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60" r:id="rId2"/>
    <p:sldMasterId id="2147483687" r:id="rId3"/>
  </p:sldMasterIdLst>
  <p:notesMasterIdLst>
    <p:notesMasterId r:id="rId38"/>
  </p:notesMasterIdLst>
  <p:sldIdLst>
    <p:sldId id="572" r:id="rId4"/>
    <p:sldId id="541" r:id="rId5"/>
    <p:sldId id="542" r:id="rId6"/>
    <p:sldId id="543" r:id="rId7"/>
    <p:sldId id="544" r:id="rId8"/>
    <p:sldId id="545" r:id="rId9"/>
    <p:sldId id="546" r:id="rId10"/>
    <p:sldId id="547" r:id="rId11"/>
    <p:sldId id="548" r:id="rId12"/>
    <p:sldId id="569" r:id="rId13"/>
    <p:sldId id="549" r:id="rId14"/>
    <p:sldId id="550" r:id="rId15"/>
    <p:sldId id="551" r:id="rId16"/>
    <p:sldId id="552" r:id="rId17"/>
    <p:sldId id="554" r:id="rId18"/>
    <p:sldId id="570" r:id="rId19"/>
    <p:sldId id="553" r:id="rId20"/>
    <p:sldId id="556" r:id="rId21"/>
    <p:sldId id="557" r:id="rId22"/>
    <p:sldId id="558" r:id="rId23"/>
    <p:sldId id="559" r:id="rId24"/>
    <p:sldId id="561" r:id="rId25"/>
    <p:sldId id="563" r:id="rId26"/>
    <p:sldId id="568" r:id="rId27"/>
    <p:sldId id="577" r:id="rId28"/>
    <p:sldId id="564" r:id="rId29"/>
    <p:sldId id="565" r:id="rId30"/>
    <p:sldId id="566" r:id="rId31"/>
    <p:sldId id="567" r:id="rId32"/>
    <p:sldId id="574" r:id="rId33"/>
    <p:sldId id="575" r:id="rId34"/>
    <p:sldId id="576" r:id="rId35"/>
    <p:sldId id="578" r:id="rId36"/>
    <p:sldId id="580" r:id="rId37"/>
  </p:sldIdLst>
  <p:sldSz cx="9906000" cy="6858000" type="A4"/>
  <p:notesSz cx="6797675" cy="9928225"/>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845">
          <p15:clr>
            <a:srgbClr val="A4A3A4"/>
          </p15:clr>
        </p15:guide>
        <p15:guide id="2" pos="2213">
          <p15:clr>
            <a:srgbClr val="A4A3A4"/>
          </p15:clr>
        </p15:guide>
        <p15:guide id="3" pos="4163">
          <p15:clr>
            <a:srgbClr val="A4A3A4"/>
          </p15:clr>
        </p15:guide>
        <p15:guide id="4" pos="353">
          <p15:clr>
            <a:srgbClr val="A4A3A4"/>
          </p15:clr>
        </p15:guide>
        <p15:guide id="5" orient="horz" pos="436">
          <p15:clr>
            <a:srgbClr val="A4A3A4"/>
          </p15:clr>
        </p15:guide>
        <p15:guide id="6" orient="horz" pos="527">
          <p15:clr>
            <a:srgbClr val="A4A3A4"/>
          </p15:clr>
        </p15:guide>
        <p15:guide id="7" pos="262">
          <p15:clr>
            <a:srgbClr val="A4A3A4"/>
          </p15:clr>
        </p15:guide>
        <p15:guide id="8" pos="2031">
          <p15:clr>
            <a:srgbClr val="A4A3A4"/>
          </p15:clr>
        </p15:guide>
        <p15:guide id="9" pos="2167">
          <p15:clr>
            <a:srgbClr val="A4A3A4"/>
          </p15:clr>
        </p15:guide>
        <p15:guide id="10" pos="6068">
          <p15:clr>
            <a:srgbClr val="A4A3A4"/>
          </p15:clr>
        </p15:guide>
        <p15:guide id="11" pos="40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3399FF"/>
    <a:srgbClr val="E7C019"/>
    <a:srgbClr val="FF66FF"/>
    <a:srgbClr val="CC3300"/>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中等深淺樣式 3 - 輔色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DCAF9ED-07DC-4A11-8D7F-57B35C25682E}" styleName="中等深淺樣式 1 - 輔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中等深淺樣式 1 - 輔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淺色樣式 3 - 輔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淺色樣式 3 - 輔色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559" autoAdjust="0"/>
    <p:restoredTop sz="98024" autoAdjust="0"/>
  </p:normalViewPr>
  <p:slideViewPr>
    <p:cSldViewPr snapToObjects="1" showGuides="1">
      <p:cViewPr>
        <p:scale>
          <a:sx n="120" d="100"/>
          <a:sy n="120" d="100"/>
        </p:scale>
        <p:origin x="-72" y="-222"/>
      </p:cViewPr>
      <p:guideLst>
        <p:guide orient="horz" pos="845"/>
        <p:guide orient="horz" pos="436"/>
        <p:guide orient="horz" pos="527"/>
        <p:guide pos="2213"/>
        <p:guide pos="4163"/>
        <p:guide pos="353"/>
        <p:guide pos="262"/>
        <p:guide pos="2031"/>
        <p:guide pos="2167"/>
        <p:guide pos="6068"/>
        <p:guide pos="4027"/>
      </p:guideLst>
    </p:cSldViewPr>
  </p:slideViewPr>
  <p:notesTextViewPr>
    <p:cViewPr>
      <p:scale>
        <a:sx n="1" d="1"/>
        <a:sy n="1" d="1"/>
      </p:scale>
      <p:origin x="0" y="0"/>
    </p:cViewPr>
  </p:notesTextViewPr>
  <p:sorterViewPr>
    <p:cViewPr>
      <p:scale>
        <a:sx n="70" d="100"/>
        <a:sy n="70" d="100"/>
      </p:scale>
      <p:origin x="0" y="7867"/>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cat>
            <c:strRef>
              <c:f>工作表1!$B$4:$B$6</c:f>
              <c:strCache>
                <c:ptCount val="3"/>
                <c:pt idx="0">
                  <c:v>IACT</c:v>
                </c:pt>
                <c:pt idx="1">
                  <c:v>IACP</c:v>
                </c:pt>
                <c:pt idx="2">
                  <c:v>IACJ</c:v>
                </c:pt>
              </c:strCache>
            </c:strRef>
          </c:cat>
          <c:val>
            <c:numRef>
              <c:f>工作表1!$C$4:$C$6</c:f>
            </c:numRef>
          </c:val>
          <c:extLst xmlns:c16r2="http://schemas.microsoft.com/office/drawing/2015/06/chart">
            <c:ext xmlns:c16="http://schemas.microsoft.com/office/drawing/2014/chart" uri="{C3380CC4-5D6E-409C-BE32-E72D297353CC}">
              <c16:uniqueId val="{00000000-F11A-4EB4-B098-AAAA94C9135C}"/>
            </c:ext>
          </c:extLst>
        </c:ser>
        <c:ser>
          <c:idx val="1"/>
          <c:order val="1"/>
          <c:cat>
            <c:strRef>
              <c:f>工作表1!$B$4:$B$6</c:f>
              <c:strCache>
                <c:ptCount val="3"/>
                <c:pt idx="0">
                  <c:v>IACT</c:v>
                </c:pt>
                <c:pt idx="1">
                  <c:v>IACP</c:v>
                </c:pt>
                <c:pt idx="2">
                  <c:v>IACJ</c:v>
                </c:pt>
              </c:strCache>
            </c:strRef>
          </c:cat>
          <c:val>
            <c:numRef>
              <c:f>工作表1!$D$4:$D$6</c:f>
            </c:numRef>
          </c:val>
          <c:extLst xmlns:c16r2="http://schemas.microsoft.com/office/drawing/2015/06/chart">
            <c:ext xmlns:c16="http://schemas.microsoft.com/office/drawing/2014/chart" uri="{C3380CC4-5D6E-409C-BE32-E72D297353CC}">
              <c16:uniqueId val="{00000001-F11A-4EB4-B098-AAAA94C9135C}"/>
            </c:ext>
          </c:extLst>
        </c:ser>
        <c:ser>
          <c:idx val="2"/>
          <c:order val="2"/>
          <c:cat>
            <c:strRef>
              <c:f>工作表1!$B$4:$B$6</c:f>
              <c:strCache>
                <c:ptCount val="3"/>
                <c:pt idx="0">
                  <c:v>IACT</c:v>
                </c:pt>
                <c:pt idx="1">
                  <c:v>IACP</c:v>
                </c:pt>
                <c:pt idx="2">
                  <c:v>IACJ</c:v>
                </c:pt>
              </c:strCache>
            </c:strRef>
          </c:cat>
          <c:val>
            <c:numRef>
              <c:f>工作表1!$E$4:$E$6</c:f>
            </c:numRef>
          </c:val>
          <c:extLst xmlns:c16r2="http://schemas.microsoft.com/office/drawing/2015/06/chart">
            <c:ext xmlns:c16="http://schemas.microsoft.com/office/drawing/2014/chart" uri="{C3380CC4-5D6E-409C-BE32-E72D297353CC}">
              <c16:uniqueId val="{00000002-F11A-4EB4-B098-AAAA94C9135C}"/>
            </c:ext>
          </c:extLst>
        </c:ser>
        <c:ser>
          <c:idx val="3"/>
          <c:order val="3"/>
          <c:cat>
            <c:strRef>
              <c:f>工作表1!$B$4:$B$6</c:f>
              <c:strCache>
                <c:ptCount val="3"/>
                <c:pt idx="0">
                  <c:v>IACT</c:v>
                </c:pt>
                <c:pt idx="1">
                  <c:v>IACP</c:v>
                </c:pt>
                <c:pt idx="2">
                  <c:v>IACJ</c:v>
                </c:pt>
              </c:strCache>
            </c:strRef>
          </c:cat>
          <c:val>
            <c:numRef>
              <c:f>工作表1!$F$4:$F$6</c:f>
            </c:numRef>
          </c:val>
          <c:extLst xmlns:c16r2="http://schemas.microsoft.com/office/drawing/2015/06/chart">
            <c:ext xmlns:c16="http://schemas.microsoft.com/office/drawing/2014/chart" uri="{C3380CC4-5D6E-409C-BE32-E72D297353CC}">
              <c16:uniqueId val="{00000003-F11A-4EB4-B098-AAAA94C9135C}"/>
            </c:ext>
          </c:extLst>
        </c:ser>
        <c:ser>
          <c:idx val="4"/>
          <c:order val="4"/>
          <c:cat>
            <c:strRef>
              <c:f>工作表1!$B$4:$B$6</c:f>
              <c:strCache>
                <c:ptCount val="3"/>
                <c:pt idx="0">
                  <c:v>IACT</c:v>
                </c:pt>
                <c:pt idx="1">
                  <c:v>IACP</c:v>
                </c:pt>
                <c:pt idx="2">
                  <c:v>IACJ</c:v>
                </c:pt>
              </c:strCache>
            </c:strRef>
          </c:cat>
          <c:val>
            <c:numRef>
              <c:f>工作表1!$G$4:$G$6</c:f>
            </c:numRef>
          </c:val>
          <c:extLst xmlns:c16r2="http://schemas.microsoft.com/office/drawing/2015/06/chart">
            <c:ext xmlns:c16="http://schemas.microsoft.com/office/drawing/2014/chart" uri="{C3380CC4-5D6E-409C-BE32-E72D297353CC}">
              <c16:uniqueId val="{00000004-F11A-4EB4-B098-AAAA94C9135C}"/>
            </c:ext>
          </c:extLst>
        </c:ser>
        <c:ser>
          <c:idx val="5"/>
          <c:order val="5"/>
          <c:cat>
            <c:strRef>
              <c:f>工作表1!$B$4:$B$6</c:f>
              <c:strCache>
                <c:ptCount val="3"/>
                <c:pt idx="0">
                  <c:v>IACT</c:v>
                </c:pt>
                <c:pt idx="1">
                  <c:v>IACP</c:v>
                </c:pt>
                <c:pt idx="2">
                  <c:v>IACJ</c:v>
                </c:pt>
              </c:strCache>
            </c:strRef>
          </c:cat>
          <c:val>
            <c:numRef>
              <c:f>工作表1!$H$4:$H$6</c:f>
            </c:numRef>
          </c:val>
          <c:extLst xmlns:c16r2="http://schemas.microsoft.com/office/drawing/2015/06/chart">
            <c:ext xmlns:c16="http://schemas.microsoft.com/office/drawing/2014/chart" uri="{C3380CC4-5D6E-409C-BE32-E72D297353CC}">
              <c16:uniqueId val="{00000005-F11A-4EB4-B098-AAAA94C9135C}"/>
            </c:ext>
          </c:extLst>
        </c:ser>
        <c:ser>
          <c:idx val="6"/>
          <c:order val="6"/>
          <c:cat>
            <c:strRef>
              <c:f>工作表1!$B$4:$B$6</c:f>
              <c:strCache>
                <c:ptCount val="3"/>
                <c:pt idx="0">
                  <c:v>IACT</c:v>
                </c:pt>
                <c:pt idx="1">
                  <c:v>IACP</c:v>
                </c:pt>
                <c:pt idx="2">
                  <c:v>IACJ</c:v>
                </c:pt>
              </c:strCache>
            </c:strRef>
          </c:cat>
          <c:val>
            <c:numRef>
              <c:f>工作表1!$I$4:$I$6</c:f>
            </c:numRef>
          </c:val>
          <c:extLst xmlns:c16r2="http://schemas.microsoft.com/office/drawing/2015/06/chart">
            <c:ext xmlns:c16="http://schemas.microsoft.com/office/drawing/2014/chart" uri="{C3380CC4-5D6E-409C-BE32-E72D297353CC}">
              <c16:uniqueId val="{00000006-F11A-4EB4-B098-AAAA94C9135C}"/>
            </c:ext>
          </c:extLst>
        </c:ser>
        <c:ser>
          <c:idx val="7"/>
          <c:order val="7"/>
          <c:cat>
            <c:strRef>
              <c:f>工作表1!$B$4:$B$6</c:f>
              <c:strCache>
                <c:ptCount val="3"/>
                <c:pt idx="0">
                  <c:v>IACT</c:v>
                </c:pt>
                <c:pt idx="1">
                  <c:v>IACP</c:v>
                </c:pt>
                <c:pt idx="2">
                  <c:v>IACJ</c:v>
                </c:pt>
              </c:strCache>
            </c:strRef>
          </c:cat>
          <c:val>
            <c:numRef>
              <c:f>工作表1!$J$4:$J$6</c:f>
            </c:numRef>
          </c:val>
          <c:extLst xmlns:c16r2="http://schemas.microsoft.com/office/drawing/2015/06/chart">
            <c:ext xmlns:c16="http://schemas.microsoft.com/office/drawing/2014/chart" uri="{C3380CC4-5D6E-409C-BE32-E72D297353CC}">
              <c16:uniqueId val="{00000007-F11A-4EB4-B098-AAAA94C9135C}"/>
            </c:ext>
          </c:extLst>
        </c:ser>
        <c:ser>
          <c:idx val="8"/>
          <c:order val="8"/>
          <c:cat>
            <c:strRef>
              <c:f>工作表1!$B$4:$B$6</c:f>
              <c:strCache>
                <c:ptCount val="3"/>
                <c:pt idx="0">
                  <c:v>IACT</c:v>
                </c:pt>
                <c:pt idx="1">
                  <c:v>IACP</c:v>
                </c:pt>
                <c:pt idx="2">
                  <c:v>IACJ</c:v>
                </c:pt>
              </c:strCache>
            </c:strRef>
          </c:cat>
          <c:val>
            <c:numRef>
              <c:f>工作表1!$K$4:$K$6</c:f>
            </c:numRef>
          </c:val>
          <c:extLst xmlns:c16r2="http://schemas.microsoft.com/office/drawing/2015/06/chart">
            <c:ext xmlns:c16="http://schemas.microsoft.com/office/drawing/2014/chart" uri="{C3380CC4-5D6E-409C-BE32-E72D297353CC}">
              <c16:uniqueId val="{00000008-F11A-4EB4-B098-AAAA94C9135C}"/>
            </c:ext>
          </c:extLst>
        </c:ser>
        <c:ser>
          <c:idx val="9"/>
          <c:order val="9"/>
          <c:cat>
            <c:strRef>
              <c:f>工作表1!$B$4:$B$6</c:f>
              <c:strCache>
                <c:ptCount val="3"/>
                <c:pt idx="0">
                  <c:v>IACT</c:v>
                </c:pt>
                <c:pt idx="1">
                  <c:v>IACP</c:v>
                </c:pt>
                <c:pt idx="2">
                  <c:v>IACJ</c:v>
                </c:pt>
              </c:strCache>
            </c:strRef>
          </c:cat>
          <c:val>
            <c:numRef>
              <c:f>工作表1!$L$4:$L$6</c:f>
            </c:numRef>
          </c:val>
          <c:extLst xmlns:c16r2="http://schemas.microsoft.com/office/drawing/2015/06/chart">
            <c:ext xmlns:c16="http://schemas.microsoft.com/office/drawing/2014/chart" uri="{C3380CC4-5D6E-409C-BE32-E72D297353CC}">
              <c16:uniqueId val="{00000009-F11A-4EB4-B098-AAAA94C9135C}"/>
            </c:ext>
          </c:extLst>
        </c:ser>
        <c:ser>
          <c:idx val="10"/>
          <c:order val="10"/>
          <c:cat>
            <c:strRef>
              <c:f>工作表1!$B$4:$B$6</c:f>
              <c:strCache>
                <c:ptCount val="3"/>
                <c:pt idx="0">
                  <c:v>IACT</c:v>
                </c:pt>
                <c:pt idx="1">
                  <c:v>IACP</c:v>
                </c:pt>
                <c:pt idx="2">
                  <c:v>IACJ</c:v>
                </c:pt>
              </c:strCache>
            </c:strRef>
          </c:cat>
          <c:val>
            <c:numRef>
              <c:f>工作表1!$M$4:$M$6</c:f>
            </c:numRef>
          </c:val>
          <c:extLst xmlns:c16r2="http://schemas.microsoft.com/office/drawing/2015/06/chart">
            <c:ext xmlns:c16="http://schemas.microsoft.com/office/drawing/2014/chart" uri="{C3380CC4-5D6E-409C-BE32-E72D297353CC}">
              <c16:uniqueId val="{0000000A-F11A-4EB4-B098-AAAA94C9135C}"/>
            </c:ext>
          </c:extLst>
        </c:ser>
        <c:ser>
          <c:idx val="11"/>
          <c:order val="11"/>
          <c:cat>
            <c:strRef>
              <c:f>工作表1!$B$4:$B$6</c:f>
              <c:strCache>
                <c:ptCount val="3"/>
                <c:pt idx="0">
                  <c:v>IACT</c:v>
                </c:pt>
                <c:pt idx="1">
                  <c:v>IACP</c:v>
                </c:pt>
                <c:pt idx="2">
                  <c:v>IACJ</c:v>
                </c:pt>
              </c:strCache>
            </c:strRef>
          </c:cat>
          <c:val>
            <c:numRef>
              <c:f>工作表1!$N$4:$N$6</c:f>
            </c:numRef>
          </c:val>
          <c:extLst xmlns:c16r2="http://schemas.microsoft.com/office/drawing/2015/06/chart">
            <c:ext xmlns:c16="http://schemas.microsoft.com/office/drawing/2014/chart" uri="{C3380CC4-5D6E-409C-BE32-E72D297353CC}">
              <c16:uniqueId val="{0000000B-F11A-4EB4-B098-AAAA94C9135C}"/>
            </c:ext>
          </c:extLst>
        </c:ser>
        <c:dLbls>
          <c:showLegendKey val="0"/>
          <c:showVal val="0"/>
          <c:showCatName val="0"/>
          <c:showSerName val="0"/>
          <c:showPercent val="0"/>
          <c:showBubbleSize val="0"/>
          <c:showLeaderLines val="1"/>
        </c:dLbls>
        <c:firstSliceAng val="0"/>
      </c:pieChart>
    </c:plotArea>
    <c:legend>
      <c:legendPos val="r"/>
      <c:layout/>
      <c:overlay val="0"/>
      <c:txPr>
        <a:bodyPr/>
        <a:lstStyle/>
        <a:p>
          <a:pPr rtl="0">
            <a:defRPr/>
          </a:pPr>
          <a:endParaRPr lang="zh-TW"/>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dLbls>
            <c:dLbl>
              <c:idx val="0"/>
              <c:layout>
                <c:manualLayout>
                  <c:x val="-0.14222832638354829"/>
                  <c:y val="0.18257286942963935"/>
                </c:manualLayout>
              </c:layout>
              <c:showLegendKey val="0"/>
              <c:showVal val="1"/>
              <c:showCatName val="0"/>
              <c:showSerName val="0"/>
              <c:showPercent val="0"/>
              <c:showBubbleSize val="0"/>
            </c:dLbl>
            <c:dLbl>
              <c:idx val="1"/>
              <c:layout>
                <c:manualLayout>
                  <c:x val="-9.8672450244949986E-2"/>
                  <c:y val="-0.2500168972239375"/>
                </c:manualLayout>
              </c:layout>
              <c:showLegendKey val="0"/>
              <c:showVal val="1"/>
              <c:showCatName val="0"/>
              <c:showSerName val="0"/>
              <c:showPercent val="0"/>
              <c:showBubbleSize val="0"/>
            </c:dLbl>
            <c:dLbl>
              <c:idx val="2"/>
              <c:layout>
                <c:manualLayout>
                  <c:x val="0.16526922544712352"/>
                  <c:y val="0.15385606762959445"/>
                </c:manualLayout>
              </c:layout>
              <c:showLegendKey val="0"/>
              <c:showVal val="1"/>
              <c:showCatName val="0"/>
              <c:showSerName val="0"/>
              <c:showPercent val="0"/>
              <c:showBubbleSize val="0"/>
            </c:dLbl>
            <c:showLegendKey val="0"/>
            <c:showVal val="0"/>
            <c:showCatName val="0"/>
            <c:showSerName val="0"/>
            <c:showPercent val="0"/>
            <c:showBubbleSize val="0"/>
          </c:dLbls>
          <c:cat>
            <c:strRef>
              <c:f>統計表!$B$4:$B$6</c:f>
              <c:strCache>
                <c:ptCount val="3"/>
                <c:pt idx="0">
                  <c:v>IACT</c:v>
                </c:pt>
                <c:pt idx="1">
                  <c:v>IACP</c:v>
                </c:pt>
                <c:pt idx="2">
                  <c:v>IACJ</c:v>
                </c:pt>
              </c:strCache>
            </c:strRef>
          </c:cat>
          <c:val>
            <c:numRef>
              <c:f>統計表!$O$4:$O$6</c:f>
              <c:numCache>
                <c:formatCode>"NT$"#,##0.00;[Red]"NT$"#,##0.00</c:formatCode>
                <c:ptCount val="3"/>
                <c:pt idx="0">
                  <c:v>6388735</c:v>
                </c:pt>
                <c:pt idx="1">
                  <c:v>15209182.687436633</c:v>
                </c:pt>
                <c:pt idx="2">
                  <c:v>7631067.8823000006</c:v>
                </c:pt>
              </c:numCache>
            </c:numRef>
          </c:val>
        </c:ser>
        <c:dLbls>
          <c:showLegendKey val="0"/>
          <c:showVal val="0"/>
          <c:showCatName val="0"/>
          <c:showSerName val="0"/>
          <c:showPercent val="0"/>
          <c:showBubbleSize val="0"/>
          <c:showLeaderLines val="1"/>
        </c:dLbls>
        <c:firstSliceAng val="0"/>
      </c:pieChart>
    </c:plotArea>
    <c:legend>
      <c:legendPos val="r"/>
      <c:layout/>
      <c:overlay val="0"/>
      <c:txPr>
        <a:bodyPr/>
        <a:lstStyle/>
        <a:p>
          <a:pPr rtl="0">
            <a:defRPr/>
          </a:pPr>
          <a:endParaRPr lang="zh-TW"/>
        </a:p>
      </c:txPr>
    </c:legend>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1" y="0"/>
            <a:ext cx="2945659" cy="496412"/>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50444" y="0"/>
            <a:ext cx="2945659" cy="496412"/>
          </a:xfrm>
          <a:prstGeom prst="rect">
            <a:avLst/>
          </a:prstGeom>
        </p:spPr>
        <p:txBody>
          <a:bodyPr vert="horz" lIns="91440" tIns="45720" rIns="91440" bIns="45720" rtlCol="0"/>
          <a:lstStyle>
            <a:lvl1pPr algn="r">
              <a:defRPr sz="1200"/>
            </a:lvl1pPr>
          </a:lstStyle>
          <a:p>
            <a:fld id="{CC848FA9-E507-4796-8278-0C0E659E85E7}" type="datetimeFigureOut">
              <a:rPr lang="zh-TW" altLang="en-US" smtClean="0"/>
              <a:t>2020/11/3</a:t>
            </a:fld>
            <a:endParaRPr lang="zh-TW" altLang="en-US"/>
          </a:p>
        </p:txBody>
      </p:sp>
      <p:sp>
        <p:nvSpPr>
          <p:cNvPr id="4" name="投影片圖像版面配置區 3"/>
          <p:cNvSpPr>
            <a:spLocks noGrp="1" noRot="1" noChangeAspect="1"/>
          </p:cNvSpPr>
          <p:nvPr>
            <p:ph type="sldImg" idx="2"/>
          </p:nvPr>
        </p:nvSpPr>
        <p:spPr>
          <a:xfrm>
            <a:off x="712788" y="746125"/>
            <a:ext cx="5372100" cy="3721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79768" y="4715908"/>
            <a:ext cx="5438140" cy="4467702"/>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1" y="9430091"/>
            <a:ext cx="2945659" cy="496412"/>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0444" y="9430091"/>
            <a:ext cx="2945659" cy="496412"/>
          </a:xfrm>
          <a:prstGeom prst="rect">
            <a:avLst/>
          </a:prstGeom>
        </p:spPr>
        <p:txBody>
          <a:bodyPr vert="horz" lIns="91440" tIns="45720" rIns="91440" bIns="45720" rtlCol="0" anchor="b"/>
          <a:lstStyle>
            <a:lvl1pPr algn="r">
              <a:defRPr sz="1200"/>
            </a:lvl1pPr>
          </a:lstStyle>
          <a:p>
            <a:fld id="{1F354E9E-2F90-4133-9684-23025665820B}" type="slidenum">
              <a:rPr lang="zh-TW" altLang="en-US" smtClean="0"/>
              <a:t>‹#›</a:t>
            </a:fld>
            <a:endParaRPr lang="zh-TW" altLang="en-US"/>
          </a:p>
        </p:txBody>
      </p:sp>
    </p:spTree>
    <p:extLst>
      <p:ext uri="{BB962C8B-B14F-4D97-AF65-F5344CB8AC3E}">
        <p14:creationId xmlns:p14="http://schemas.microsoft.com/office/powerpoint/2010/main" val="158578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1F354E9E-2F90-4133-9684-23025665820B}" type="slidenum">
              <a:rPr lang="zh-TW" altLang="en-US" smtClean="0"/>
              <a:t>15</a:t>
            </a:fld>
            <a:endParaRPr lang="zh-TW" altLang="en-US"/>
          </a:p>
        </p:txBody>
      </p:sp>
    </p:spTree>
    <p:extLst>
      <p:ext uri="{BB962C8B-B14F-4D97-AF65-F5344CB8AC3E}">
        <p14:creationId xmlns:p14="http://schemas.microsoft.com/office/powerpoint/2010/main" val="3683392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1F354E9E-2F90-4133-9684-23025665820B}" type="slidenum">
              <a:rPr lang="zh-TW" altLang="en-US" smtClean="0"/>
              <a:t>32</a:t>
            </a:fld>
            <a:endParaRPr lang="zh-TW" altLang="en-US"/>
          </a:p>
        </p:txBody>
      </p:sp>
    </p:spTree>
    <p:extLst>
      <p:ext uri="{BB962C8B-B14F-4D97-AF65-F5344CB8AC3E}">
        <p14:creationId xmlns:p14="http://schemas.microsoft.com/office/powerpoint/2010/main" val="3963846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1B1F3B51-51A3-452A-8155-93BA3314005C}"/>
              </a:ext>
            </a:extLst>
          </p:cNvPr>
          <p:cNvSpPr>
            <a:spLocks noGrp="1"/>
          </p:cNvSpPr>
          <p:nvPr>
            <p:ph type="ctrTitle"/>
          </p:nvPr>
        </p:nvSpPr>
        <p:spPr>
          <a:xfrm>
            <a:off x="1238250" y="1122363"/>
            <a:ext cx="74295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 xmlns:a16="http://schemas.microsoft.com/office/drawing/2014/main" id="{5BF63478-688A-4259-AF8E-B2AB3D603F72}"/>
              </a:ext>
            </a:extLst>
          </p:cNvPr>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 xmlns:a16="http://schemas.microsoft.com/office/drawing/2014/main" id="{ED7A1F31-82B8-450E-9ADC-E9E7E1A98703}"/>
              </a:ext>
            </a:extLst>
          </p:cNvPr>
          <p:cNvSpPr>
            <a:spLocks noGrp="1"/>
          </p:cNvSpPr>
          <p:nvPr>
            <p:ph type="dt" sz="half" idx="10"/>
          </p:nvPr>
        </p:nvSpPr>
        <p:spPr/>
        <p:txBody>
          <a:bodyPr/>
          <a:lstStyle/>
          <a:p>
            <a:fld id="{E980E33A-EAF8-4A94-B1BC-558DE6427605}" type="datetimeFigureOut">
              <a:rPr lang="zh-TW" altLang="en-US" smtClean="0"/>
              <a:t>2020/11/3</a:t>
            </a:fld>
            <a:endParaRPr lang="zh-TW" altLang="en-US"/>
          </a:p>
        </p:txBody>
      </p:sp>
      <p:sp>
        <p:nvSpPr>
          <p:cNvPr id="5" name="頁尾版面配置區 4">
            <a:extLst>
              <a:ext uri="{FF2B5EF4-FFF2-40B4-BE49-F238E27FC236}">
                <a16:creationId xmlns="" xmlns:a16="http://schemas.microsoft.com/office/drawing/2014/main" id="{F7F9030F-59CC-48DA-9146-AA660AF1A9D5}"/>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 xmlns:a16="http://schemas.microsoft.com/office/drawing/2014/main" id="{CFE9E8D3-08F3-4BBB-A2A5-F0E4BC07CE87}"/>
              </a:ext>
            </a:extLst>
          </p:cNvPr>
          <p:cNvSpPr>
            <a:spLocks noGrp="1"/>
          </p:cNvSpPr>
          <p:nvPr>
            <p:ph type="sldNum" sz="quarter" idx="12"/>
          </p:nvPr>
        </p:nvSpPr>
        <p:spPr/>
        <p:txBody>
          <a:bodyPr/>
          <a:lstStyle/>
          <a:p>
            <a:fld id="{46DC4046-B8F9-444E-ABC1-34FB3837FFB7}" type="slidenum">
              <a:rPr lang="zh-TW" altLang="en-US" smtClean="0"/>
              <a:t>‹#›</a:t>
            </a:fld>
            <a:endParaRPr lang="zh-TW" altLang="en-US"/>
          </a:p>
        </p:txBody>
      </p:sp>
    </p:spTree>
    <p:extLst>
      <p:ext uri="{BB962C8B-B14F-4D97-AF65-F5344CB8AC3E}">
        <p14:creationId xmlns:p14="http://schemas.microsoft.com/office/powerpoint/2010/main" val="1156296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2_標題投影片">
    <p:bg>
      <p:bgRef idx="1001">
        <a:schemeClr val="bg1"/>
      </p:bgRef>
    </p:bg>
    <p:spTree>
      <p:nvGrpSpPr>
        <p:cNvPr id="1" name=""/>
        <p:cNvGrpSpPr/>
        <p:nvPr/>
      </p:nvGrpSpPr>
      <p:grpSpPr>
        <a:xfrm>
          <a:off x="0" y="0"/>
          <a:ext cx="0" cy="0"/>
          <a:chOff x="0" y="0"/>
          <a:chExt cx="0" cy="0"/>
        </a:xfrm>
      </p:grpSpPr>
      <p:pic>
        <p:nvPicPr>
          <p:cNvPr id="10" name="Picture 2" descr="D:\2018報告書\3.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948" y="-4763"/>
            <a:ext cx="1798638" cy="6862763"/>
          </a:xfrm>
          <a:prstGeom prst="rect">
            <a:avLst/>
          </a:prstGeom>
          <a:noFill/>
          <a:extLst>
            <a:ext uri="{909E8E84-426E-40DD-AFC4-6F175D3DCCD1}">
              <a14:hiddenFill xmlns:a14="http://schemas.microsoft.com/office/drawing/2010/main">
                <a:solidFill>
                  <a:srgbClr val="FFFFFF"/>
                </a:solidFill>
              </a14:hiddenFill>
            </a:ext>
          </a:extLst>
        </p:spPr>
      </p:pic>
      <p:sp>
        <p:nvSpPr>
          <p:cNvPr id="8" name="標題 7"/>
          <p:cNvSpPr>
            <a:spLocks noGrp="1"/>
          </p:cNvSpPr>
          <p:nvPr>
            <p:ph type="ctrTitle"/>
          </p:nvPr>
        </p:nvSpPr>
        <p:spPr>
          <a:xfrm>
            <a:off x="2476500" y="3124200"/>
            <a:ext cx="6686550" cy="1894362"/>
          </a:xfrm>
        </p:spPr>
        <p:txBody>
          <a:bodyPr/>
          <a:lstStyle>
            <a:lvl1pPr>
              <a:defRPr b="1"/>
            </a:lvl1pPr>
          </a:lstStyle>
          <a:p>
            <a:r>
              <a:rPr kumimoji="0" lang="zh-TW" altLang="en-US"/>
              <a:t>按一下以編輯母片標題樣式</a:t>
            </a:r>
            <a:endParaRPr kumimoji="0" lang="en-US"/>
          </a:p>
        </p:txBody>
      </p:sp>
      <p:sp>
        <p:nvSpPr>
          <p:cNvPr id="9" name="副標題 8"/>
          <p:cNvSpPr>
            <a:spLocks noGrp="1"/>
          </p:cNvSpPr>
          <p:nvPr>
            <p:ph type="subTitle" idx="1"/>
          </p:nvPr>
        </p:nvSpPr>
        <p:spPr>
          <a:xfrm>
            <a:off x="2476500" y="5003322"/>
            <a:ext cx="668655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TW" altLang="en-US" dirty="0"/>
              <a:t>按一下以編輯母片副標題樣式</a:t>
            </a:r>
            <a:endParaRPr kumimoji="0" lang="en-US" dirty="0"/>
          </a:p>
        </p:txBody>
      </p:sp>
      <p:sp>
        <p:nvSpPr>
          <p:cNvPr id="28" name="日期版面配置區 27"/>
          <p:cNvSpPr>
            <a:spLocks noGrp="1"/>
          </p:cNvSpPr>
          <p:nvPr>
            <p:ph type="dt" sz="half" idx="10"/>
          </p:nvPr>
        </p:nvSpPr>
        <p:spPr bwMode="auto">
          <a:xfrm rot="5400000">
            <a:off x="8506923" y="1158222"/>
            <a:ext cx="2286000" cy="412750"/>
          </a:xfrm>
          <a:prstGeom prst="rect">
            <a:avLst/>
          </a:prstGeom>
        </p:spPr>
        <p:txBody>
          <a:bodyPr/>
          <a:lstStyle/>
          <a:p>
            <a:fld id="{61FC47E0-230A-4E9D-8561-4133D9587D8A}" type="datetimeFigureOut">
              <a:rPr lang="zh-TW" altLang="en-US" smtClean="0"/>
              <a:t>2020/11/3</a:t>
            </a:fld>
            <a:endParaRPr lang="zh-TW" altLang="en-US"/>
          </a:p>
        </p:txBody>
      </p:sp>
      <p:sp>
        <p:nvSpPr>
          <p:cNvPr id="17" name="頁尾版面配置區 16"/>
          <p:cNvSpPr>
            <a:spLocks noGrp="1"/>
          </p:cNvSpPr>
          <p:nvPr>
            <p:ph type="ftr" sz="quarter" idx="11"/>
          </p:nvPr>
        </p:nvSpPr>
        <p:spPr bwMode="auto">
          <a:xfrm rot="5400000">
            <a:off x="7819441" y="4165667"/>
            <a:ext cx="3657600" cy="416052"/>
          </a:xfrm>
          <a:prstGeom prst="rect">
            <a:avLst/>
          </a:prstGeom>
        </p:spPr>
        <p:txBody>
          <a:bodyPr/>
          <a:lstStyle/>
          <a:p>
            <a:endParaRPr lang="zh-TW" altLang="en-US"/>
          </a:p>
        </p:txBody>
      </p:sp>
      <p:sp>
        <p:nvSpPr>
          <p:cNvPr id="32" name="矩形 31"/>
          <p:cNvSpPr/>
          <p:nvPr userDrawn="1"/>
        </p:nvSpPr>
        <p:spPr>
          <a:xfrm>
            <a:off x="627396" y="-99392"/>
            <a:ext cx="4690708" cy="1569660"/>
          </a:xfrm>
          <a:prstGeom prst="rect">
            <a:avLst/>
          </a:prstGeom>
        </p:spPr>
        <p:txBody>
          <a:bodyPr wrap="none">
            <a:spAutoFit/>
          </a:bodyPr>
          <a:lstStyle/>
          <a:p>
            <a:r>
              <a:rPr lang="en-US" altLang="zh-TW" sz="6600" b="1" dirty="0">
                <a:solidFill>
                  <a:schemeClr val="accent2">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DokChampa" pitchFamily="34" charset="-34"/>
              </a:rPr>
              <a:t>3</a:t>
            </a:r>
            <a:r>
              <a:rPr lang="en-US" altLang="zh-TW" sz="9600" b="1" dirty="0">
                <a:solidFill>
                  <a:schemeClr val="accent2">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DokChampa" pitchFamily="34" charset="-34"/>
              </a:rPr>
              <a:t>  </a:t>
            </a:r>
            <a:r>
              <a:rPr lang="zh-TW" altLang="en-US" sz="6600" b="1" dirty="0">
                <a:solidFill>
                  <a:schemeClr val="accent2">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itchFamily="34" charset="-120"/>
              </a:rPr>
              <a:t>營運發展</a:t>
            </a:r>
            <a:endParaRPr lang="en-US" altLang="zh-TW" sz="66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DokChampa" pitchFamily="34" charset="-34"/>
            </a:endParaRPr>
          </a:p>
        </p:txBody>
      </p:sp>
    </p:spTree>
    <p:extLst>
      <p:ext uri="{BB962C8B-B14F-4D97-AF65-F5344CB8AC3E}">
        <p14:creationId xmlns:p14="http://schemas.microsoft.com/office/powerpoint/2010/main" val="246859949"/>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目錄標題">
    <p:spTree>
      <p:nvGrpSpPr>
        <p:cNvPr id="1" name=""/>
        <p:cNvGrpSpPr/>
        <p:nvPr/>
      </p:nvGrpSpPr>
      <p:grpSpPr>
        <a:xfrm>
          <a:off x="0" y="0"/>
          <a:ext cx="0" cy="0"/>
          <a:chOff x="0" y="0"/>
          <a:chExt cx="0" cy="0"/>
        </a:xfrm>
      </p:grpSpPr>
      <p:cxnSp>
        <p:nvCxnSpPr>
          <p:cNvPr id="8" name="直線接點 7"/>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30" name="文字方塊 29"/>
          <p:cNvSpPr txBox="1"/>
          <p:nvPr userDrawn="1"/>
        </p:nvSpPr>
        <p:spPr>
          <a:xfrm>
            <a:off x="3800872" y="6586922"/>
            <a:ext cx="1944216" cy="230832"/>
          </a:xfrm>
          <a:prstGeom prst="rect">
            <a:avLst/>
          </a:prstGeom>
          <a:noFill/>
        </p:spPr>
        <p:txBody>
          <a:bodyPr wrap="square" rtlCol="0">
            <a:spAutoFit/>
          </a:bodyPr>
          <a:lstStyle/>
          <a:p>
            <a:r>
              <a:rPr lang="en-US" altLang="zh-TW" sz="90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2019</a:t>
            </a:r>
            <a:r>
              <a:rPr lang="en-US" altLang="zh-TW" sz="900" baseline="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英業達企業社會責任報告書 </a:t>
            </a:r>
            <a:r>
              <a:rPr lang="en-US" altLang="zh-TW"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p>
        </p:txBody>
      </p:sp>
      <p:sp>
        <p:nvSpPr>
          <p:cNvPr id="31" name="投影片編號版面配置區 5"/>
          <p:cNvSpPr txBox="1">
            <a:spLocks/>
          </p:cNvSpPr>
          <p:nvPr userDrawn="1"/>
        </p:nvSpPr>
        <p:spPr>
          <a:xfrm>
            <a:off x="5455392" y="6506994"/>
            <a:ext cx="441698"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0"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zh-TW" altLang="en-US" sz="1000" b="0"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rPr>
              <a:t> </a:t>
            </a:r>
          </a:p>
        </p:txBody>
      </p:sp>
      <p:grpSp>
        <p:nvGrpSpPr>
          <p:cNvPr id="23" name="群組 22"/>
          <p:cNvGrpSpPr/>
          <p:nvPr userDrawn="1"/>
        </p:nvGrpSpPr>
        <p:grpSpPr>
          <a:xfrm>
            <a:off x="3411909" y="44624"/>
            <a:ext cx="6120000" cy="223172"/>
            <a:chOff x="3411909" y="44624"/>
            <a:chExt cx="6120000" cy="223172"/>
          </a:xfrm>
        </p:grpSpPr>
        <p:cxnSp>
          <p:nvCxnSpPr>
            <p:cNvPr id="24" name="直線接點 23"/>
            <p:cNvCxnSpPr/>
            <p:nvPr/>
          </p:nvCxnSpPr>
          <p:spPr>
            <a:xfrm flipV="1">
              <a:off x="3411909" y="54526"/>
              <a:ext cx="6120000" cy="3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圓角矩形 24"/>
            <p:cNvSpPr/>
            <p:nvPr/>
          </p:nvSpPr>
          <p:spPr>
            <a:xfrm>
              <a:off x="3669321" y="51668"/>
              <a:ext cx="360000" cy="18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圓角矩形 25"/>
            <p:cNvSpPr/>
            <p:nvPr/>
          </p:nvSpPr>
          <p:spPr>
            <a:xfrm>
              <a:off x="4432927" y="50585"/>
              <a:ext cx="360000" cy="18000"/>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圓角矩形 26"/>
            <p:cNvSpPr/>
            <p:nvPr/>
          </p:nvSpPr>
          <p:spPr>
            <a:xfrm>
              <a:off x="5178613" y="49497"/>
              <a:ext cx="360000" cy="1800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圓角矩形 27"/>
            <p:cNvSpPr/>
            <p:nvPr/>
          </p:nvSpPr>
          <p:spPr>
            <a:xfrm>
              <a:off x="5945304" y="51100"/>
              <a:ext cx="360000" cy="18000"/>
            </a:xfrm>
            <a:prstGeom prst="roundRect">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圓角矩形 28"/>
            <p:cNvSpPr/>
            <p:nvPr/>
          </p:nvSpPr>
          <p:spPr>
            <a:xfrm>
              <a:off x="6691176" y="45491"/>
              <a:ext cx="360000" cy="180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圓角矩形 49"/>
            <p:cNvSpPr/>
            <p:nvPr/>
          </p:nvSpPr>
          <p:spPr>
            <a:xfrm>
              <a:off x="7465423" y="52555"/>
              <a:ext cx="360000" cy="18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圓角矩形 50"/>
            <p:cNvSpPr/>
            <p:nvPr/>
          </p:nvSpPr>
          <p:spPr>
            <a:xfrm>
              <a:off x="8947782" y="46395"/>
              <a:ext cx="360000" cy="18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矩形 51"/>
            <p:cNvSpPr/>
            <p:nvPr/>
          </p:nvSpPr>
          <p:spPr>
            <a:xfrm>
              <a:off x="3660574"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總覽</a:t>
              </a:r>
            </a:p>
          </p:txBody>
        </p:sp>
        <p:sp>
          <p:nvSpPr>
            <p:cNvPr id="53" name="矩形 52"/>
            <p:cNvSpPr/>
            <p:nvPr/>
          </p:nvSpPr>
          <p:spPr>
            <a:xfrm>
              <a:off x="4293463" y="49776"/>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公司治理</a:t>
              </a:r>
            </a:p>
          </p:txBody>
        </p:sp>
        <p:sp>
          <p:nvSpPr>
            <p:cNvPr id="54" name="矩形 53"/>
            <p:cNvSpPr/>
            <p:nvPr/>
          </p:nvSpPr>
          <p:spPr>
            <a:xfrm>
              <a:off x="5069385" y="52352"/>
              <a:ext cx="595035" cy="215444"/>
            </a:xfrm>
            <a:prstGeom prst="rect">
              <a:avLst/>
            </a:prstGeom>
          </p:spPr>
          <p:txBody>
            <a:bodyPr wrap="none">
              <a:spAutoFit/>
            </a:bodyPr>
            <a:lstStyle/>
            <a:p>
              <a:pPr marL="0" algn="l" defTabSz="914400" rtl="0" eaLnBrk="1" latinLnBrk="0" hangingPunct="1"/>
              <a:r>
                <a:rPr lang="zh-TW" altLang="en-US" sz="800" b="1" kern="1200" dirty="0">
                  <a:solidFill>
                    <a:schemeClr val="tx1"/>
                  </a:solidFill>
                  <a:latin typeface="微軟正黑體" pitchFamily="34" charset="-120"/>
                  <a:ea typeface="微軟正黑體" pitchFamily="34" charset="-120"/>
                  <a:cs typeface="Arial Unicode MS" pitchFamily="34" charset="-120"/>
                </a:rPr>
                <a:t>營運發展</a:t>
              </a:r>
            </a:p>
          </p:txBody>
        </p:sp>
        <p:sp>
          <p:nvSpPr>
            <p:cNvPr id="55" name="矩形 54"/>
            <p:cNvSpPr/>
            <p:nvPr/>
          </p:nvSpPr>
          <p:spPr>
            <a:xfrm>
              <a:off x="5816321"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友善職場</a:t>
              </a:r>
              <a:endParaRPr lang="zh-TW" altLang="en-US" sz="800" dirty="0">
                <a:solidFill>
                  <a:schemeClr val="bg1">
                    <a:lumMod val="65000"/>
                  </a:schemeClr>
                </a:solidFill>
              </a:endParaRPr>
            </a:p>
          </p:txBody>
        </p:sp>
        <p:sp>
          <p:nvSpPr>
            <p:cNvPr id="56" name="矩形 55"/>
            <p:cNvSpPr/>
            <p:nvPr/>
          </p:nvSpPr>
          <p:spPr>
            <a:xfrm>
              <a:off x="6564667"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環境永續</a:t>
              </a:r>
              <a:endParaRPr lang="zh-TW" altLang="en-US" sz="800" dirty="0">
                <a:solidFill>
                  <a:schemeClr val="bg1">
                    <a:lumMod val="65000"/>
                  </a:schemeClr>
                </a:solidFill>
              </a:endParaRPr>
            </a:p>
          </p:txBody>
        </p:sp>
        <p:sp>
          <p:nvSpPr>
            <p:cNvPr id="57" name="矩形 56"/>
            <p:cNvSpPr/>
            <p:nvPr/>
          </p:nvSpPr>
          <p:spPr>
            <a:xfrm>
              <a:off x="7360854" y="44624"/>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社會共好</a:t>
              </a:r>
              <a:endParaRPr lang="zh-TW" altLang="en-US" sz="800" dirty="0">
                <a:solidFill>
                  <a:schemeClr val="bg1">
                    <a:lumMod val="65000"/>
                  </a:schemeClr>
                </a:solidFill>
              </a:endParaRPr>
            </a:p>
          </p:txBody>
        </p:sp>
        <p:sp>
          <p:nvSpPr>
            <p:cNvPr id="58" name="矩形 57"/>
            <p:cNvSpPr/>
            <p:nvPr/>
          </p:nvSpPr>
          <p:spPr>
            <a:xfrm>
              <a:off x="8091830"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集團公司</a:t>
              </a:r>
            </a:p>
          </p:txBody>
        </p:sp>
        <p:sp>
          <p:nvSpPr>
            <p:cNvPr id="59" name="矩形 58"/>
            <p:cNvSpPr/>
            <p:nvPr/>
          </p:nvSpPr>
          <p:spPr>
            <a:xfrm>
              <a:off x="8936595"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附錄</a:t>
              </a:r>
            </a:p>
          </p:txBody>
        </p:sp>
        <p:sp>
          <p:nvSpPr>
            <p:cNvPr id="60" name="圓角矩形 59"/>
            <p:cNvSpPr/>
            <p:nvPr/>
          </p:nvSpPr>
          <p:spPr>
            <a:xfrm>
              <a:off x="8209348" y="47263"/>
              <a:ext cx="360000" cy="18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Tree>
    <p:extLst>
      <p:ext uri="{BB962C8B-B14F-4D97-AF65-F5344CB8AC3E}">
        <p14:creationId xmlns:p14="http://schemas.microsoft.com/office/powerpoint/2010/main" val="321190918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目錄標題">
    <p:spTree>
      <p:nvGrpSpPr>
        <p:cNvPr id="1" name=""/>
        <p:cNvGrpSpPr/>
        <p:nvPr/>
      </p:nvGrpSpPr>
      <p:grpSpPr>
        <a:xfrm>
          <a:off x="0" y="0"/>
          <a:ext cx="0" cy="0"/>
          <a:chOff x="0" y="0"/>
          <a:chExt cx="0" cy="0"/>
        </a:xfrm>
      </p:grpSpPr>
      <p:cxnSp>
        <p:nvCxnSpPr>
          <p:cNvPr id="8" name="直線接點 7"/>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 name="文字版面配置區 2"/>
          <p:cNvSpPr>
            <a:spLocks noGrp="1"/>
          </p:cNvSpPr>
          <p:nvPr>
            <p:ph idx="1"/>
          </p:nvPr>
        </p:nvSpPr>
        <p:spPr>
          <a:xfrm>
            <a:off x="273050" y="549275"/>
            <a:ext cx="3060000" cy="5851525"/>
          </a:xfrm>
          <a:prstGeom prst="rect">
            <a:avLst/>
          </a:prstGeom>
        </p:spPr>
        <p:txBody>
          <a:bodyPr vert="horz" lIns="91440" tIns="45720" rIns="91440" bIns="45720" rtlCol="0">
            <a:normAutofit/>
          </a:bodyPr>
          <a:lstStyle>
            <a:lvl1pPr marL="182563" indent="-182563" algn="l">
              <a:buNone/>
              <a:defRPr sz="900"/>
            </a:lvl1pPr>
            <a:lvl2pPr marL="182563" indent="-182563" algn="l">
              <a:buNone/>
              <a:defRPr sz="900"/>
            </a:lvl2pPr>
          </a:lstStyle>
          <a:p>
            <a:pPr lvl="0"/>
            <a:r>
              <a:rPr lang="zh-TW" altLang="en-US" dirty="0"/>
              <a:t>按一下以編輯母片文字樣式</a:t>
            </a:r>
          </a:p>
          <a:p>
            <a:pPr lvl="1"/>
            <a:r>
              <a:rPr lang="zh-TW" altLang="en-US" dirty="0"/>
              <a:t>第二層</a:t>
            </a:r>
          </a:p>
        </p:txBody>
      </p:sp>
      <p:sp>
        <p:nvSpPr>
          <p:cNvPr id="6" name="文字版面配置區 2"/>
          <p:cNvSpPr>
            <a:spLocks noGrp="1"/>
          </p:cNvSpPr>
          <p:nvPr>
            <p:ph idx="12"/>
          </p:nvPr>
        </p:nvSpPr>
        <p:spPr>
          <a:xfrm>
            <a:off x="3477325" y="549275"/>
            <a:ext cx="3060000" cy="5851525"/>
          </a:xfrm>
          <a:prstGeom prst="rect">
            <a:avLst/>
          </a:prstGeom>
        </p:spPr>
        <p:txBody>
          <a:bodyPr vert="horz" lIns="91440" tIns="45720" rIns="91440" bIns="45720" rtlCol="0">
            <a:normAutofit/>
          </a:bodyPr>
          <a:lstStyle>
            <a:lvl1pPr algn="l">
              <a:buFontTx/>
              <a:buNone/>
              <a:defRPr sz="900"/>
            </a:lvl1pPr>
            <a:lvl2pPr marL="182563" indent="-182563" algn="l">
              <a:buFontTx/>
              <a:buNone/>
              <a:defRPr sz="900"/>
            </a:lvl2pPr>
          </a:lstStyle>
          <a:p>
            <a:pPr lvl="0"/>
            <a:r>
              <a:rPr lang="zh-TW" altLang="en-US" dirty="0"/>
              <a:t>按一下以編輯母片文字樣式</a:t>
            </a:r>
          </a:p>
          <a:p>
            <a:pPr lvl="1"/>
            <a:r>
              <a:rPr lang="zh-TW" altLang="en-US" dirty="0"/>
              <a:t>第二層</a:t>
            </a:r>
          </a:p>
        </p:txBody>
      </p:sp>
      <p:sp>
        <p:nvSpPr>
          <p:cNvPr id="9" name="文字版面配置區 2"/>
          <p:cNvSpPr>
            <a:spLocks noGrp="1"/>
          </p:cNvSpPr>
          <p:nvPr>
            <p:ph idx="13"/>
          </p:nvPr>
        </p:nvSpPr>
        <p:spPr>
          <a:xfrm>
            <a:off x="6717536" y="549275"/>
            <a:ext cx="3060000" cy="5851525"/>
          </a:xfrm>
          <a:prstGeom prst="rect">
            <a:avLst/>
          </a:prstGeom>
        </p:spPr>
        <p:txBody>
          <a:bodyPr vert="horz" lIns="91440" tIns="45720" rIns="91440" bIns="45720" rtlCol="0">
            <a:normAutofit/>
          </a:bodyPr>
          <a:lstStyle>
            <a:lvl1pPr marL="182563" indent="-182563" algn="l">
              <a:buFontTx/>
              <a:buNone/>
              <a:defRPr sz="900"/>
            </a:lvl1pPr>
            <a:lvl2pPr marL="182563" indent="-182563">
              <a:buFontTx/>
              <a:buNone/>
              <a:defRPr sz="900"/>
            </a:lvl2pPr>
          </a:lstStyle>
          <a:p>
            <a:pPr lvl="0"/>
            <a:r>
              <a:rPr lang="zh-TW" altLang="en-US" dirty="0"/>
              <a:t>按一下以編輯母片文字樣式</a:t>
            </a:r>
          </a:p>
          <a:p>
            <a:pPr lvl="1"/>
            <a:r>
              <a:rPr lang="zh-TW" altLang="en-US" dirty="0"/>
              <a:t>第二層</a:t>
            </a:r>
          </a:p>
        </p:txBody>
      </p:sp>
      <p:sp>
        <p:nvSpPr>
          <p:cNvPr id="10" name="標題版面配置區 1"/>
          <p:cNvSpPr>
            <a:spLocks noGrp="1"/>
          </p:cNvSpPr>
          <p:nvPr>
            <p:ph type="title"/>
          </p:nvPr>
        </p:nvSpPr>
        <p:spPr>
          <a:xfrm>
            <a:off x="272480" y="-12799"/>
            <a:ext cx="2513484" cy="562074"/>
          </a:xfrm>
          <a:prstGeom prst="rect">
            <a:avLst/>
          </a:prstGeom>
        </p:spPr>
        <p:txBody>
          <a:bodyPr vert="horz" lIns="91440" tIns="45720" rIns="91440" bIns="45720" rtlCol="0" anchor="ctr">
            <a:normAutofit/>
          </a:bodyPr>
          <a:lstStyle>
            <a:lvl1pPr algn="l">
              <a:defRPr sz="1800"/>
            </a:lvl1pPr>
          </a:lstStyle>
          <a:p>
            <a:r>
              <a:rPr lang="zh-TW" altLang="en-US" dirty="0"/>
              <a:t>按一下以編輯母片</a:t>
            </a:r>
          </a:p>
        </p:txBody>
      </p:sp>
      <p:sp>
        <p:nvSpPr>
          <p:cNvPr id="30" name="文字方塊 29"/>
          <p:cNvSpPr txBox="1"/>
          <p:nvPr userDrawn="1"/>
        </p:nvSpPr>
        <p:spPr>
          <a:xfrm>
            <a:off x="3800872" y="6586922"/>
            <a:ext cx="1944216" cy="230832"/>
          </a:xfrm>
          <a:prstGeom prst="rect">
            <a:avLst/>
          </a:prstGeom>
          <a:noFill/>
        </p:spPr>
        <p:txBody>
          <a:bodyPr wrap="square" rtlCol="0">
            <a:spAutoFit/>
          </a:bodyPr>
          <a:lstStyle/>
          <a:p>
            <a:r>
              <a:rPr lang="en-US" altLang="zh-TW" sz="90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2019</a:t>
            </a:r>
            <a:r>
              <a:rPr lang="en-US" altLang="zh-TW" sz="900" baseline="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英業達企業社會責任報告書 </a:t>
            </a:r>
            <a:r>
              <a:rPr lang="en-US" altLang="zh-TW"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p>
        </p:txBody>
      </p:sp>
      <p:sp>
        <p:nvSpPr>
          <p:cNvPr id="31" name="投影片編號版面配置區 5"/>
          <p:cNvSpPr txBox="1">
            <a:spLocks/>
          </p:cNvSpPr>
          <p:nvPr userDrawn="1"/>
        </p:nvSpPr>
        <p:spPr>
          <a:xfrm>
            <a:off x="5455392" y="6506994"/>
            <a:ext cx="441698"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0"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zh-TW" altLang="en-US" sz="1000" b="0"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rPr>
              <a:t> </a:t>
            </a:r>
          </a:p>
        </p:txBody>
      </p:sp>
      <p:grpSp>
        <p:nvGrpSpPr>
          <p:cNvPr id="27" name="群組 26"/>
          <p:cNvGrpSpPr/>
          <p:nvPr userDrawn="1"/>
        </p:nvGrpSpPr>
        <p:grpSpPr>
          <a:xfrm>
            <a:off x="3411909" y="44624"/>
            <a:ext cx="6120000" cy="223172"/>
            <a:chOff x="3411909" y="44624"/>
            <a:chExt cx="6120000" cy="223172"/>
          </a:xfrm>
        </p:grpSpPr>
        <p:cxnSp>
          <p:nvCxnSpPr>
            <p:cNvPr id="28" name="直線接點 27"/>
            <p:cNvCxnSpPr/>
            <p:nvPr/>
          </p:nvCxnSpPr>
          <p:spPr>
            <a:xfrm flipV="1">
              <a:off x="3411909" y="54526"/>
              <a:ext cx="6120000" cy="3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圓角矩形 28"/>
            <p:cNvSpPr/>
            <p:nvPr/>
          </p:nvSpPr>
          <p:spPr>
            <a:xfrm>
              <a:off x="3669321" y="51668"/>
              <a:ext cx="360000" cy="18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圓角矩形 49"/>
            <p:cNvSpPr/>
            <p:nvPr/>
          </p:nvSpPr>
          <p:spPr>
            <a:xfrm>
              <a:off x="4432927" y="50585"/>
              <a:ext cx="360000" cy="18000"/>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圓角矩形 50"/>
            <p:cNvSpPr/>
            <p:nvPr/>
          </p:nvSpPr>
          <p:spPr>
            <a:xfrm>
              <a:off x="5178613" y="49497"/>
              <a:ext cx="360000" cy="1800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圓角矩形 51"/>
            <p:cNvSpPr/>
            <p:nvPr/>
          </p:nvSpPr>
          <p:spPr>
            <a:xfrm>
              <a:off x="5945304" y="51100"/>
              <a:ext cx="360000" cy="18000"/>
            </a:xfrm>
            <a:prstGeom prst="roundRect">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圓角矩形 52"/>
            <p:cNvSpPr/>
            <p:nvPr/>
          </p:nvSpPr>
          <p:spPr>
            <a:xfrm>
              <a:off x="6691176" y="45491"/>
              <a:ext cx="360000" cy="180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圓角矩形 53"/>
            <p:cNvSpPr/>
            <p:nvPr/>
          </p:nvSpPr>
          <p:spPr>
            <a:xfrm>
              <a:off x="7465423" y="52555"/>
              <a:ext cx="360000" cy="18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5" name="圓角矩形 54"/>
            <p:cNvSpPr/>
            <p:nvPr/>
          </p:nvSpPr>
          <p:spPr>
            <a:xfrm>
              <a:off x="8947782" y="46395"/>
              <a:ext cx="360000" cy="18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矩形 55"/>
            <p:cNvSpPr/>
            <p:nvPr/>
          </p:nvSpPr>
          <p:spPr>
            <a:xfrm>
              <a:off x="3660574"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總覽</a:t>
              </a:r>
            </a:p>
          </p:txBody>
        </p:sp>
        <p:sp>
          <p:nvSpPr>
            <p:cNvPr id="57" name="矩形 56"/>
            <p:cNvSpPr/>
            <p:nvPr/>
          </p:nvSpPr>
          <p:spPr>
            <a:xfrm>
              <a:off x="4293463" y="49776"/>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公司治理</a:t>
              </a:r>
            </a:p>
          </p:txBody>
        </p:sp>
        <p:sp>
          <p:nvSpPr>
            <p:cNvPr id="58" name="矩形 57"/>
            <p:cNvSpPr/>
            <p:nvPr/>
          </p:nvSpPr>
          <p:spPr>
            <a:xfrm>
              <a:off x="5069385" y="52352"/>
              <a:ext cx="595035" cy="215444"/>
            </a:xfrm>
            <a:prstGeom prst="rect">
              <a:avLst/>
            </a:prstGeom>
          </p:spPr>
          <p:txBody>
            <a:bodyPr wrap="none">
              <a:spAutoFit/>
            </a:bodyPr>
            <a:lstStyle/>
            <a:p>
              <a:pPr marL="0" algn="l" defTabSz="914400" rtl="0" eaLnBrk="1" latinLnBrk="0" hangingPunct="1"/>
              <a:r>
                <a:rPr lang="zh-TW" altLang="en-US" sz="800" b="1" kern="1200" dirty="0">
                  <a:solidFill>
                    <a:schemeClr val="tx1"/>
                  </a:solidFill>
                  <a:latin typeface="微軟正黑體" pitchFamily="34" charset="-120"/>
                  <a:ea typeface="微軟正黑體" pitchFamily="34" charset="-120"/>
                  <a:cs typeface="Arial Unicode MS" pitchFamily="34" charset="-120"/>
                </a:rPr>
                <a:t>營運發展</a:t>
              </a:r>
            </a:p>
          </p:txBody>
        </p:sp>
        <p:sp>
          <p:nvSpPr>
            <p:cNvPr id="59" name="矩形 58"/>
            <p:cNvSpPr/>
            <p:nvPr/>
          </p:nvSpPr>
          <p:spPr>
            <a:xfrm>
              <a:off x="5816321"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友善職場</a:t>
              </a:r>
              <a:endParaRPr lang="zh-TW" altLang="en-US" sz="800" dirty="0">
                <a:solidFill>
                  <a:schemeClr val="bg1">
                    <a:lumMod val="65000"/>
                  </a:schemeClr>
                </a:solidFill>
              </a:endParaRPr>
            </a:p>
          </p:txBody>
        </p:sp>
        <p:sp>
          <p:nvSpPr>
            <p:cNvPr id="60" name="矩形 59"/>
            <p:cNvSpPr/>
            <p:nvPr/>
          </p:nvSpPr>
          <p:spPr>
            <a:xfrm>
              <a:off x="6564667"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環境永續</a:t>
              </a:r>
              <a:endParaRPr lang="zh-TW" altLang="en-US" sz="800" dirty="0">
                <a:solidFill>
                  <a:schemeClr val="bg1">
                    <a:lumMod val="65000"/>
                  </a:schemeClr>
                </a:solidFill>
              </a:endParaRPr>
            </a:p>
          </p:txBody>
        </p:sp>
        <p:sp>
          <p:nvSpPr>
            <p:cNvPr id="61" name="矩形 60"/>
            <p:cNvSpPr/>
            <p:nvPr/>
          </p:nvSpPr>
          <p:spPr>
            <a:xfrm>
              <a:off x="7360854" y="44624"/>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社會共好</a:t>
              </a:r>
              <a:endParaRPr lang="zh-TW" altLang="en-US" sz="800" dirty="0">
                <a:solidFill>
                  <a:schemeClr val="bg1">
                    <a:lumMod val="65000"/>
                  </a:schemeClr>
                </a:solidFill>
              </a:endParaRPr>
            </a:p>
          </p:txBody>
        </p:sp>
        <p:sp>
          <p:nvSpPr>
            <p:cNvPr id="62" name="矩形 61"/>
            <p:cNvSpPr/>
            <p:nvPr/>
          </p:nvSpPr>
          <p:spPr>
            <a:xfrm>
              <a:off x="8091830"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集團公司</a:t>
              </a:r>
            </a:p>
          </p:txBody>
        </p:sp>
        <p:sp>
          <p:nvSpPr>
            <p:cNvPr id="63" name="矩形 62"/>
            <p:cNvSpPr/>
            <p:nvPr/>
          </p:nvSpPr>
          <p:spPr>
            <a:xfrm>
              <a:off x="8936595"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附錄</a:t>
              </a:r>
            </a:p>
          </p:txBody>
        </p:sp>
        <p:sp>
          <p:nvSpPr>
            <p:cNvPr id="64" name="圓角矩形 63"/>
            <p:cNvSpPr/>
            <p:nvPr/>
          </p:nvSpPr>
          <p:spPr>
            <a:xfrm>
              <a:off x="8209348" y="47263"/>
              <a:ext cx="360000" cy="18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Tree>
    <p:extLst>
      <p:ext uri="{BB962C8B-B14F-4D97-AF65-F5344CB8AC3E}">
        <p14:creationId xmlns:p14="http://schemas.microsoft.com/office/powerpoint/2010/main" val="350259045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a:xfrm rot="5400000">
            <a:off x="8305800" y="1065849"/>
            <a:ext cx="2011680" cy="416052"/>
          </a:xfrm>
          <a:prstGeom prst="rect">
            <a:avLst/>
          </a:prstGeom>
        </p:spPr>
        <p:txBody>
          <a:bodyPr/>
          <a:lstStyle/>
          <a:p>
            <a:fld id="{61FC47E0-230A-4E9D-8561-4133D9587D8A}" type="datetimeFigureOut">
              <a:rPr lang="zh-TW" altLang="en-US" smtClean="0"/>
              <a:t>2020/11/3</a:t>
            </a:fld>
            <a:endParaRPr lang="zh-TW" altLang="en-US"/>
          </a:p>
        </p:txBody>
      </p:sp>
      <p:sp>
        <p:nvSpPr>
          <p:cNvPr id="3" name="頁尾版面配置區 2"/>
          <p:cNvSpPr>
            <a:spLocks noGrp="1"/>
          </p:cNvSpPr>
          <p:nvPr>
            <p:ph type="ftr" sz="quarter" idx="11"/>
          </p:nvPr>
        </p:nvSpPr>
        <p:spPr>
          <a:xfrm rot="5400000">
            <a:off x="7706052" y="3722000"/>
            <a:ext cx="3200400" cy="396240"/>
          </a:xfrm>
          <a:prstGeom prst="rect">
            <a:avLst/>
          </a:prstGeom>
        </p:spPr>
        <p:txBody>
          <a:bodyPr/>
          <a:lstStyle/>
          <a:p>
            <a:endParaRPr lang="zh-TW" altLang="en-US"/>
          </a:p>
        </p:txBody>
      </p:sp>
      <p:sp>
        <p:nvSpPr>
          <p:cNvPr id="4" name="投影片編號版面配置區 3"/>
          <p:cNvSpPr>
            <a:spLocks noGrp="1"/>
          </p:cNvSpPr>
          <p:nvPr>
            <p:ph type="sldNum" sz="quarter" idx="12"/>
          </p:nvPr>
        </p:nvSpPr>
        <p:spPr>
          <a:xfrm>
            <a:off x="8806434" y="5734050"/>
            <a:ext cx="660400" cy="521208"/>
          </a:xfrm>
          <a:prstGeom prst="rect">
            <a:avLst/>
          </a:prstGeom>
        </p:spPr>
        <p:txBody>
          <a:bodyPr/>
          <a:lstStyle/>
          <a:p>
            <a:fld id="{5194C3EA-2739-4835-BCB3-C425E916D490}" type="slidenum">
              <a:rPr lang="zh-TW" altLang="en-US" smtClean="0"/>
              <a:t>‹#›</a:t>
            </a:fld>
            <a:endParaRPr lang="zh-TW" altLang="en-US"/>
          </a:p>
        </p:txBody>
      </p:sp>
      <p:sp>
        <p:nvSpPr>
          <p:cNvPr id="39" name="文字方塊 38"/>
          <p:cNvSpPr txBox="1"/>
          <p:nvPr userDrawn="1"/>
        </p:nvSpPr>
        <p:spPr>
          <a:xfrm>
            <a:off x="3800872" y="6586922"/>
            <a:ext cx="1944216" cy="230832"/>
          </a:xfrm>
          <a:prstGeom prst="rect">
            <a:avLst/>
          </a:prstGeom>
          <a:noFill/>
        </p:spPr>
        <p:txBody>
          <a:bodyPr wrap="square" rtlCol="0">
            <a:spAutoFit/>
          </a:bodyPr>
          <a:lstStyle/>
          <a:p>
            <a:r>
              <a:rPr lang="en-US" altLang="zh-TW" sz="90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2019</a:t>
            </a:r>
            <a:r>
              <a:rPr lang="en-US" altLang="zh-TW" sz="900" baseline="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英業達企業社會責任報告書 </a:t>
            </a:r>
            <a:r>
              <a:rPr lang="en-US" altLang="zh-TW"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p>
        </p:txBody>
      </p:sp>
      <p:sp>
        <p:nvSpPr>
          <p:cNvPr id="40" name="投影片編號版面配置區 5"/>
          <p:cNvSpPr txBox="1">
            <a:spLocks/>
          </p:cNvSpPr>
          <p:nvPr userDrawn="1"/>
        </p:nvSpPr>
        <p:spPr>
          <a:xfrm>
            <a:off x="5455392" y="6506994"/>
            <a:ext cx="441698"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0"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zh-TW" altLang="en-US" sz="1000" b="0"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rPr>
              <a:t> </a:t>
            </a:r>
          </a:p>
        </p:txBody>
      </p:sp>
      <p:cxnSp>
        <p:nvCxnSpPr>
          <p:cNvPr id="41" name="直線接點 40"/>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nvGrpSpPr>
          <p:cNvPr id="42" name="群組 41"/>
          <p:cNvGrpSpPr/>
          <p:nvPr userDrawn="1"/>
        </p:nvGrpSpPr>
        <p:grpSpPr>
          <a:xfrm>
            <a:off x="3411909" y="44624"/>
            <a:ext cx="6120000" cy="223172"/>
            <a:chOff x="3411909" y="44624"/>
            <a:chExt cx="6120000" cy="223172"/>
          </a:xfrm>
        </p:grpSpPr>
        <p:cxnSp>
          <p:nvCxnSpPr>
            <p:cNvPr id="43" name="直線接點 42"/>
            <p:cNvCxnSpPr/>
            <p:nvPr/>
          </p:nvCxnSpPr>
          <p:spPr>
            <a:xfrm flipV="1">
              <a:off x="3411909" y="54526"/>
              <a:ext cx="6120000" cy="3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圓角矩形 43"/>
            <p:cNvSpPr/>
            <p:nvPr/>
          </p:nvSpPr>
          <p:spPr>
            <a:xfrm>
              <a:off x="3669321" y="51668"/>
              <a:ext cx="360000" cy="18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圓角矩形 44"/>
            <p:cNvSpPr/>
            <p:nvPr/>
          </p:nvSpPr>
          <p:spPr>
            <a:xfrm>
              <a:off x="4432927" y="50585"/>
              <a:ext cx="360000" cy="18000"/>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圓角矩形 45"/>
            <p:cNvSpPr/>
            <p:nvPr/>
          </p:nvSpPr>
          <p:spPr>
            <a:xfrm>
              <a:off x="5178613" y="49497"/>
              <a:ext cx="360000" cy="1800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圓角矩形 46"/>
            <p:cNvSpPr/>
            <p:nvPr/>
          </p:nvSpPr>
          <p:spPr>
            <a:xfrm>
              <a:off x="5945304" y="51100"/>
              <a:ext cx="360000" cy="18000"/>
            </a:xfrm>
            <a:prstGeom prst="roundRect">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圓角矩形 47"/>
            <p:cNvSpPr/>
            <p:nvPr/>
          </p:nvSpPr>
          <p:spPr>
            <a:xfrm>
              <a:off x="6691176" y="45491"/>
              <a:ext cx="360000" cy="180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圓角矩形 48"/>
            <p:cNvSpPr/>
            <p:nvPr/>
          </p:nvSpPr>
          <p:spPr>
            <a:xfrm>
              <a:off x="7465423" y="52555"/>
              <a:ext cx="360000" cy="18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圓角矩形 49"/>
            <p:cNvSpPr/>
            <p:nvPr/>
          </p:nvSpPr>
          <p:spPr>
            <a:xfrm>
              <a:off x="8947782" y="46395"/>
              <a:ext cx="360000" cy="18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矩形 50"/>
            <p:cNvSpPr/>
            <p:nvPr/>
          </p:nvSpPr>
          <p:spPr>
            <a:xfrm>
              <a:off x="3660574"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總覽</a:t>
              </a:r>
            </a:p>
          </p:txBody>
        </p:sp>
        <p:sp>
          <p:nvSpPr>
            <p:cNvPr id="52" name="矩形 51"/>
            <p:cNvSpPr/>
            <p:nvPr/>
          </p:nvSpPr>
          <p:spPr>
            <a:xfrm>
              <a:off x="4293463" y="49776"/>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公司治理</a:t>
              </a:r>
            </a:p>
          </p:txBody>
        </p:sp>
        <p:sp>
          <p:nvSpPr>
            <p:cNvPr id="53" name="矩形 52"/>
            <p:cNvSpPr/>
            <p:nvPr/>
          </p:nvSpPr>
          <p:spPr>
            <a:xfrm>
              <a:off x="5069385" y="52352"/>
              <a:ext cx="595035" cy="215444"/>
            </a:xfrm>
            <a:prstGeom prst="rect">
              <a:avLst/>
            </a:prstGeom>
          </p:spPr>
          <p:txBody>
            <a:bodyPr wrap="none">
              <a:spAutoFit/>
            </a:bodyPr>
            <a:lstStyle/>
            <a:p>
              <a:pPr marL="0" algn="l" defTabSz="914400" rtl="0" eaLnBrk="1" latinLnBrk="0" hangingPunct="1"/>
              <a:r>
                <a:rPr lang="zh-TW" altLang="en-US" sz="800" b="1" kern="1200" dirty="0">
                  <a:solidFill>
                    <a:schemeClr val="tx1"/>
                  </a:solidFill>
                  <a:latin typeface="微軟正黑體" pitchFamily="34" charset="-120"/>
                  <a:ea typeface="微軟正黑體" pitchFamily="34" charset="-120"/>
                  <a:cs typeface="Arial Unicode MS" pitchFamily="34" charset="-120"/>
                </a:rPr>
                <a:t>營運發展</a:t>
              </a:r>
            </a:p>
          </p:txBody>
        </p:sp>
        <p:sp>
          <p:nvSpPr>
            <p:cNvPr id="54" name="矩形 53"/>
            <p:cNvSpPr/>
            <p:nvPr/>
          </p:nvSpPr>
          <p:spPr>
            <a:xfrm>
              <a:off x="5816321"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友善職場</a:t>
              </a:r>
              <a:endParaRPr lang="zh-TW" altLang="en-US" sz="800" dirty="0">
                <a:solidFill>
                  <a:schemeClr val="bg1">
                    <a:lumMod val="65000"/>
                  </a:schemeClr>
                </a:solidFill>
              </a:endParaRPr>
            </a:p>
          </p:txBody>
        </p:sp>
        <p:sp>
          <p:nvSpPr>
            <p:cNvPr id="55" name="矩形 54"/>
            <p:cNvSpPr/>
            <p:nvPr/>
          </p:nvSpPr>
          <p:spPr>
            <a:xfrm>
              <a:off x="6564667"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環境永續</a:t>
              </a:r>
              <a:endParaRPr lang="zh-TW" altLang="en-US" sz="800" dirty="0">
                <a:solidFill>
                  <a:schemeClr val="bg1">
                    <a:lumMod val="65000"/>
                  </a:schemeClr>
                </a:solidFill>
              </a:endParaRPr>
            </a:p>
          </p:txBody>
        </p:sp>
        <p:sp>
          <p:nvSpPr>
            <p:cNvPr id="56" name="矩形 55"/>
            <p:cNvSpPr/>
            <p:nvPr/>
          </p:nvSpPr>
          <p:spPr>
            <a:xfrm>
              <a:off x="7360854" y="44624"/>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社會共好</a:t>
              </a:r>
              <a:endParaRPr lang="zh-TW" altLang="en-US" sz="800" dirty="0">
                <a:solidFill>
                  <a:schemeClr val="bg1">
                    <a:lumMod val="65000"/>
                  </a:schemeClr>
                </a:solidFill>
              </a:endParaRPr>
            </a:p>
          </p:txBody>
        </p:sp>
        <p:sp>
          <p:nvSpPr>
            <p:cNvPr id="57" name="矩形 56"/>
            <p:cNvSpPr/>
            <p:nvPr/>
          </p:nvSpPr>
          <p:spPr>
            <a:xfrm>
              <a:off x="8091830"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集團公司</a:t>
              </a:r>
            </a:p>
          </p:txBody>
        </p:sp>
        <p:sp>
          <p:nvSpPr>
            <p:cNvPr id="58" name="矩形 57"/>
            <p:cNvSpPr/>
            <p:nvPr/>
          </p:nvSpPr>
          <p:spPr>
            <a:xfrm>
              <a:off x="8936595"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附錄</a:t>
              </a:r>
            </a:p>
          </p:txBody>
        </p:sp>
        <p:sp>
          <p:nvSpPr>
            <p:cNvPr id="59" name="圓角矩形 58"/>
            <p:cNvSpPr/>
            <p:nvPr/>
          </p:nvSpPr>
          <p:spPr>
            <a:xfrm>
              <a:off x="8209348" y="47263"/>
              <a:ext cx="360000" cy="18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Tree>
    <p:extLst>
      <p:ext uri="{BB962C8B-B14F-4D97-AF65-F5344CB8AC3E}">
        <p14:creationId xmlns:p14="http://schemas.microsoft.com/office/powerpoint/2010/main" val="177584703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3_標題投影片">
    <p:bg>
      <p:bgRef idx="1001">
        <a:schemeClr val="bg1"/>
      </p:bgRef>
    </p:bg>
    <p:spTree>
      <p:nvGrpSpPr>
        <p:cNvPr id="1" name=""/>
        <p:cNvGrpSpPr/>
        <p:nvPr/>
      </p:nvGrpSpPr>
      <p:grpSpPr>
        <a:xfrm>
          <a:off x="0" y="0"/>
          <a:ext cx="0" cy="0"/>
          <a:chOff x="0" y="0"/>
          <a:chExt cx="0" cy="0"/>
        </a:xfrm>
      </p:grpSpPr>
      <p:pic>
        <p:nvPicPr>
          <p:cNvPr id="10" name="Picture 2" descr="D:\2018報告書\4.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875" y="6137"/>
            <a:ext cx="1931988" cy="6862763"/>
          </a:xfrm>
          <a:prstGeom prst="rect">
            <a:avLst/>
          </a:prstGeom>
          <a:noFill/>
          <a:extLst>
            <a:ext uri="{909E8E84-426E-40DD-AFC4-6F175D3DCCD1}">
              <a14:hiddenFill xmlns:a14="http://schemas.microsoft.com/office/drawing/2010/main">
                <a:solidFill>
                  <a:srgbClr val="FFFFFF"/>
                </a:solidFill>
              </a14:hiddenFill>
            </a:ext>
          </a:extLst>
        </p:spPr>
      </p:pic>
      <p:sp>
        <p:nvSpPr>
          <p:cNvPr id="8" name="標題 7"/>
          <p:cNvSpPr>
            <a:spLocks noGrp="1"/>
          </p:cNvSpPr>
          <p:nvPr>
            <p:ph type="ctrTitle"/>
          </p:nvPr>
        </p:nvSpPr>
        <p:spPr>
          <a:xfrm>
            <a:off x="2476500" y="3124200"/>
            <a:ext cx="6686550" cy="1894362"/>
          </a:xfrm>
        </p:spPr>
        <p:txBody>
          <a:bodyPr/>
          <a:lstStyle>
            <a:lvl1pPr>
              <a:defRPr b="1"/>
            </a:lvl1pPr>
          </a:lstStyle>
          <a:p>
            <a:r>
              <a:rPr kumimoji="0" lang="zh-TW" altLang="en-US"/>
              <a:t>按一下以編輯母片標題樣式</a:t>
            </a:r>
            <a:endParaRPr kumimoji="0" lang="en-US"/>
          </a:p>
        </p:txBody>
      </p:sp>
      <p:sp>
        <p:nvSpPr>
          <p:cNvPr id="9" name="副標題 8"/>
          <p:cNvSpPr>
            <a:spLocks noGrp="1"/>
          </p:cNvSpPr>
          <p:nvPr>
            <p:ph type="subTitle" idx="1"/>
          </p:nvPr>
        </p:nvSpPr>
        <p:spPr>
          <a:xfrm>
            <a:off x="2476500" y="5003322"/>
            <a:ext cx="668655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TW" altLang="en-US" dirty="0"/>
              <a:t>按一下以編輯母片副標題樣式</a:t>
            </a:r>
            <a:endParaRPr kumimoji="0" lang="en-US" dirty="0"/>
          </a:p>
        </p:txBody>
      </p:sp>
      <p:sp>
        <p:nvSpPr>
          <p:cNvPr id="28" name="日期版面配置區 27"/>
          <p:cNvSpPr>
            <a:spLocks noGrp="1"/>
          </p:cNvSpPr>
          <p:nvPr>
            <p:ph type="dt" sz="half" idx="10"/>
          </p:nvPr>
        </p:nvSpPr>
        <p:spPr bwMode="auto">
          <a:xfrm rot="5400000">
            <a:off x="8506923" y="1158222"/>
            <a:ext cx="2286000" cy="412750"/>
          </a:xfrm>
          <a:prstGeom prst="rect">
            <a:avLst/>
          </a:prstGeom>
        </p:spPr>
        <p:txBody>
          <a:bodyPr/>
          <a:lstStyle/>
          <a:p>
            <a:fld id="{61FC47E0-230A-4E9D-8561-4133D9587D8A}" type="datetimeFigureOut">
              <a:rPr lang="zh-TW" altLang="en-US" smtClean="0"/>
              <a:t>2020/11/3</a:t>
            </a:fld>
            <a:endParaRPr lang="zh-TW" altLang="en-US"/>
          </a:p>
        </p:txBody>
      </p:sp>
      <p:sp>
        <p:nvSpPr>
          <p:cNvPr id="17" name="頁尾版面配置區 16"/>
          <p:cNvSpPr>
            <a:spLocks noGrp="1"/>
          </p:cNvSpPr>
          <p:nvPr>
            <p:ph type="ftr" sz="quarter" idx="11"/>
          </p:nvPr>
        </p:nvSpPr>
        <p:spPr bwMode="auto">
          <a:xfrm rot="5400000">
            <a:off x="7819441" y="4165667"/>
            <a:ext cx="3657600" cy="416052"/>
          </a:xfrm>
          <a:prstGeom prst="rect">
            <a:avLst/>
          </a:prstGeom>
        </p:spPr>
        <p:txBody>
          <a:bodyPr/>
          <a:lstStyle/>
          <a:p>
            <a:endParaRPr lang="zh-TW" altLang="en-US"/>
          </a:p>
        </p:txBody>
      </p:sp>
      <p:sp>
        <p:nvSpPr>
          <p:cNvPr id="29" name="矩形 28"/>
          <p:cNvSpPr/>
          <p:nvPr userDrawn="1"/>
        </p:nvSpPr>
        <p:spPr>
          <a:xfrm>
            <a:off x="627396" y="260648"/>
            <a:ext cx="4498347" cy="1107996"/>
          </a:xfrm>
          <a:prstGeom prst="rect">
            <a:avLst/>
          </a:prstGeom>
        </p:spPr>
        <p:txBody>
          <a:bodyPr wrap="none">
            <a:spAutoFit/>
          </a:bodyPr>
          <a:lstStyle/>
          <a:p>
            <a:r>
              <a:rPr lang="en-US" altLang="zh-TW" sz="6600" b="1" dirty="0">
                <a:solidFill>
                  <a:srgbClr val="FF66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DokChampa" pitchFamily="34" charset="-34"/>
              </a:rPr>
              <a:t>4 </a:t>
            </a:r>
            <a:r>
              <a:rPr lang="zh-TW" altLang="en-US" sz="6600" b="1" dirty="0">
                <a:solidFill>
                  <a:srgbClr val="FF66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DokChampa" pitchFamily="34" charset="-34"/>
              </a:rPr>
              <a:t> 友善</a:t>
            </a:r>
            <a:r>
              <a:rPr lang="zh-TW" altLang="en-US" sz="6600" b="1" dirty="0">
                <a:solidFill>
                  <a:srgbClr val="FF66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itchFamily="34" charset="-120"/>
              </a:rPr>
              <a:t>職場</a:t>
            </a:r>
            <a:endParaRPr lang="en-US" altLang="zh-TW" sz="6600" b="1" dirty="0">
              <a:solidFill>
                <a:srgbClr val="FF66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itchFamily="34" charset="-120"/>
            </a:endParaRPr>
          </a:p>
        </p:txBody>
      </p:sp>
    </p:spTree>
    <p:extLst>
      <p:ext uri="{BB962C8B-B14F-4D97-AF65-F5344CB8AC3E}">
        <p14:creationId xmlns:p14="http://schemas.microsoft.com/office/powerpoint/2010/main" val="3625459653"/>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目錄標題">
    <p:spTree>
      <p:nvGrpSpPr>
        <p:cNvPr id="1" name=""/>
        <p:cNvGrpSpPr/>
        <p:nvPr/>
      </p:nvGrpSpPr>
      <p:grpSpPr>
        <a:xfrm>
          <a:off x="0" y="0"/>
          <a:ext cx="0" cy="0"/>
          <a:chOff x="0" y="0"/>
          <a:chExt cx="0" cy="0"/>
        </a:xfrm>
      </p:grpSpPr>
      <p:cxnSp>
        <p:nvCxnSpPr>
          <p:cNvPr id="8" name="直線接點 7"/>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30" name="文字方塊 29"/>
          <p:cNvSpPr txBox="1"/>
          <p:nvPr userDrawn="1"/>
        </p:nvSpPr>
        <p:spPr>
          <a:xfrm>
            <a:off x="3800872" y="6586922"/>
            <a:ext cx="1944216" cy="230832"/>
          </a:xfrm>
          <a:prstGeom prst="rect">
            <a:avLst/>
          </a:prstGeom>
          <a:noFill/>
        </p:spPr>
        <p:txBody>
          <a:bodyPr wrap="square" rtlCol="0">
            <a:spAutoFit/>
          </a:bodyPr>
          <a:lstStyle/>
          <a:p>
            <a:r>
              <a:rPr lang="en-US" altLang="zh-TW" sz="90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2019</a:t>
            </a:r>
            <a:r>
              <a:rPr lang="en-US" altLang="zh-TW" sz="900" baseline="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英業達企業社會責任報告書 </a:t>
            </a:r>
            <a:r>
              <a:rPr lang="en-US" altLang="zh-TW"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p>
        </p:txBody>
      </p:sp>
      <p:sp>
        <p:nvSpPr>
          <p:cNvPr id="31" name="投影片編號版面配置區 5"/>
          <p:cNvSpPr txBox="1">
            <a:spLocks/>
          </p:cNvSpPr>
          <p:nvPr userDrawn="1"/>
        </p:nvSpPr>
        <p:spPr>
          <a:xfrm>
            <a:off x="5455392" y="6506994"/>
            <a:ext cx="441698"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0"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zh-TW" altLang="en-US" sz="1000" b="0"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rPr>
              <a:t> </a:t>
            </a:r>
          </a:p>
        </p:txBody>
      </p:sp>
      <p:grpSp>
        <p:nvGrpSpPr>
          <p:cNvPr id="61" name="群組 60"/>
          <p:cNvGrpSpPr/>
          <p:nvPr userDrawn="1"/>
        </p:nvGrpSpPr>
        <p:grpSpPr>
          <a:xfrm>
            <a:off x="3411909" y="44624"/>
            <a:ext cx="6120000" cy="223172"/>
            <a:chOff x="3411909" y="44624"/>
            <a:chExt cx="6120000" cy="223172"/>
          </a:xfrm>
        </p:grpSpPr>
        <p:cxnSp>
          <p:nvCxnSpPr>
            <p:cNvPr id="62" name="直線接點 61"/>
            <p:cNvCxnSpPr/>
            <p:nvPr/>
          </p:nvCxnSpPr>
          <p:spPr>
            <a:xfrm flipV="1">
              <a:off x="3411909" y="54526"/>
              <a:ext cx="6120000" cy="3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圓角矩形 62"/>
            <p:cNvSpPr/>
            <p:nvPr/>
          </p:nvSpPr>
          <p:spPr>
            <a:xfrm>
              <a:off x="3669321" y="51668"/>
              <a:ext cx="360000" cy="18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 name="圓角矩形 63"/>
            <p:cNvSpPr/>
            <p:nvPr/>
          </p:nvSpPr>
          <p:spPr>
            <a:xfrm>
              <a:off x="4432927" y="50585"/>
              <a:ext cx="360000" cy="18000"/>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5" name="圓角矩形 64"/>
            <p:cNvSpPr/>
            <p:nvPr/>
          </p:nvSpPr>
          <p:spPr>
            <a:xfrm>
              <a:off x="5178613" y="49497"/>
              <a:ext cx="360000" cy="1800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 name="圓角矩形 65"/>
            <p:cNvSpPr/>
            <p:nvPr/>
          </p:nvSpPr>
          <p:spPr>
            <a:xfrm>
              <a:off x="5945304" y="51100"/>
              <a:ext cx="360000" cy="18000"/>
            </a:xfrm>
            <a:prstGeom prst="roundRect">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7" name="圓角矩形 66"/>
            <p:cNvSpPr/>
            <p:nvPr/>
          </p:nvSpPr>
          <p:spPr>
            <a:xfrm>
              <a:off x="6691176" y="45491"/>
              <a:ext cx="360000" cy="180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8" name="圓角矩形 67"/>
            <p:cNvSpPr/>
            <p:nvPr/>
          </p:nvSpPr>
          <p:spPr>
            <a:xfrm>
              <a:off x="7465423" y="52555"/>
              <a:ext cx="360000" cy="18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9" name="圓角矩形 68"/>
            <p:cNvSpPr/>
            <p:nvPr/>
          </p:nvSpPr>
          <p:spPr>
            <a:xfrm>
              <a:off x="8947782" y="46395"/>
              <a:ext cx="360000" cy="18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0" name="矩形 69"/>
            <p:cNvSpPr/>
            <p:nvPr/>
          </p:nvSpPr>
          <p:spPr>
            <a:xfrm>
              <a:off x="3660574"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總覽</a:t>
              </a:r>
            </a:p>
          </p:txBody>
        </p:sp>
        <p:sp>
          <p:nvSpPr>
            <p:cNvPr id="71" name="矩形 70"/>
            <p:cNvSpPr/>
            <p:nvPr/>
          </p:nvSpPr>
          <p:spPr>
            <a:xfrm>
              <a:off x="4293463" y="49776"/>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公司治理</a:t>
              </a:r>
            </a:p>
          </p:txBody>
        </p:sp>
        <p:sp>
          <p:nvSpPr>
            <p:cNvPr id="72" name="矩形 71"/>
            <p:cNvSpPr/>
            <p:nvPr/>
          </p:nvSpPr>
          <p:spPr>
            <a:xfrm>
              <a:off x="5069385" y="52352"/>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營運發展</a:t>
              </a:r>
            </a:p>
          </p:txBody>
        </p:sp>
        <p:sp>
          <p:nvSpPr>
            <p:cNvPr id="73" name="矩形 72"/>
            <p:cNvSpPr/>
            <p:nvPr/>
          </p:nvSpPr>
          <p:spPr>
            <a:xfrm>
              <a:off x="5816321" y="44624"/>
              <a:ext cx="595035" cy="215444"/>
            </a:xfrm>
            <a:prstGeom prst="rect">
              <a:avLst/>
            </a:prstGeom>
          </p:spPr>
          <p:txBody>
            <a:bodyPr wrap="none">
              <a:spAutoFit/>
            </a:bodyPr>
            <a:lstStyle/>
            <a:p>
              <a:r>
                <a:rPr lang="zh-TW" altLang="en-US" sz="800" b="1" kern="1200" dirty="0">
                  <a:solidFill>
                    <a:schemeClr val="tx1"/>
                  </a:solidFill>
                  <a:latin typeface="微軟正黑體" pitchFamily="34" charset="-120"/>
                  <a:ea typeface="微軟正黑體" pitchFamily="34" charset="-120"/>
                  <a:cs typeface="Arial Unicode MS" pitchFamily="34" charset="-120"/>
                </a:rPr>
                <a:t>友善職場</a:t>
              </a:r>
              <a:endParaRPr lang="zh-TW" altLang="en-US" sz="800" dirty="0">
                <a:solidFill>
                  <a:schemeClr val="tx1"/>
                </a:solidFill>
              </a:endParaRPr>
            </a:p>
          </p:txBody>
        </p:sp>
        <p:sp>
          <p:nvSpPr>
            <p:cNvPr id="74" name="矩形 73"/>
            <p:cNvSpPr/>
            <p:nvPr/>
          </p:nvSpPr>
          <p:spPr>
            <a:xfrm>
              <a:off x="6564667"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環境永續</a:t>
              </a:r>
              <a:endParaRPr lang="zh-TW" altLang="en-US" sz="800" dirty="0">
                <a:solidFill>
                  <a:schemeClr val="bg1">
                    <a:lumMod val="65000"/>
                  </a:schemeClr>
                </a:solidFill>
              </a:endParaRPr>
            </a:p>
          </p:txBody>
        </p:sp>
        <p:sp>
          <p:nvSpPr>
            <p:cNvPr id="75" name="矩形 74"/>
            <p:cNvSpPr/>
            <p:nvPr/>
          </p:nvSpPr>
          <p:spPr>
            <a:xfrm>
              <a:off x="7360854" y="44624"/>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社會共好</a:t>
              </a:r>
              <a:endParaRPr lang="zh-TW" altLang="en-US" sz="800" dirty="0">
                <a:solidFill>
                  <a:schemeClr val="bg1">
                    <a:lumMod val="65000"/>
                  </a:schemeClr>
                </a:solidFill>
              </a:endParaRPr>
            </a:p>
          </p:txBody>
        </p:sp>
        <p:sp>
          <p:nvSpPr>
            <p:cNvPr id="76" name="矩形 75"/>
            <p:cNvSpPr/>
            <p:nvPr/>
          </p:nvSpPr>
          <p:spPr>
            <a:xfrm>
              <a:off x="8091830"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集團公司</a:t>
              </a:r>
            </a:p>
          </p:txBody>
        </p:sp>
        <p:sp>
          <p:nvSpPr>
            <p:cNvPr id="77" name="矩形 76"/>
            <p:cNvSpPr/>
            <p:nvPr/>
          </p:nvSpPr>
          <p:spPr>
            <a:xfrm>
              <a:off x="8936595"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附錄</a:t>
              </a:r>
            </a:p>
          </p:txBody>
        </p:sp>
        <p:sp>
          <p:nvSpPr>
            <p:cNvPr id="78" name="圓角矩形 77"/>
            <p:cNvSpPr/>
            <p:nvPr/>
          </p:nvSpPr>
          <p:spPr>
            <a:xfrm>
              <a:off x="8209348" y="47263"/>
              <a:ext cx="360000" cy="18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Tree>
    <p:extLst>
      <p:ext uri="{BB962C8B-B14F-4D97-AF65-F5344CB8AC3E}">
        <p14:creationId xmlns:p14="http://schemas.microsoft.com/office/powerpoint/2010/main" val="282231622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目錄標題">
    <p:spTree>
      <p:nvGrpSpPr>
        <p:cNvPr id="1" name=""/>
        <p:cNvGrpSpPr/>
        <p:nvPr/>
      </p:nvGrpSpPr>
      <p:grpSpPr>
        <a:xfrm>
          <a:off x="0" y="0"/>
          <a:ext cx="0" cy="0"/>
          <a:chOff x="0" y="0"/>
          <a:chExt cx="0" cy="0"/>
        </a:xfrm>
      </p:grpSpPr>
      <p:cxnSp>
        <p:nvCxnSpPr>
          <p:cNvPr id="8" name="直線接點 7"/>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 name="文字版面配置區 2"/>
          <p:cNvSpPr>
            <a:spLocks noGrp="1"/>
          </p:cNvSpPr>
          <p:nvPr>
            <p:ph idx="1"/>
          </p:nvPr>
        </p:nvSpPr>
        <p:spPr>
          <a:xfrm>
            <a:off x="273050" y="549275"/>
            <a:ext cx="3060000" cy="5851525"/>
          </a:xfrm>
          <a:prstGeom prst="rect">
            <a:avLst/>
          </a:prstGeom>
        </p:spPr>
        <p:txBody>
          <a:bodyPr vert="horz" lIns="91440" tIns="45720" rIns="91440" bIns="45720" rtlCol="0">
            <a:normAutofit/>
          </a:bodyPr>
          <a:lstStyle>
            <a:lvl1pPr marL="182563" indent="-182563" algn="l">
              <a:buNone/>
              <a:defRPr sz="900"/>
            </a:lvl1pPr>
            <a:lvl2pPr marL="182563" indent="-182563" algn="l">
              <a:buNone/>
              <a:defRPr sz="900"/>
            </a:lvl2pPr>
          </a:lstStyle>
          <a:p>
            <a:pPr lvl="0"/>
            <a:r>
              <a:rPr lang="zh-TW" altLang="en-US" dirty="0"/>
              <a:t>按一下以編輯母片文字樣式</a:t>
            </a:r>
          </a:p>
          <a:p>
            <a:pPr lvl="1"/>
            <a:r>
              <a:rPr lang="zh-TW" altLang="en-US" dirty="0"/>
              <a:t>第二層</a:t>
            </a:r>
          </a:p>
        </p:txBody>
      </p:sp>
      <p:sp>
        <p:nvSpPr>
          <p:cNvPr id="6" name="文字版面配置區 2"/>
          <p:cNvSpPr>
            <a:spLocks noGrp="1"/>
          </p:cNvSpPr>
          <p:nvPr>
            <p:ph idx="12"/>
          </p:nvPr>
        </p:nvSpPr>
        <p:spPr>
          <a:xfrm>
            <a:off x="3477325" y="549275"/>
            <a:ext cx="3060000" cy="5851525"/>
          </a:xfrm>
          <a:prstGeom prst="rect">
            <a:avLst/>
          </a:prstGeom>
        </p:spPr>
        <p:txBody>
          <a:bodyPr vert="horz" lIns="91440" tIns="45720" rIns="91440" bIns="45720" rtlCol="0">
            <a:normAutofit/>
          </a:bodyPr>
          <a:lstStyle>
            <a:lvl1pPr algn="l">
              <a:buFontTx/>
              <a:buNone/>
              <a:defRPr sz="900"/>
            </a:lvl1pPr>
            <a:lvl2pPr marL="182563" indent="-182563" algn="l">
              <a:buFontTx/>
              <a:buNone/>
              <a:defRPr sz="900"/>
            </a:lvl2pPr>
          </a:lstStyle>
          <a:p>
            <a:pPr lvl="0"/>
            <a:r>
              <a:rPr lang="zh-TW" altLang="en-US" dirty="0"/>
              <a:t>按一下以編輯母片文字樣式</a:t>
            </a:r>
          </a:p>
          <a:p>
            <a:pPr lvl="1"/>
            <a:r>
              <a:rPr lang="zh-TW" altLang="en-US" dirty="0"/>
              <a:t>第二層</a:t>
            </a:r>
          </a:p>
        </p:txBody>
      </p:sp>
      <p:sp>
        <p:nvSpPr>
          <p:cNvPr id="9" name="文字版面配置區 2"/>
          <p:cNvSpPr>
            <a:spLocks noGrp="1"/>
          </p:cNvSpPr>
          <p:nvPr>
            <p:ph idx="13"/>
          </p:nvPr>
        </p:nvSpPr>
        <p:spPr>
          <a:xfrm>
            <a:off x="6717536" y="549275"/>
            <a:ext cx="3060000" cy="5851525"/>
          </a:xfrm>
          <a:prstGeom prst="rect">
            <a:avLst/>
          </a:prstGeom>
        </p:spPr>
        <p:txBody>
          <a:bodyPr vert="horz" lIns="91440" tIns="45720" rIns="91440" bIns="45720" rtlCol="0">
            <a:normAutofit/>
          </a:bodyPr>
          <a:lstStyle>
            <a:lvl1pPr marL="182563" indent="-182563" algn="l">
              <a:buFontTx/>
              <a:buNone/>
              <a:defRPr sz="900"/>
            </a:lvl1pPr>
            <a:lvl2pPr marL="182563" indent="-182563">
              <a:buFontTx/>
              <a:buNone/>
              <a:defRPr sz="900"/>
            </a:lvl2pPr>
          </a:lstStyle>
          <a:p>
            <a:pPr lvl="0"/>
            <a:r>
              <a:rPr lang="zh-TW" altLang="en-US" dirty="0"/>
              <a:t>按一下以編輯母片文字樣式</a:t>
            </a:r>
          </a:p>
          <a:p>
            <a:pPr lvl="1"/>
            <a:r>
              <a:rPr lang="zh-TW" altLang="en-US" dirty="0"/>
              <a:t>第二層</a:t>
            </a:r>
          </a:p>
        </p:txBody>
      </p:sp>
      <p:sp>
        <p:nvSpPr>
          <p:cNvPr id="10" name="標題版面配置區 1"/>
          <p:cNvSpPr>
            <a:spLocks noGrp="1"/>
          </p:cNvSpPr>
          <p:nvPr>
            <p:ph type="title"/>
          </p:nvPr>
        </p:nvSpPr>
        <p:spPr>
          <a:xfrm>
            <a:off x="272480" y="-12799"/>
            <a:ext cx="2513484" cy="562074"/>
          </a:xfrm>
          <a:prstGeom prst="rect">
            <a:avLst/>
          </a:prstGeom>
        </p:spPr>
        <p:txBody>
          <a:bodyPr vert="horz" lIns="91440" tIns="45720" rIns="91440" bIns="45720" rtlCol="0" anchor="ctr">
            <a:normAutofit/>
          </a:bodyPr>
          <a:lstStyle>
            <a:lvl1pPr algn="l">
              <a:defRPr sz="1800"/>
            </a:lvl1pPr>
          </a:lstStyle>
          <a:p>
            <a:r>
              <a:rPr lang="zh-TW" altLang="en-US" dirty="0"/>
              <a:t>按一下以編輯母片</a:t>
            </a:r>
          </a:p>
        </p:txBody>
      </p:sp>
      <p:sp>
        <p:nvSpPr>
          <p:cNvPr id="30" name="文字方塊 29"/>
          <p:cNvSpPr txBox="1"/>
          <p:nvPr userDrawn="1"/>
        </p:nvSpPr>
        <p:spPr>
          <a:xfrm>
            <a:off x="3800872" y="6586922"/>
            <a:ext cx="1944216" cy="230832"/>
          </a:xfrm>
          <a:prstGeom prst="rect">
            <a:avLst/>
          </a:prstGeom>
          <a:noFill/>
        </p:spPr>
        <p:txBody>
          <a:bodyPr wrap="square" rtlCol="0">
            <a:spAutoFit/>
          </a:bodyPr>
          <a:lstStyle/>
          <a:p>
            <a:r>
              <a:rPr lang="en-US" altLang="zh-TW" sz="90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2019</a:t>
            </a:r>
            <a:r>
              <a:rPr lang="en-US" altLang="zh-TW" sz="900" baseline="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英業達企業社會責任報告書 </a:t>
            </a:r>
            <a:r>
              <a:rPr lang="en-US" altLang="zh-TW"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p>
        </p:txBody>
      </p:sp>
      <p:sp>
        <p:nvSpPr>
          <p:cNvPr id="31" name="投影片編號版面配置區 5"/>
          <p:cNvSpPr txBox="1">
            <a:spLocks/>
          </p:cNvSpPr>
          <p:nvPr userDrawn="1"/>
        </p:nvSpPr>
        <p:spPr>
          <a:xfrm>
            <a:off x="5455392" y="6506994"/>
            <a:ext cx="441698"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0"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zh-TW" altLang="en-US" sz="1000" b="0"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rPr>
              <a:t> </a:t>
            </a:r>
          </a:p>
        </p:txBody>
      </p:sp>
      <p:grpSp>
        <p:nvGrpSpPr>
          <p:cNvPr id="65" name="群組 64"/>
          <p:cNvGrpSpPr/>
          <p:nvPr userDrawn="1"/>
        </p:nvGrpSpPr>
        <p:grpSpPr>
          <a:xfrm>
            <a:off x="3411909" y="44624"/>
            <a:ext cx="6120000" cy="223172"/>
            <a:chOff x="3411909" y="44624"/>
            <a:chExt cx="6120000" cy="223172"/>
          </a:xfrm>
        </p:grpSpPr>
        <p:cxnSp>
          <p:nvCxnSpPr>
            <p:cNvPr id="66" name="直線接點 65"/>
            <p:cNvCxnSpPr/>
            <p:nvPr/>
          </p:nvCxnSpPr>
          <p:spPr>
            <a:xfrm flipV="1">
              <a:off x="3411909" y="54526"/>
              <a:ext cx="6120000" cy="3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圓角矩形 66"/>
            <p:cNvSpPr/>
            <p:nvPr/>
          </p:nvSpPr>
          <p:spPr>
            <a:xfrm>
              <a:off x="3669321" y="51668"/>
              <a:ext cx="360000" cy="18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8" name="圓角矩形 67"/>
            <p:cNvSpPr/>
            <p:nvPr/>
          </p:nvSpPr>
          <p:spPr>
            <a:xfrm>
              <a:off x="4432927" y="50585"/>
              <a:ext cx="360000" cy="18000"/>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9" name="圓角矩形 68"/>
            <p:cNvSpPr/>
            <p:nvPr/>
          </p:nvSpPr>
          <p:spPr>
            <a:xfrm>
              <a:off x="5178613" y="49497"/>
              <a:ext cx="360000" cy="1800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0" name="圓角矩形 69"/>
            <p:cNvSpPr/>
            <p:nvPr/>
          </p:nvSpPr>
          <p:spPr>
            <a:xfrm>
              <a:off x="5945304" y="51100"/>
              <a:ext cx="360000" cy="18000"/>
            </a:xfrm>
            <a:prstGeom prst="roundRect">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1" name="圓角矩形 70"/>
            <p:cNvSpPr/>
            <p:nvPr/>
          </p:nvSpPr>
          <p:spPr>
            <a:xfrm>
              <a:off x="6691176" y="45491"/>
              <a:ext cx="360000" cy="180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2" name="圓角矩形 71"/>
            <p:cNvSpPr/>
            <p:nvPr/>
          </p:nvSpPr>
          <p:spPr>
            <a:xfrm>
              <a:off x="7465423" y="52555"/>
              <a:ext cx="360000" cy="18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3" name="圓角矩形 72"/>
            <p:cNvSpPr/>
            <p:nvPr/>
          </p:nvSpPr>
          <p:spPr>
            <a:xfrm>
              <a:off x="8947782" y="46395"/>
              <a:ext cx="360000" cy="18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4" name="矩形 73"/>
            <p:cNvSpPr/>
            <p:nvPr/>
          </p:nvSpPr>
          <p:spPr>
            <a:xfrm>
              <a:off x="3660574"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總覽</a:t>
              </a:r>
            </a:p>
          </p:txBody>
        </p:sp>
        <p:sp>
          <p:nvSpPr>
            <p:cNvPr id="75" name="矩形 74"/>
            <p:cNvSpPr/>
            <p:nvPr/>
          </p:nvSpPr>
          <p:spPr>
            <a:xfrm>
              <a:off x="4293463" y="49776"/>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公司治理</a:t>
              </a:r>
            </a:p>
          </p:txBody>
        </p:sp>
        <p:sp>
          <p:nvSpPr>
            <p:cNvPr id="76" name="矩形 75"/>
            <p:cNvSpPr/>
            <p:nvPr/>
          </p:nvSpPr>
          <p:spPr>
            <a:xfrm>
              <a:off x="5069385" y="52352"/>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營運發展</a:t>
              </a:r>
            </a:p>
          </p:txBody>
        </p:sp>
        <p:sp>
          <p:nvSpPr>
            <p:cNvPr id="77" name="矩形 76"/>
            <p:cNvSpPr/>
            <p:nvPr/>
          </p:nvSpPr>
          <p:spPr>
            <a:xfrm>
              <a:off x="5816321" y="44624"/>
              <a:ext cx="595035" cy="215444"/>
            </a:xfrm>
            <a:prstGeom prst="rect">
              <a:avLst/>
            </a:prstGeom>
          </p:spPr>
          <p:txBody>
            <a:bodyPr wrap="none">
              <a:spAutoFit/>
            </a:bodyPr>
            <a:lstStyle/>
            <a:p>
              <a:r>
                <a:rPr lang="zh-TW" altLang="en-US" sz="800" b="1" kern="1200" dirty="0">
                  <a:solidFill>
                    <a:schemeClr val="tx1"/>
                  </a:solidFill>
                  <a:latin typeface="微軟正黑體" pitchFamily="34" charset="-120"/>
                  <a:ea typeface="微軟正黑體" pitchFamily="34" charset="-120"/>
                  <a:cs typeface="Arial Unicode MS" pitchFamily="34" charset="-120"/>
                </a:rPr>
                <a:t>友善職場</a:t>
              </a:r>
              <a:endParaRPr lang="zh-TW" altLang="en-US" sz="800" dirty="0">
                <a:solidFill>
                  <a:schemeClr val="tx1"/>
                </a:solidFill>
              </a:endParaRPr>
            </a:p>
          </p:txBody>
        </p:sp>
        <p:sp>
          <p:nvSpPr>
            <p:cNvPr id="78" name="矩形 77"/>
            <p:cNvSpPr/>
            <p:nvPr/>
          </p:nvSpPr>
          <p:spPr>
            <a:xfrm>
              <a:off x="6564667"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環境永續</a:t>
              </a:r>
              <a:endParaRPr lang="zh-TW" altLang="en-US" sz="800" dirty="0">
                <a:solidFill>
                  <a:schemeClr val="bg1">
                    <a:lumMod val="65000"/>
                  </a:schemeClr>
                </a:solidFill>
              </a:endParaRPr>
            </a:p>
          </p:txBody>
        </p:sp>
        <p:sp>
          <p:nvSpPr>
            <p:cNvPr id="79" name="矩形 78"/>
            <p:cNvSpPr/>
            <p:nvPr/>
          </p:nvSpPr>
          <p:spPr>
            <a:xfrm>
              <a:off x="7360854" y="44624"/>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社會共好</a:t>
              </a:r>
              <a:endParaRPr lang="zh-TW" altLang="en-US" sz="800" dirty="0">
                <a:solidFill>
                  <a:schemeClr val="bg1">
                    <a:lumMod val="65000"/>
                  </a:schemeClr>
                </a:solidFill>
              </a:endParaRPr>
            </a:p>
          </p:txBody>
        </p:sp>
        <p:sp>
          <p:nvSpPr>
            <p:cNvPr id="80" name="矩形 79"/>
            <p:cNvSpPr/>
            <p:nvPr/>
          </p:nvSpPr>
          <p:spPr>
            <a:xfrm>
              <a:off x="8091830"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集團公司</a:t>
              </a:r>
            </a:p>
          </p:txBody>
        </p:sp>
        <p:sp>
          <p:nvSpPr>
            <p:cNvPr id="81" name="矩形 80"/>
            <p:cNvSpPr/>
            <p:nvPr/>
          </p:nvSpPr>
          <p:spPr>
            <a:xfrm>
              <a:off x="8936595"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附錄</a:t>
              </a:r>
            </a:p>
          </p:txBody>
        </p:sp>
        <p:sp>
          <p:nvSpPr>
            <p:cNvPr id="82" name="圓角矩形 81"/>
            <p:cNvSpPr/>
            <p:nvPr/>
          </p:nvSpPr>
          <p:spPr>
            <a:xfrm>
              <a:off x="8209348" y="47263"/>
              <a:ext cx="360000" cy="18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Tree>
    <p:extLst>
      <p:ext uri="{BB962C8B-B14F-4D97-AF65-F5344CB8AC3E}">
        <p14:creationId xmlns:p14="http://schemas.microsoft.com/office/powerpoint/2010/main" val="57891530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a:xfrm rot="5400000">
            <a:off x="8305800" y="1065849"/>
            <a:ext cx="2011680" cy="416052"/>
          </a:xfrm>
          <a:prstGeom prst="rect">
            <a:avLst/>
          </a:prstGeom>
        </p:spPr>
        <p:txBody>
          <a:bodyPr/>
          <a:lstStyle/>
          <a:p>
            <a:fld id="{61FC47E0-230A-4E9D-8561-4133D9587D8A}" type="datetimeFigureOut">
              <a:rPr lang="zh-TW" altLang="en-US" smtClean="0"/>
              <a:t>2020/11/3</a:t>
            </a:fld>
            <a:endParaRPr lang="zh-TW" altLang="en-US"/>
          </a:p>
        </p:txBody>
      </p:sp>
      <p:sp>
        <p:nvSpPr>
          <p:cNvPr id="3" name="頁尾版面配置區 2"/>
          <p:cNvSpPr>
            <a:spLocks noGrp="1"/>
          </p:cNvSpPr>
          <p:nvPr>
            <p:ph type="ftr" sz="quarter" idx="11"/>
          </p:nvPr>
        </p:nvSpPr>
        <p:spPr>
          <a:xfrm rot="5400000">
            <a:off x="7706052" y="3722000"/>
            <a:ext cx="3200400" cy="396240"/>
          </a:xfrm>
          <a:prstGeom prst="rect">
            <a:avLst/>
          </a:prstGeom>
        </p:spPr>
        <p:txBody>
          <a:bodyPr/>
          <a:lstStyle/>
          <a:p>
            <a:endParaRPr lang="zh-TW" altLang="en-US"/>
          </a:p>
        </p:txBody>
      </p:sp>
      <p:sp>
        <p:nvSpPr>
          <p:cNvPr id="4" name="投影片編號版面配置區 3"/>
          <p:cNvSpPr>
            <a:spLocks noGrp="1"/>
          </p:cNvSpPr>
          <p:nvPr>
            <p:ph type="sldNum" sz="quarter" idx="12"/>
          </p:nvPr>
        </p:nvSpPr>
        <p:spPr>
          <a:xfrm>
            <a:off x="8806434" y="5734050"/>
            <a:ext cx="660400" cy="521208"/>
          </a:xfrm>
          <a:prstGeom prst="rect">
            <a:avLst/>
          </a:prstGeom>
        </p:spPr>
        <p:txBody>
          <a:bodyPr/>
          <a:lstStyle/>
          <a:p>
            <a:fld id="{5194C3EA-2739-4835-BCB3-C425E916D490}" type="slidenum">
              <a:rPr lang="zh-TW" altLang="en-US" smtClean="0"/>
              <a:t>‹#›</a:t>
            </a:fld>
            <a:endParaRPr lang="zh-TW" altLang="en-US"/>
          </a:p>
        </p:txBody>
      </p:sp>
      <p:sp>
        <p:nvSpPr>
          <p:cNvPr id="39" name="文字方塊 38"/>
          <p:cNvSpPr txBox="1"/>
          <p:nvPr userDrawn="1"/>
        </p:nvSpPr>
        <p:spPr>
          <a:xfrm>
            <a:off x="3800872" y="6586922"/>
            <a:ext cx="1944216" cy="230832"/>
          </a:xfrm>
          <a:prstGeom prst="rect">
            <a:avLst/>
          </a:prstGeom>
          <a:noFill/>
        </p:spPr>
        <p:txBody>
          <a:bodyPr wrap="square" rtlCol="0">
            <a:spAutoFit/>
          </a:bodyPr>
          <a:lstStyle/>
          <a:p>
            <a:r>
              <a:rPr lang="en-US" altLang="zh-TW" sz="90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2019</a:t>
            </a:r>
            <a:r>
              <a:rPr lang="en-US" altLang="zh-TW" sz="900" baseline="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英業達企業社會責任報告書 </a:t>
            </a:r>
            <a:r>
              <a:rPr lang="en-US" altLang="zh-TW"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p>
        </p:txBody>
      </p:sp>
      <p:sp>
        <p:nvSpPr>
          <p:cNvPr id="40" name="投影片編號版面配置區 5"/>
          <p:cNvSpPr txBox="1">
            <a:spLocks/>
          </p:cNvSpPr>
          <p:nvPr userDrawn="1"/>
        </p:nvSpPr>
        <p:spPr>
          <a:xfrm>
            <a:off x="5455392" y="6506994"/>
            <a:ext cx="441698"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0"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zh-TW" altLang="en-US" sz="1000" b="0"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rPr>
              <a:t> </a:t>
            </a:r>
          </a:p>
        </p:txBody>
      </p:sp>
      <p:cxnSp>
        <p:nvCxnSpPr>
          <p:cNvPr id="41" name="直線接點 40"/>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nvGrpSpPr>
          <p:cNvPr id="42" name="群組 41"/>
          <p:cNvGrpSpPr/>
          <p:nvPr userDrawn="1"/>
        </p:nvGrpSpPr>
        <p:grpSpPr>
          <a:xfrm>
            <a:off x="3411909" y="44624"/>
            <a:ext cx="6120000" cy="223172"/>
            <a:chOff x="3411909" y="44624"/>
            <a:chExt cx="6120000" cy="223172"/>
          </a:xfrm>
        </p:grpSpPr>
        <p:cxnSp>
          <p:nvCxnSpPr>
            <p:cNvPr id="43" name="直線接點 42"/>
            <p:cNvCxnSpPr/>
            <p:nvPr/>
          </p:nvCxnSpPr>
          <p:spPr>
            <a:xfrm flipV="1">
              <a:off x="3411909" y="54526"/>
              <a:ext cx="6120000" cy="3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圓角矩形 43"/>
            <p:cNvSpPr/>
            <p:nvPr/>
          </p:nvSpPr>
          <p:spPr>
            <a:xfrm>
              <a:off x="3669321" y="51668"/>
              <a:ext cx="360000" cy="18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圓角矩形 44"/>
            <p:cNvSpPr/>
            <p:nvPr/>
          </p:nvSpPr>
          <p:spPr>
            <a:xfrm>
              <a:off x="4432927" y="50585"/>
              <a:ext cx="360000" cy="18000"/>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圓角矩形 45"/>
            <p:cNvSpPr/>
            <p:nvPr/>
          </p:nvSpPr>
          <p:spPr>
            <a:xfrm>
              <a:off x="5178613" y="49497"/>
              <a:ext cx="360000" cy="1800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圓角矩形 46"/>
            <p:cNvSpPr/>
            <p:nvPr/>
          </p:nvSpPr>
          <p:spPr>
            <a:xfrm>
              <a:off x="5945304" y="51100"/>
              <a:ext cx="360000" cy="18000"/>
            </a:xfrm>
            <a:prstGeom prst="roundRect">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圓角矩形 47"/>
            <p:cNvSpPr/>
            <p:nvPr/>
          </p:nvSpPr>
          <p:spPr>
            <a:xfrm>
              <a:off x="6691176" y="45491"/>
              <a:ext cx="360000" cy="180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圓角矩形 48"/>
            <p:cNvSpPr/>
            <p:nvPr/>
          </p:nvSpPr>
          <p:spPr>
            <a:xfrm>
              <a:off x="7465423" y="52555"/>
              <a:ext cx="360000" cy="18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圓角矩形 49"/>
            <p:cNvSpPr/>
            <p:nvPr/>
          </p:nvSpPr>
          <p:spPr>
            <a:xfrm>
              <a:off x="8947782" y="46395"/>
              <a:ext cx="360000" cy="18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矩形 50"/>
            <p:cNvSpPr/>
            <p:nvPr/>
          </p:nvSpPr>
          <p:spPr>
            <a:xfrm>
              <a:off x="3660574"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總覽</a:t>
              </a:r>
            </a:p>
          </p:txBody>
        </p:sp>
        <p:sp>
          <p:nvSpPr>
            <p:cNvPr id="52" name="矩形 51"/>
            <p:cNvSpPr/>
            <p:nvPr/>
          </p:nvSpPr>
          <p:spPr>
            <a:xfrm>
              <a:off x="4293463" y="49776"/>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公司治理</a:t>
              </a:r>
            </a:p>
          </p:txBody>
        </p:sp>
        <p:sp>
          <p:nvSpPr>
            <p:cNvPr id="53" name="矩形 52"/>
            <p:cNvSpPr/>
            <p:nvPr/>
          </p:nvSpPr>
          <p:spPr>
            <a:xfrm>
              <a:off x="5069385" y="52352"/>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營運發展</a:t>
              </a:r>
            </a:p>
          </p:txBody>
        </p:sp>
        <p:sp>
          <p:nvSpPr>
            <p:cNvPr id="54" name="矩形 53"/>
            <p:cNvSpPr/>
            <p:nvPr/>
          </p:nvSpPr>
          <p:spPr>
            <a:xfrm>
              <a:off x="5816321" y="44624"/>
              <a:ext cx="595035" cy="215444"/>
            </a:xfrm>
            <a:prstGeom prst="rect">
              <a:avLst/>
            </a:prstGeom>
          </p:spPr>
          <p:txBody>
            <a:bodyPr wrap="none">
              <a:spAutoFit/>
            </a:bodyPr>
            <a:lstStyle/>
            <a:p>
              <a:r>
                <a:rPr lang="zh-TW" altLang="en-US" sz="800" b="1" kern="1200" dirty="0">
                  <a:solidFill>
                    <a:schemeClr val="tx1"/>
                  </a:solidFill>
                  <a:latin typeface="微軟正黑體" pitchFamily="34" charset="-120"/>
                  <a:ea typeface="微軟正黑體" pitchFamily="34" charset="-120"/>
                  <a:cs typeface="Arial Unicode MS" pitchFamily="34" charset="-120"/>
                </a:rPr>
                <a:t>友善職場</a:t>
              </a:r>
              <a:endParaRPr lang="zh-TW" altLang="en-US" sz="800" dirty="0">
                <a:solidFill>
                  <a:schemeClr val="tx1"/>
                </a:solidFill>
              </a:endParaRPr>
            </a:p>
          </p:txBody>
        </p:sp>
        <p:sp>
          <p:nvSpPr>
            <p:cNvPr id="55" name="矩形 54"/>
            <p:cNvSpPr/>
            <p:nvPr/>
          </p:nvSpPr>
          <p:spPr>
            <a:xfrm>
              <a:off x="6564667"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環境永續</a:t>
              </a:r>
              <a:endParaRPr lang="zh-TW" altLang="en-US" sz="800" dirty="0">
                <a:solidFill>
                  <a:schemeClr val="bg1">
                    <a:lumMod val="65000"/>
                  </a:schemeClr>
                </a:solidFill>
              </a:endParaRPr>
            </a:p>
          </p:txBody>
        </p:sp>
        <p:sp>
          <p:nvSpPr>
            <p:cNvPr id="56" name="矩形 55"/>
            <p:cNvSpPr/>
            <p:nvPr/>
          </p:nvSpPr>
          <p:spPr>
            <a:xfrm>
              <a:off x="7360854" y="44624"/>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社會共好</a:t>
              </a:r>
              <a:endParaRPr lang="zh-TW" altLang="en-US" sz="800" dirty="0">
                <a:solidFill>
                  <a:schemeClr val="bg1">
                    <a:lumMod val="65000"/>
                  </a:schemeClr>
                </a:solidFill>
              </a:endParaRPr>
            </a:p>
          </p:txBody>
        </p:sp>
        <p:sp>
          <p:nvSpPr>
            <p:cNvPr id="57" name="矩形 56"/>
            <p:cNvSpPr/>
            <p:nvPr/>
          </p:nvSpPr>
          <p:spPr>
            <a:xfrm>
              <a:off x="8091830"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集團公司</a:t>
              </a:r>
            </a:p>
          </p:txBody>
        </p:sp>
        <p:sp>
          <p:nvSpPr>
            <p:cNvPr id="58" name="矩形 57"/>
            <p:cNvSpPr/>
            <p:nvPr/>
          </p:nvSpPr>
          <p:spPr>
            <a:xfrm>
              <a:off x="8936595"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附錄</a:t>
              </a:r>
            </a:p>
          </p:txBody>
        </p:sp>
        <p:sp>
          <p:nvSpPr>
            <p:cNvPr id="59" name="圓角矩形 58"/>
            <p:cNvSpPr/>
            <p:nvPr/>
          </p:nvSpPr>
          <p:spPr>
            <a:xfrm>
              <a:off x="8209348" y="47263"/>
              <a:ext cx="360000" cy="18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Tree>
    <p:extLst>
      <p:ext uri="{BB962C8B-B14F-4D97-AF65-F5344CB8AC3E}">
        <p14:creationId xmlns:p14="http://schemas.microsoft.com/office/powerpoint/2010/main" val="91326392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4_標題投影片">
    <p:bg>
      <p:bgRef idx="1001">
        <a:schemeClr val="bg1"/>
      </p:bgRef>
    </p:bg>
    <p:spTree>
      <p:nvGrpSpPr>
        <p:cNvPr id="1" name=""/>
        <p:cNvGrpSpPr/>
        <p:nvPr/>
      </p:nvGrpSpPr>
      <p:grpSpPr>
        <a:xfrm>
          <a:off x="0" y="0"/>
          <a:ext cx="0" cy="0"/>
          <a:chOff x="0" y="0"/>
          <a:chExt cx="0" cy="0"/>
        </a:xfrm>
      </p:grpSpPr>
      <p:pic>
        <p:nvPicPr>
          <p:cNvPr id="10" name="Picture 2" descr="D:\2018報告書\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03" y="3891"/>
            <a:ext cx="1914525" cy="6862763"/>
          </a:xfrm>
          <a:prstGeom prst="rect">
            <a:avLst/>
          </a:prstGeom>
          <a:noFill/>
          <a:extLst>
            <a:ext uri="{909E8E84-426E-40DD-AFC4-6F175D3DCCD1}">
              <a14:hiddenFill xmlns:a14="http://schemas.microsoft.com/office/drawing/2010/main">
                <a:solidFill>
                  <a:srgbClr val="FFFFFF"/>
                </a:solidFill>
              </a14:hiddenFill>
            </a:ext>
          </a:extLst>
        </p:spPr>
      </p:pic>
      <p:sp>
        <p:nvSpPr>
          <p:cNvPr id="8" name="標題 7"/>
          <p:cNvSpPr>
            <a:spLocks noGrp="1"/>
          </p:cNvSpPr>
          <p:nvPr>
            <p:ph type="ctrTitle"/>
          </p:nvPr>
        </p:nvSpPr>
        <p:spPr>
          <a:xfrm>
            <a:off x="2476500" y="3124200"/>
            <a:ext cx="6686550" cy="1894362"/>
          </a:xfrm>
        </p:spPr>
        <p:txBody>
          <a:bodyPr/>
          <a:lstStyle>
            <a:lvl1pPr>
              <a:defRPr b="1"/>
            </a:lvl1pPr>
          </a:lstStyle>
          <a:p>
            <a:r>
              <a:rPr kumimoji="0" lang="zh-TW" altLang="en-US"/>
              <a:t>按一下以編輯母片標題樣式</a:t>
            </a:r>
            <a:endParaRPr kumimoji="0" lang="en-US"/>
          </a:p>
        </p:txBody>
      </p:sp>
      <p:sp>
        <p:nvSpPr>
          <p:cNvPr id="9" name="副標題 8"/>
          <p:cNvSpPr>
            <a:spLocks noGrp="1"/>
          </p:cNvSpPr>
          <p:nvPr>
            <p:ph type="subTitle" idx="1"/>
          </p:nvPr>
        </p:nvSpPr>
        <p:spPr>
          <a:xfrm>
            <a:off x="2476500" y="5003322"/>
            <a:ext cx="668655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TW" altLang="en-US" dirty="0"/>
              <a:t>按一下以編輯母片副標題樣式</a:t>
            </a:r>
            <a:endParaRPr kumimoji="0" lang="en-US" dirty="0"/>
          </a:p>
        </p:txBody>
      </p:sp>
      <p:sp>
        <p:nvSpPr>
          <p:cNvPr id="28" name="日期版面配置區 27"/>
          <p:cNvSpPr>
            <a:spLocks noGrp="1"/>
          </p:cNvSpPr>
          <p:nvPr>
            <p:ph type="dt" sz="half" idx="10"/>
          </p:nvPr>
        </p:nvSpPr>
        <p:spPr bwMode="auto">
          <a:xfrm rot="5400000">
            <a:off x="8506923" y="1158222"/>
            <a:ext cx="2286000" cy="412750"/>
          </a:xfrm>
          <a:prstGeom prst="rect">
            <a:avLst/>
          </a:prstGeom>
        </p:spPr>
        <p:txBody>
          <a:bodyPr/>
          <a:lstStyle/>
          <a:p>
            <a:fld id="{61FC47E0-230A-4E9D-8561-4133D9587D8A}" type="datetimeFigureOut">
              <a:rPr lang="zh-TW" altLang="en-US" smtClean="0"/>
              <a:t>2020/11/3</a:t>
            </a:fld>
            <a:endParaRPr lang="zh-TW" altLang="en-US"/>
          </a:p>
        </p:txBody>
      </p:sp>
      <p:sp>
        <p:nvSpPr>
          <p:cNvPr id="17" name="頁尾版面配置區 16"/>
          <p:cNvSpPr>
            <a:spLocks noGrp="1"/>
          </p:cNvSpPr>
          <p:nvPr>
            <p:ph type="ftr" sz="quarter" idx="11"/>
          </p:nvPr>
        </p:nvSpPr>
        <p:spPr bwMode="auto">
          <a:xfrm rot="5400000">
            <a:off x="7819441" y="4165667"/>
            <a:ext cx="3657600" cy="416052"/>
          </a:xfrm>
          <a:prstGeom prst="rect">
            <a:avLst/>
          </a:prstGeom>
        </p:spPr>
        <p:txBody>
          <a:bodyPr/>
          <a:lstStyle/>
          <a:p>
            <a:endParaRPr lang="zh-TW" altLang="en-US"/>
          </a:p>
        </p:txBody>
      </p:sp>
      <p:sp>
        <p:nvSpPr>
          <p:cNvPr id="29" name="矩形 28"/>
          <p:cNvSpPr/>
          <p:nvPr userDrawn="1"/>
        </p:nvSpPr>
        <p:spPr>
          <a:xfrm>
            <a:off x="627396" y="260648"/>
            <a:ext cx="4498347" cy="1107996"/>
          </a:xfrm>
          <a:prstGeom prst="rect">
            <a:avLst/>
          </a:prstGeom>
        </p:spPr>
        <p:txBody>
          <a:bodyPr wrap="none">
            <a:spAutoFit/>
          </a:bodyPr>
          <a:lstStyle/>
          <a:p>
            <a:r>
              <a:rPr lang="en-US" altLang="zh-TW" sz="6600" b="1" dirty="0">
                <a:solidFill>
                  <a:srgbClr val="00B05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DokChampa" pitchFamily="34" charset="-34"/>
              </a:rPr>
              <a:t>5 </a:t>
            </a:r>
            <a:r>
              <a:rPr lang="zh-TW" altLang="en-US" sz="6600" b="1" dirty="0">
                <a:solidFill>
                  <a:srgbClr val="00B05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DokChampa" pitchFamily="34" charset="-34"/>
              </a:rPr>
              <a:t> 環境永續</a:t>
            </a:r>
            <a:endParaRPr lang="en-US" altLang="zh-TW" sz="6600" b="1" dirty="0">
              <a:solidFill>
                <a:srgbClr val="00B05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itchFamily="34" charset="-120"/>
            </a:endParaRPr>
          </a:p>
        </p:txBody>
      </p:sp>
    </p:spTree>
    <p:extLst>
      <p:ext uri="{BB962C8B-B14F-4D97-AF65-F5344CB8AC3E}">
        <p14:creationId xmlns:p14="http://schemas.microsoft.com/office/powerpoint/2010/main" val="3658125548"/>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目錄標題">
    <p:spTree>
      <p:nvGrpSpPr>
        <p:cNvPr id="1" name=""/>
        <p:cNvGrpSpPr/>
        <p:nvPr/>
      </p:nvGrpSpPr>
      <p:grpSpPr>
        <a:xfrm>
          <a:off x="0" y="0"/>
          <a:ext cx="0" cy="0"/>
          <a:chOff x="0" y="0"/>
          <a:chExt cx="0" cy="0"/>
        </a:xfrm>
      </p:grpSpPr>
      <p:cxnSp>
        <p:nvCxnSpPr>
          <p:cNvPr id="8" name="直線接點 7"/>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30" name="文字方塊 29"/>
          <p:cNvSpPr txBox="1"/>
          <p:nvPr userDrawn="1"/>
        </p:nvSpPr>
        <p:spPr>
          <a:xfrm>
            <a:off x="3800872" y="6586922"/>
            <a:ext cx="1944216" cy="230832"/>
          </a:xfrm>
          <a:prstGeom prst="rect">
            <a:avLst/>
          </a:prstGeom>
          <a:noFill/>
        </p:spPr>
        <p:txBody>
          <a:bodyPr wrap="square" rtlCol="0">
            <a:spAutoFit/>
          </a:bodyPr>
          <a:lstStyle/>
          <a:p>
            <a:r>
              <a:rPr lang="en-US" altLang="zh-TW" sz="90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2019</a:t>
            </a:r>
            <a:r>
              <a:rPr lang="en-US" altLang="zh-TW" sz="900" baseline="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英業達企業社會責任報告書 </a:t>
            </a:r>
            <a:r>
              <a:rPr lang="en-US" altLang="zh-TW"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p>
        </p:txBody>
      </p:sp>
      <p:sp>
        <p:nvSpPr>
          <p:cNvPr id="31" name="投影片編號版面配置區 5"/>
          <p:cNvSpPr txBox="1">
            <a:spLocks/>
          </p:cNvSpPr>
          <p:nvPr userDrawn="1"/>
        </p:nvSpPr>
        <p:spPr>
          <a:xfrm>
            <a:off x="5455392" y="6506994"/>
            <a:ext cx="441698"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0"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zh-TW" altLang="en-US" sz="1000" b="0"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rPr>
              <a:t> </a:t>
            </a:r>
          </a:p>
        </p:txBody>
      </p:sp>
      <p:grpSp>
        <p:nvGrpSpPr>
          <p:cNvPr id="23" name="群組 22"/>
          <p:cNvGrpSpPr/>
          <p:nvPr userDrawn="1"/>
        </p:nvGrpSpPr>
        <p:grpSpPr>
          <a:xfrm>
            <a:off x="3411909" y="44624"/>
            <a:ext cx="6120000" cy="223172"/>
            <a:chOff x="3411909" y="44624"/>
            <a:chExt cx="6120000" cy="223172"/>
          </a:xfrm>
        </p:grpSpPr>
        <p:cxnSp>
          <p:nvCxnSpPr>
            <p:cNvPr id="24" name="直線接點 23"/>
            <p:cNvCxnSpPr/>
            <p:nvPr/>
          </p:nvCxnSpPr>
          <p:spPr>
            <a:xfrm flipV="1">
              <a:off x="3411909" y="54526"/>
              <a:ext cx="6120000" cy="3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圓角矩形 24"/>
            <p:cNvSpPr/>
            <p:nvPr/>
          </p:nvSpPr>
          <p:spPr>
            <a:xfrm>
              <a:off x="3669321" y="51668"/>
              <a:ext cx="360000" cy="18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圓角矩形 25"/>
            <p:cNvSpPr/>
            <p:nvPr/>
          </p:nvSpPr>
          <p:spPr>
            <a:xfrm>
              <a:off x="4432927" y="50585"/>
              <a:ext cx="360000" cy="18000"/>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圓角矩形 26"/>
            <p:cNvSpPr/>
            <p:nvPr/>
          </p:nvSpPr>
          <p:spPr>
            <a:xfrm>
              <a:off x="5178613" y="49497"/>
              <a:ext cx="360000" cy="1800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圓角矩形 27"/>
            <p:cNvSpPr/>
            <p:nvPr/>
          </p:nvSpPr>
          <p:spPr>
            <a:xfrm>
              <a:off x="5945304" y="51100"/>
              <a:ext cx="360000" cy="18000"/>
            </a:xfrm>
            <a:prstGeom prst="roundRect">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圓角矩形 28"/>
            <p:cNvSpPr/>
            <p:nvPr/>
          </p:nvSpPr>
          <p:spPr>
            <a:xfrm>
              <a:off x="6691176" y="45491"/>
              <a:ext cx="360000" cy="180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圓角矩形 31"/>
            <p:cNvSpPr/>
            <p:nvPr/>
          </p:nvSpPr>
          <p:spPr>
            <a:xfrm>
              <a:off x="7465423" y="52555"/>
              <a:ext cx="360000" cy="18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圓角矩形 32"/>
            <p:cNvSpPr/>
            <p:nvPr/>
          </p:nvSpPr>
          <p:spPr>
            <a:xfrm>
              <a:off x="8947782" y="46395"/>
              <a:ext cx="360000" cy="18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矩形 33"/>
            <p:cNvSpPr/>
            <p:nvPr/>
          </p:nvSpPr>
          <p:spPr>
            <a:xfrm>
              <a:off x="3660574"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總覽</a:t>
              </a:r>
            </a:p>
          </p:txBody>
        </p:sp>
        <p:sp>
          <p:nvSpPr>
            <p:cNvPr id="35" name="矩形 34"/>
            <p:cNvSpPr/>
            <p:nvPr/>
          </p:nvSpPr>
          <p:spPr>
            <a:xfrm>
              <a:off x="4293463" y="49776"/>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公司治理</a:t>
              </a:r>
            </a:p>
          </p:txBody>
        </p:sp>
        <p:sp>
          <p:nvSpPr>
            <p:cNvPr id="36" name="矩形 35"/>
            <p:cNvSpPr/>
            <p:nvPr/>
          </p:nvSpPr>
          <p:spPr>
            <a:xfrm>
              <a:off x="5069385" y="52352"/>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營運發展</a:t>
              </a:r>
            </a:p>
          </p:txBody>
        </p:sp>
        <p:sp>
          <p:nvSpPr>
            <p:cNvPr id="37" name="矩形 36"/>
            <p:cNvSpPr/>
            <p:nvPr/>
          </p:nvSpPr>
          <p:spPr>
            <a:xfrm>
              <a:off x="5816321"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友善職場</a:t>
              </a:r>
              <a:endParaRPr lang="zh-TW" altLang="en-US" sz="800" dirty="0">
                <a:solidFill>
                  <a:schemeClr val="bg1">
                    <a:lumMod val="65000"/>
                  </a:schemeClr>
                </a:solidFill>
              </a:endParaRPr>
            </a:p>
          </p:txBody>
        </p:sp>
        <p:sp>
          <p:nvSpPr>
            <p:cNvPr id="38" name="矩形 37"/>
            <p:cNvSpPr/>
            <p:nvPr/>
          </p:nvSpPr>
          <p:spPr>
            <a:xfrm>
              <a:off x="6564667" y="44624"/>
              <a:ext cx="595035" cy="215444"/>
            </a:xfrm>
            <a:prstGeom prst="rect">
              <a:avLst/>
            </a:prstGeom>
          </p:spPr>
          <p:txBody>
            <a:bodyPr wrap="none">
              <a:spAutoFit/>
            </a:bodyPr>
            <a:lstStyle/>
            <a:p>
              <a:r>
                <a:rPr lang="zh-TW" altLang="en-US" sz="800" b="1" kern="1200" dirty="0">
                  <a:solidFill>
                    <a:schemeClr val="tx1"/>
                  </a:solidFill>
                  <a:latin typeface="微軟正黑體" pitchFamily="34" charset="-120"/>
                  <a:ea typeface="微軟正黑體" pitchFamily="34" charset="-120"/>
                  <a:cs typeface="Arial Unicode MS" pitchFamily="34" charset="-120"/>
                </a:rPr>
                <a:t>環境永續</a:t>
              </a:r>
              <a:endParaRPr lang="zh-TW" altLang="en-US" sz="800" dirty="0">
                <a:solidFill>
                  <a:schemeClr val="tx1"/>
                </a:solidFill>
              </a:endParaRPr>
            </a:p>
          </p:txBody>
        </p:sp>
        <p:sp>
          <p:nvSpPr>
            <p:cNvPr id="39" name="矩形 38"/>
            <p:cNvSpPr/>
            <p:nvPr/>
          </p:nvSpPr>
          <p:spPr>
            <a:xfrm>
              <a:off x="7360854" y="44624"/>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社會共好</a:t>
              </a:r>
              <a:endParaRPr lang="zh-TW" altLang="en-US" sz="800" dirty="0">
                <a:solidFill>
                  <a:schemeClr val="bg1">
                    <a:lumMod val="65000"/>
                  </a:schemeClr>
                </a:solidFill>
              </a:endParaRPr>
            </a:p>
          </p:txBody>
        </p:sp>
        <p:sp>
          <p:nvSpPr>
            <p:cNvPr id="40" name="矩形 39"/>
            <p:cNvSpPr/>
            <p:nvPr/>
          </p:nvSpPr>
          <p:spPr>
            <a:xfrm>
              <a:off x="8091830"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集團公司</a:t>
              </a:r>
            </a:p>
          </p:txBody>
        </p:sp>
        <p:sp>
          <p:nvSpPr>
            <p:cNvPr id="41" name="矩形 40"/>
            <p:cNvSpPr/>
            <p:nvPr/>
          </p:nvSpPr>
          <p:spPr>
            <a:xfrm>
              <a:off x="8936595"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附錄</a:t>
              </a:r>
            </a:p>
          </p:txBody>
        </p:sp>
        <p:sp>
          <p:nvSpPr>
            <p:cNvPr id="42" name="圓角矩形 41"/>
            <p:cNvSpPr/>
            <p:nvPr/>
          </p:nvSpPr>
          <p:spPr>
            <a:xfrm>
              <a:off x="8209348" y="47263"/>
              <a:ext cx="360000" cy="18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Tree>
    <p:extLst>
      <p:ext uri="{BB962C8B-B14F-4D97-AF65-F5344CB8AC3E}">
        <p14:creationId xmlns:p14="http://schemas.microsoft.com/office/powerpoint/2010/main" val="17897000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p:bgRef idx="1001">
        <a:schemeClr val="bg1"/>
      </p:bgRef>
    </p:bg>
    <p:spTree>
      <p:nvGrpSpPr>
        <p:cNvPr id="1" name=""/>
        <p:cNvGrpSpPr/>
        <p:nvPr/>
      </p:nvGrpSpPr>
      <p:grpSpPr>
        <a:xfrm>
          <a:off x="0" y="0"/>
          <a:ext cx="0" cy="0"/>
          <a:chOff x="0" y="0"/>
          <a:chExt cx="0" cy="0"/>
        </a:xfrm>
      </p:grpSpPr>
      <p:sp>
        <p:nvSpPr>
          <p:cNvPr id="8" name="標題 7"/>
          <p:cNvSpPr>
            <a:spLocks noGrp="1"/>
          </p:cNvSpPr>
          <p:nvPr>
            <p:ph type="ctrTitle"/>
          </p:nvPr>
        </p:nvSpPr>
        <p:spPr>
          <a:xfrm>
            <a:off x="2476500" y="3124200"/>
            <a:ext cx="6686550" cy="1894362"/>
          </a:xfrm>
        </p:spPr>
        <p:txBody>
          <a:bodyPr/>
          <a:lstStyle>
            <a:lvl1pPr>
              <a:defRPr b="1"/>
            </a:lvl1pPr>
          </a:lstStyle>
          <a:p>
            <a:r>
              <a:rPr kumimoji="0" lang="zh-TW" altLang="en-US"/>
              <a:t>按一下以編輯母片標題樣式</a:t>
            </a:r>
            <a:endParaRPr kumimoji="0" lang="en-US"/>
          </a:p>
        </p:txBody>
      </p:sp>
      <p:sp>
        <p:nvSpPr>
          <p:cNvPr id="9" name="副標題 8"/>
          <p:cNvSpPr>
            <a:spLocks noGrp="1"/>
          </p:cNvSpPr>
          <p:nvPr>
            <p:ph type="subTitle" idx="1"/>
          </p:nvPr>
        </p:nvSpPr>
        <p:spPr>
          <a:xfrm>
            <a:off x="2476500" y="5003322"/>
            <a:ext cx="668655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TW" altLang="en-US" dirty="0"/>
              <a:t>按一下以編輯母片副標題樣式</a:t>
            </a:r>
            <a:endParaRPr kumimoji="0" lang="en-US" dirty="0"/>
          </a:p>
        </p:txBody>
      </p:sp>
      <p:sp>
        <p:nvSpPr>
          <p:cNvPr id="28" name="日期版面配置區 27"/>
          <p:cNvSpPr>
            <a:spLocks noGrp="1"/>
          </p:cNvSpPr>
          <p:nvPr>
            <p:ph type="dt" sz="half" idx="10"/>
          </p:nvPr>
        </p:nvSpPr>
        <p:spPr bwMode="auto">
          <a:xfrm rot="5400000">
            <a:off x="8506923" y="1158222"/>
            <a:ext cx="2286000" cy="412750"/>
          </a:xfrm>
          <a:prstGeom prst="rect">
            <a:avLst/>
          </a:prstGeom>
        </p:spPr>
        <p:txBody>
          <a:bodyPr/>
          <a:lstStyle/>
          <a:p>
            <a:fld id="{61FC47E0-230A-4E9D-8561-4133D9587D8A}" type="datetimeFigureOut">
              <a:rPr lang="zh-TW" altLang="en-US" smtClean="0"/>
              <a:t>2020/11/3</a:t>
            </a:fld>
            <a:endParaRPr lang="zh-TW" altLang="en-US"/>
          </a:p>
        </p:txBody>
      </p:sp>
      <p:sp>
        <p:nvSpPr>
          <p:cNvPr id="17" name="頁尾版面配置區 16"/>
          <p:cNvSpPr>
            <a:spLocks noGrp="1"/>
          </p:cNvSpPr>
          <p:nvPr>
            <p:ph type="ftr" sz="quarter" idx="11"/>
          </p:nvPr>
        </p:nvSpPr>
        <p:spPr bwMode="auto">
          <a:xfrm rot="5400000">
            <a:off x="7819441" y="4165667"/>
            <a:ext cx="3657600" cy="416052"/>
          </a:xfrm>
          <a:prstGeom prst="rect">
            <a:avLst/>
          </a:prstGeom>
        </p:spPr>
        <p:txBody>
          <a:bodyPr/>
          <a:lstStyle/>
          <a:p>
            <a:endParaRPr lang="zh-TW" altLang="en-US"/>
          </a:p>
        </p:txBody>
      </p:sp>
      <p:pic>
        <p:nvPicPr>
          <p:cNvPr id="10" name="圖片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5" y="6137"/>
            <a:ext cx="1796723" cy="6858000"/>
          </a:xfrm>
          <a:prstGeom prst="rect">
            <a:avLst/>
          </a:prstGeom>
        </p:spPr>
      </p:pic>
      <p:sp>
        <p:nvSpPr>
          <p:cNvPr id="11" name="矩形 10"/>
          <p:cNvSpPr/>
          <p:nvPr userDrawn="1"/>
        </p:nvSpPr>
        <p:spPr>
          <a:xfrm>
            <a:off x="623767" y="260648"/>
            <a:ext cx="4267455" cy="3139321"/>
          </a:xfrm>
          <a:prstGeom prst="rect">
            <a:avLst/>
          </a:prstGeom>
        </p:spPr>
        <p:txBody>
          <a:bodyPr wrap="square">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66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DokChampa" pitchFamily="34" charset="-34"/>
              </a:rPr>
              <a:t>1</a:t>
            </a:r>
            <a:r>
              <a:rPr lang="en-US" altLang="zh-TW" sz="6600" b="1" kern="1200" dirty="0">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cs typeface="DokChampa" pitchFamily="34" charset="-34"/>
              </a:rPr>
              <a:t>  </a:t>
            </a:r>
            <a:r>
              <a:rPr lang="zh-TW" altLang="en-US" sz="6600" b="1" kern="1200"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itchFamily="34" charset="-120"/>
              </a:rPr>
              <a:t>總覽                          </a:t>
            </a:r>
            <a:endParaRPr lang="en-US" altLang="zh-TW" sz="6600" b="1" kern="1200"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sz="6600" b="1" kern="1200" dirty="0">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cs typeface="DokChampa" pitchFamily="34" charset="-34"/>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sz="6600" b="1" kern="1200" dirty="0">
              <a:solidFill>
                <a:schemeClr val="tx1"/>
              </a:solidFill>
              <a:effectLst>
                <a:outerShdw blurRad="38100" dist="38100" dir="2700000" algn="tl">
                  <a:srgbClr val="000000">
                    <a:alpha val="43137"/>
                  </a:srgbClr>
                </a:outerShdw>
              </a:effectLst>
              <a:latin typeface="微軟正黑體" pitchFamily="34" charset="-120"/>
              <a:ea typeface="微軟正黑體" pitchFamily="34" charset="-120"/>
              <a:cs typeface="DokChampa" pitchFamily="34" charset="-34"/>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目錄標題">
    <p:spTree>
      <p:nvGrpSpPr>
        <p:cNvPr id="1" name=""/>
        <p:cNvGrpSpPr/>
        <p:nvPr/>
      </p:nvGrpSpPr>
      <p:grpSpPr>
        <a:xfrm>
          <a:off x="0" y="0"/>
          <a:ext cx="0" cy="0"/>
          <a:chOff x="0" y="0"/>
          <a:chExt cx="0" cy="0"/>
        </a:xfrm>
      </p:grpSpPr>
      <p:cxnSp>
        <p:nvCxnSpPr>
          <p:cNvPr id="8" name="直線接點 7"/>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 name="文字版面配置區 2"/>
          <p:cNvSpPr>
            <a:spLocks noGrp="1"/>
          </p:cNvSpPr>
          <p:nvPr>
            <p:ph idx="1"/>
          </p:nvPr>
        </p:nvSpPr>
        <p:spPr>
          <a:xfrm>
            <a:off x="273050" y="549275"/>
            <a:ext cx="3060000" cy="5851525"/>
          </a:xfrm>
          <a:prstGeom prst="rect">
            <a:avLst/>
          </a:prstGeom>
        </p:spPr>
        <p:txBody>
          <a:bodyPr vert="horz" lIns="91440" tIns="45720" rIns="91440" bIns="45720" rtlCol="0">
            <a:normAutofit/>
          </a:bodyPr>
          <a:lstStyle>
            <a:lvl1pPr marL="182563" indent="-182563" algn="l">
              <a:buNone/>
              <a:defRPr sz="900"/>
            </a:lvl1pPr>
            <a:lvl2pPr marL="182563" indent="-182563" algn="l">
              <a:buNone/>
              <a:defRPr sz="900"/>
            </a:lvl2pPr>
          </a:lstStyle>
          <a:p>
            <a:pPr lvl="0"/>
            <a:r>
              <a:rPr lang="zh-TW" altLang="en-US" dirty="0"/>
              <a:t>按一下以編輯母片文字樣式</a:t>
            </a:r>
          </a:p>
          <a:p>
            <a:pPr lvl="1"/>
            <a:r>
              <a:rPr lang="zh-TW" altLang="en-US" dirty="0"/>
              <a:t>第二層</a:t>
            </a:r>
          </a:p>
        </p:txBody>
      </p:sp>
      <p:sp>
        <p:nvSpPr>
          <p:cNvPr id="6" name="文字版面配置區 2"/>
          <p:cNvSpPr>
            <a:spLocks noGrp="1"/>
          </p:cNvSpPr>
          <p:nvPr>
            <p:ph idx="12"/>
          </p:nvPr>
        </p:nvSpPr>
        <p:spPr>
          <a:xfrm>
            <a:off x="3477325" y="549275"/>
            <a:ext cx="3060000" cy="5851525"/>
          </a:xfrm>
          <a:prstGeom prst="rect">
            <a:avLst/>
          </a:prstGeom>
        </p:spPr>
        <p:txBody>
          <a:bodyPr vert="horz" lIns="91440" tIns="45720" rIns="91440" bIns="45720" rtlCol="0">
            <a:normAutofit/>
          </a:bodyPr>
          <a:lstStyle>
            <a:lvl1pPr algn="l">
              <a:buFontTx/>
              <a:buNone/>
              <a:defRPr sz="900"/>
            </a:lvl1pPr>
            <a:lvl2pPr marL="182563" indent="-182563" algn="l">
              <a:buFontTx/>
              <a:buNone/>
              <a:defRPr sz="900"/>
            </a:lvl2pPr>
          </a:lstStyle>
          <a:p>
            <a:pPr lvl="0"/>
            <a:r>
              <a:rPr lang="zh-TW" altLang="en-US" dirty="0"/>
              <a:t>按一下以編輯母片文字樣式</a:t>
            </a:r>
          </a:p>
          <a:p>
            <a:pPr lvl="1"/>
            <a:r>
              <a:rPr lang="zh-TW" altLang="en-US" dirty="0"/>
              <a:t>第二層</a:t>
            </a:r>
          </a:p>
        </p:txBody>
      </p:sp>
      <p:sp>
        <p:nvSpPr>
          <p:cNvPr id="9" name="文字版面配置區 2"/>
          <p:cNvSpPr>
            <a:spLocks noGrp="1"/>
          </p:cNvSpPr>
          <p:nvPr>
            <p:ph idx="13"/>
          </p:nvPr>
        </p:nvSpPr>
        <p:spPr>
          <a:xfrm>
            <a:off x="6717536" y="549275"/>
            <a:ext cx="3060000" cy="5851525"/>
          </a:xfrm>
          <a:prstGeom prst="rect">
            <a:avLst/>
          </a:prstGeom>
        </p:spPr>
        <p:txBody>
          <a:bodyPr vert="horz" lIns="91440" tIns="45720" rIns="91440" bIns="45720" rtlCol="0">
            <a:normAutofit/>
          </a:bodyPr>
          <a:lstStyle>
            <a:lvl1pPr marL="182563" indent="-182563" algn="l">
              <a:buFontTx/>
              <a:buNone/>
              <a:defRPr sz="900"/>
            </a:lvl1pPr>
            <a:lvl2pPr marL="182563" indent="-182563">
              <a:buFontTx/>
              <a:buNone/>
              <a:defRPr sz="900"/>
            </a:lvl2pPr>
          </a:lstStyle>
          <a:p>
            <a:pPr lvl="0"/>
            <a:r>
              <a:rPr lang="zh-TW" altLang="en-US" dirty="0"/>
              <a:t>按一下以編輯母片文字樣式</a:t>
            </a:r>
          </a:p>
          <a:p>
            <a:pPr lvl="1"/>
            <a:r>
              <a:rPr lang="zh-TW" altLang="en-US" dirty="0"/>
              <a:t>第二層</a:t>
            </a:r>
          </a:p>
        </p:txBody>
      </p:sp>
      <p:sp>
        <p:nvSpPr>
          <p:cNvPr id="10" name="標題版面配置區 1"/>
          <p:cNvSpPr>
            <a:spLocks noGrp="1"/>
          </p:cNvSpPr>
          <p:nvPr>
            <p:ph type="title"/>
          </p:nvPr>
        </p:nvSpPr>
        <p:spPr>
          <a:xfrm>
            <a:off x="272480" y="-12799"/>
            <a:ext cx="2513484" cy="562074"/>
          </a:xfrm>
          <a:prstGeom prst="rect">
            <a:avLst/>
          </a:prstGeom>
        </p:spPr>
        <p:txBody>
          <a:bodyPr vert="horz" lIns="91440" tIns="45720" rIns="91440" bIns="45720" rtlCol="0" anchor="ctr">
            <a:normAutofit/>
          </a:bodyPr>
          <a:lstStyle>
            <a:lvl1pPr algn="l">
              <a:defRPr sz="1800"/>
            </a:lvl1pPr>
          </a:lstStyle>
          <a:p>
            <a:r>
              <a:rPr lang="zh-TW" altLang="en-US" dirty="0"/>
              <a:t>按一下以編輯母片</a:t>
            </a:r>
          </a:p>
        </p:txBody>
      </p:sp>
      <p:sp>
        <p:nvSpPr>
          <p:cNvPr id="30" name="文字方塊 29"/>
          <p:cNvSpPr txBox="1"/>
          <p:nvPr userDrawn="1"/>
        </p:nvSpPr>
        <p:spPr>
          <a:xfrm>
            <a:off x="3800872" y="6586922"/>
            <a:ext cx="1944216" cy="230832"/>
          </a:xfrm>
          <a:prstGeom prst="rect">
            <a:avLst/>
          </a:prstGeom>
          <a:noFill/>
        </p:spPr>
        <p:txBody>
          <a:bodyPr wrap="square" rtlCol="0">
            <a:spAutoFit/>
          </a:bodyPr>
          <a:lstStyle/>
          <a:p>
            <a:r>
              <a:rPr lang="en-US" altLang="zh-TW" sz="90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2019</a:t>
            </a:r>
            <a:r>
              <a:rPr lang="en-US" altLang="zh-TW" sz="900" baseline="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英業達企業社會責任報告書 </a:t>
            </a:r>
            <a:r>
              <a:rPr lang="en-US" altLang="zh-TW"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p>
        </p:txBody>
      </p:sp>
      <p:sp>
        <p:nvSpPr>
          <p:cNvPr id="31" name="投影片編號版面配置區 5"/>
          <p:cNvSpPr txBox="1">
            <a:spLocks/>
          </p:cNvSpPr>
          <p:nvPr userDrawn="1"/>
        </p:nvSpPr>
        <p:spPr>
          <a:xfrm>
            <a:off x="5455392" y="6506994"/>
            <a:ext cx="441698"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0"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zh-TW" altLang="en-US" sz="1000" b="0"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rPr>
              <a:t> </a:t>
            </a:r>
          </a:p>
        </p:txBody>
      </p:sp>
      <p:grpSp>
        <p:nvGrpSpPr>
          <p:cNvPr id="83" name="群組 82"/>
          <p:cNvGrpSpPr/>
          <p:nvPr userDrawn="1"/>
        </p:nvGrpSpPr>
        <p:grpSpPr>
          <a:xfrm>
            <a:off x="3411909" y="44624"/>
            <a:ext cx="6120000" cy="223172"/>
            <a:chOff x="3411909" y="44624"/>
            <a:chExt cx="6120000" cy="223172"/>
          </a:xfrm>
        </p:grpSpPr>
        <p:cxnSp>
          <p:nvCxnSpPr>
            <p:cNvPr id="84" name="直線接點 83"/>
            <p:cNvCxnSpPr/>
            <p:nvPr/>
          </p:nvCxnSpPr>
          <p:spPr>
            <a:xfrm flipV="1">
              <a:off x="3411909" y="54526"/>
              <a:ext cx="6120000" cy="3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圓角矩形 84"/>
            <p:cNvSpPr/>
            <p:nvPr/>
          </p:nvSpPr>
          <p:spPr>
            <a:xfrm>
              <a:off x="3669321" y="51668"/>
              <a:ext cx="360000" cy="18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6" name="圓角矩形 85"/>
            <p:cNvSpPr/>
            <p:nvPr/>
          </p:nvSpPr>
          <p:spPr>
            <a:xfrm>
              <a:off x="4432927" y="50585"/>
              <a:ext cx="360000" cy="18000"/>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7" name="圓角矩形 86"/>
            <p:cNvSpPr/>
            <p:nvPr/>
          </p:nvSpPr>
          <p:spPr>
            <a:xfrm>
              <a:off x="5178613" y="49497"/>
              <a:ext cx="360000" cy="1800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8" name="圓角矩形 87"/>
            <p:cNvSpPr/>
            <p:nvPr/>
          </p:nvSpPr>
          <p:spPr>
            <a:xfrm>
              <a:off x="5945304" y="51100"/>
              <a:ext cx="360000" cy="18000"/>
            </a:xfrm>
            <a:prstGeom prst="roundRect">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9" name="圓角矩形 88"/>
            <p:cNvSpPr/>
            <p:nvPr/>
          </p:nvSpPr>
          <p:spPr>
            <a:xfrm>
              <a:off x="6691176" y="45491"/>
              <a:ext cx="360000" cy="180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0" name="圓角矩形 89"/>
            <p:cNvSpPr/>
            <p:nvPr/>
          </p:nvSpPr>
          <p:spPr>
            <a:xfrm>
              <a:off x="7465423" y="52555"/>
              <a:ext cx="360000" cy="18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1" name="圓角矩形 90"/>
            <p:cNvSpPr/>
            <p:nvPr/>
          </p:nvSpPr>
          <p:spPr>
            <a:xfrm>
              <a:off x="8947782" y="46395"/>
              <a:ext cx="360000" cy="18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2" name="矩形 91"/>
            <p:cNvSpPr/>
            <p:nvPr/>
          </p:nvSpPr>
          <p:spPr>
            <a:xfrm>
              <a:off x="3660574"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總覽</a:t>
              </a:r>
            </a:p>
          </p:txBody>
        </p:sp>
        <p:sp>
          <p:nvSpPr>
            <p:cNvPr id="93" name="矩形 92"/>
            <p:cNvSpPr/>
            <p:nvPr/>
          </p:nvSpPr>
          <p:spPr>
            <a:xfrm>
              <a:off x="4293463" y="49776"/>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公司治理</a:t>
              </a:r>
            </a:p>
          </p:txBody>
        </p:sp>
        <p:sp>
          <p:nvSpPr>
            <p:cNvPr id="94" name="矩形 93"/>
            <p:cNvSpPr/>
            <p:nvPr/>
          </p:nvSpPr>
          <p:spPr>
            <a:xfrm>
              <a:off x="5069385" y="52352"/>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營運發展</a:t>
              </a:r>
            </a:p>
          </p:txBody>
        </p:sp>
        <p:sp>
          <p:nvSpPr>
            <p:cNvPr id="95" name="矩形 94"/>
            <p:cNvSpPr/>
            <p:nvPr/>
          </p:nvSpPr>
          <p:spPr>
            <a:xfrm>
              <a:off x="5816321"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友善職場</a:t>
              </a:r>
              <a:endParaRPr lang="zh-TW" altLang="en-US" sz="800" dirty="0">
                <a:solidFill>
                  <a:schemeClr val="bg1">
                    <a:lumMod val="65000"/>
                  </a:schemeClr>
                </a:solidFill>
              </a:endParaRPr>
            </a:p>
          </p:txBody>
        </p:sp>
        <p:sp>
          <p:nvSpPr>
            <p:cNvPr id="96" name="矩形 95"/>
            <p:cNvSpPr/>
            <p:nvPr/>
          </p:nvSpPr>
          <p:spPr>
            <a:xfrm>
              <a:off x="6564667" y="44624"/>
              <a:ext cx="595035" cy="215444"/>
            </a:xfrm>
            <a:prstGeom prst="rect">
              <a:avLst/>
            </a:prstGeom>
          </p:spPr>
          <p:txBody>
            <a:bodyPr wrap="none">
              <a:spAutoFit/>
            </a:bodyPr>
            <a:lstStyle/>
            <a:p>
              <a:r>
                <a:rPr lang="zh-TW" altLang="en-US" sz="800" b="1" kern="1200" dirty="0">
                  <a:solidFill>
                    <a:schemeClr val="tx1"/>
                  </a:solidFill>
                  <a:latin typeface="微軟正黑體" pitchFamily="34" charset="-120"/>
                  <a:ea typeface="微軟正黑體" pitchFamily="34" charset="-120"/>
                  <a:cs typeface="Arial Unicode MS" pitchFamily="34" charset="-120"/>
                </a:rPr>
                <a:t>環境永續</a:t>
              </a:r>
              <a:endParaRPr lang="zh-TW" altLang="en-US" sz="800" dirty="0">
                <a:solidFill>
                  <a:schemeClr val="tx1"/>
                </a:solidFill>
              </a:endParaRPr>
            </a:p>
          </p:txBody>
        </p:sp>
        <p:sp>
          <p:nvSpPr>
            <p:cNvPr id="97" name="矩形 96"/>
            <p:cNvSpPr/>
            <p:nvPr/>
          </p:nvSpPr>
          <p:spPr>
            <a:xfrm>
              <a:off x="7360854" y="44624"/>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社會共好</a:t>
              </a:r>
              <a:endParaRPr lang="zh-TW" altLang="en-US" sz="800" dirty="0">
                <a:solidFill>
                  <a:schemeClr val="bg1">
                    <a:lumMod val="65000"/>
                  </a:schemeClr>
                </a:solidFill>
              </a:endParaRPr>
            </a:p>
          </p:txBody>
        </p:sp>
        <p:sp>
          <p:nvSpPr>
            <p:cNvPr id="98" name="矩形 97"/>
            <p:cNvSpPr/>
            <p:nvPr/>
          </p:nvSpPr>
          <p:spPr>
            <a:xfrm>
              <a:off x="8091830"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集團公司</a:t>
              </a:r>
            </a:p>
          </p:txBody>
        </p:sp>
        <p:sp>
          <p:nvSpPr>
            <p:cNvPr id="99" name="矩形 98"/>
            <p:cNvSpPr/>
            <p:nvPr/>
          </p:nvSpPr>
          <p:spPr>
            <a:xfrm>
              <a:off x="8936595"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附錄</a:t>
              </a:r>
            </a:p>
          </p:txBody>
        </p:sp>
        <p:sp>
          <p:nvSpPr>
            <p:cNvPr id="100" name="圓角矩形 99"/>
            <p:cNvSpPr/>
            <p:nvPr/>
          </p:nvSpPr>
          <p:spPr>
            <a:xfrm>
              <a:off x="8209348" y="47263"/>
              <a:ext cx="360000" cy="18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Tree>
    <p:extLst>
      <p:ext uri="{BB962C8B-B14F-4D97-AF65-F5344CB8AC3E}">
        <p14:creationId xmlns:p14="http://schemas.microsoft.com/office/powerpoint/2010/main" val="1236289074"/>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a:xfrm rot="5400000">
            <a:off x="8305800" y="1065849"/>
            <a:ext cx="2011680" cy="416052"/>
          </a:xfrm>
          <a:prstGeom prst="rect">
            <a:avLst/>
          </a:prstGeom>
        </p:spPr>
        <p:txBody>
          <a:bodyPr/>
          <a:lstStyle/>
          <a:p>
            <a:fld id="{61FC47E0-230A-4E9D-8561-4133D9587D8A}" type="datetimeFigureOut">
              <a:rPr lang="zh-TW" altLang="en-US" smtClean="0"/>
              <a:t>2020/11/3</a:t>
            </a:fld>
            <a:endParaRPr lang="zh-TW" altLang="en-US"/>
          </a:p>
        </p:txBody>
      </p:sp>
      <p:sp>
        <p:nvSpPr>
          <p:cNvPr id="3" name="頁尾版面配置區 2"/>
          <p:cNvSpPr>
            <a:spLocks noGrp="1"/>
          </p:cNvSpPr>
          <p:nvPr>
            <p:ph type="ftr" sz="quarter" idx="11"/>
          </p:nvPr>
        </p:nvSpPr>
        <p:spPr>
          <a:xfrm rot="5400000">
            <a:off x="7706052" y="3722000"/>
            <a:ext cx="3200400" cy="396240"/>
          </a:xfrm>
          <a:prstGeom prst="rect">
            <a:avLst/>
          </a:prstGeom>
        </p:spPr>
        <p:txBody>
          <a:bodyPr/>
          <a:lstStyle/>
          <a:p>
            <a:endParaRPr lang="zh-TW" altLang="en-US"/>
          </a:p>
        </p:txBody>
      </p:sp>
      <p:sp>
        <p:nvSpPr>
          <p:cNvPr id="4" name="投影片編號版面配置區 3"/>
          <p:cNvSpPr>
            <a:spLocks noGrp="1"/>
          </p:cNvSpPr>
          <p:nvPr>
            <p:ph type="sldNum" sz="quarter" idx="12"/>
          </p:nvPr>
        </p:nvSpPr>
        <p:spPr>
          <a:xfrm>
            <a:off x="8806434" y="5734050"/>
            <a:ext cx="660400" cy="521208"/>
          </a:xfrm>
          <a:prstGeom prst="rect">
            <a:avLst/>
          </a:prstGeom>
        </p:spPr>
        <p:txBody>
          <a:bodyPr/>
          <a:lstStyle/>
          <a:p>
            <a:fld id="{5194C3EA-2739-4835-BCB3-C425E916D490}" type="slidenum">
              <a:rPr lang="zh-TW" altLang="en-US" smtClean="0"/>
              <a:t>‹#›</a:t>
            </a:fld>
            <a:endParaRPr lang="zh-TW" altLang="en-US"/>
          </a:p>
        </p:txBody>
      </p:sp>
      <p:sp>
        <p:nvSpPr>
          <p:cNvPr id="90" name="文字方塊 89"/>
          <p:cNvSpPr txBox="1"/>
          <p:nvPr userDrawn="1"/>
        </p:nvSpPr>
        <p:spPr>
          <a:xfrm>
            <a:off x="3800872" y="6586922"/>
            <a:ext cx="1944216" cy="230832"/>
          </a:xfrm>
          <a:prstGeom prst="rect">
            <a:avLst/>
          </a:prstGeom>
          <a:noFill/>
        </p:spPr>
        <p:txBody>
          <a:bodyPr wrap="square" rtlCol="0">
            <a:spAutoFit/>
          </a:bodyPr>
          <a:lstStyle/>
          <a:p>
            <a:r>
              <a:rPr lang="en-US" altLang="zh-TW" sz="90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2019</a:t>
            </a:r>
            <a:r>
              <a:rPr lang="en-US" altLang="zh-TW" sz="900" baseline="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英業達企業社會責任報告書 </a:t>
            </a:r>
            <a:r>
              <a:rPr lang="en-US" altLang="zh-TW"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p>
        </p:txBody>
      </p:sp>
      <p:sp>
        <p:nvSpPr>
          <p:cNvPr id="91" name="投影片編號版面配置區 5"/>
          <p:cNvSpPr txBox="1">
            <a:spLocks/>
          </p:cNvSpPr>
          <p:nvPr userDrawn="1"/>
        </p:nvSpPr>
        <p:spPr>
          <a:xfrm>
            <a:off x="5455392" y="6506994"/>
            <a:ext cx="441698"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0"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zh-TW" altLang="en-US" sz="1000" b="0"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rPr>
              <a:t> </a:t>
            </a:r>
          </a:p>
        </p:txBody>
      </p:sp>
      <p:cxnSp>
        <p:nvCxnSpPr>
          <p:cNvPr id="92" name="直線接點 91"/>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nvGrpSpPr>
          <p:cNvPr id="57" name="群組 56"/>
          <p:cNvGrpSpPr/>
          <p:nvPr userDrawn="1"/>
        </p:nvGrpSpPr>
        <p:grpSpPr>
          <a:xfrm>
            <a:off x="3411909" y="44624"/>
            <a:ext cx="6120000" cy="223172"/>
            <a:chOff x="3411909" y="44624"/>
            <a:chExt cx="6120000" cy="223172"/>
          </a:xfrm>
        </p:grpSpPr>
        <p:cxnSp>
          <p:nvCxnSpPr>
            <p:cNvPr id="58" name="直線接點 57"/>
            <p:cNvCxnSpPr/>
            <p:nvPr/>
          </p:nvCxnSpPr>
          <p:spPr>
            <a:xfrm flipV="1">
              <a:off x="3411909" y="54526"/>
              <a:ext cx="6120000" cy="3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圓角矩形 58"/>
            <p:cNvSpPr/>
            <p:nvPr/>
          </p:nvSpPr>
          <p:spPr>
            <a:xfrm>
              <a:off x="3669321" y="51668"/>
              <a:ext cx="360000" cy="18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0" name="圓角矩形 59"/>
            <p:cNvSpPr/>
            <p:nvPr/>
          </p:nvSpPr>
          <p:spPr>
            <a:xfrm>
              <a:off x="4432927" y="50585"/>
              <a:ext cx="360000" cy="18000"/>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1" name="圓角矩形 60"/>
            <p:cNvSpPr/>
            <p:nvPr/>
          </p:nvSpPr>
          <p:spPr>
            <a:xfrm>
              <a:off x="5178613" y="49497"/>
              <a:ext cx="360000" cy="1800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2" name="圓角矩形 61"/>
            <p:cNvSpPr/>
            <p:nvPr/>
          </p:nvSpPr>
          <p:spPr>
            <a:xfrm>
              <a:off x="5945304" y="51100"/>
              <a:ext cx="360000" cy="18000"/>
            </a:xfrm>
            <a:prstGeom prst="roundRect">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3" name="圓角矩形 62"/>
            <p:cNvSpPr/>
            <p:nvPr/>
          </p:nvSpPr>
          <p:spPr>
            <a:xfrm>
              <a:off x="6691176" y="45491"/>
              <a:ext cx="360000" cy="180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 name="圓角矩形 63"/>
            <p:cNvSpPr/>
            <p:nvPr/>
          </p:nvSpPr>
          <p:spPr>
            <a:xfrm>
              <a:off x="7465423" y="52555"/>
              <a:ext cx="360000" cy="18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5" name="圓角矩形 64"/>
            <p:cNvSpPr/>
            <p:nvPr/>
          </p:nvSpPr>
          <p:spPr>
            <a:xfrm>
              <a:off x="8947782" y="46395"/>
              <a:ext cx="360000" cy="18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 name="矩形 65"/>
            <p:cNvSpPr/>
            <p:nvPr/>
          </p:nvSpPr>
          <p:spPr>
            <a:xfrm>
              <a:off x="3660574"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總覽</a:t>
              </a:r>
            </a:p>
          </p:txBody>
        </p:sp>
        <p:sp>
          <p:nvSpPr>
            <p:cNvPr id="67" name="矩形 66"/>
            <p:cNvSpPr/>
            <p:nvPr/>
          </p:nvSpPr>
          <p:spPr>
            <a:xfrm>
              <a:off x="4293463" y="49776"/>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公司治理</a:t>
              </a:r>
            </a:p>
          </p:txBody>
        </p:sp>
        <p:sp>
          <p:nvSpPr>
            <p:cNvPr id="68" name="矩形 67"/>
            <p:cNvSpPr/>
            <p:nvPr/>
          </p:nvSpPr>
          <p:spPr>
            <a:xfrm>
              <a:off x="5069385" y="52352"/>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營運發展</a:t>
              </a:r>
            </a:p>
          </p:txBody>
        </p:sp>
        <p:sp>
          <p:nvSpPr>
            <p:cNvPr id="69" name="矩形 68"/>
            <p:cNvSpPr/>
            <p:nvPr/>
          </p:nvSpPr>
          <p:spPr>
            <a:xfrm>
              <a:off x="5816321"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友善職場</a:t>
              </a:r>
              <a:endParaRPr lang="zh-TW" altLang="en-US" sz="800" dirty="0">
                <a:solidFill>
                  <a:schemeClr val="bg1">
                    <a:lumMod val="65000"/>
                  </a:schemeClr>
                </a:solidFill>
              </a:endParaRPr>
            </a:p>
          </p:txBody>
        </p:sp>
        <p:sp>
          <p:nvSpPr>
            <p:cNvPr id="70" name="矩形 69"/>
            <p:cNvSpPr/>
            <p:nvPr/>
          </p:nvSpPr>
          <p:spPr>
            <a:xfrm>
              <a:off x="6564667" y="44624"/>
              <a:ext cx="595035" cy="215444"/>
            </a:xfrm>
            <a:prstGeom prst="rect">
              <a:avLst/>
            </a:prstGeom>
          </p:spPr>
          <p:txBody>
            <a:bodyPr wrap="none">
              <a:spAutoFit/>
            </a:bodyPr>
            <a:lstStyle/>
            <a:p>
              <a:r>
                <a:rPr lang="zh-TW" altLang="en-US" sz="800" b="1" kern="1200" dirty="0">
                  <a:solidFill>
                    <a:schemeClr val="tx1"/>
                  </a:solidFill>
                  <a:latin typeface="微軟正黑體" pitchFamily="34" charset="-120"/>
                  <a:ea typeface="微軟正黑體" pitchFamily="34" charset="-120"/>
                  <a:cs typeface="Arial Unicode MS" pitchFamily="34" charset="-120"/>
                </a:rPr>
                <a:t>環境永續</a:t>
              </a:r>
              <a:endParaRPr lang="zh-TW" altLang="en-US" sz="800" dirty="0">
                <a:solidFill>
                  <a:schemeClr val="tx1"/>
                </a:solidFill>
              </a:endParaRPr>
            </a:p>
          </p:txBody>
        </p:sp>
        <p:sp>
          <p:nvSpPr>
            <p:cNvPr id="71" name="矩形 70"/>
            <p:cNvSpPr/>
            <p:nvPr/>
          </p:nvSpPr>
          <p:spPr>
            <a:xfrm>
              <a:off x="7360854" y="44624"/>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社會共好</a:t>
              </a:r>
              <a:endParaRPr lang="zh-TW" altLang="en-US" sz="800" dirty="0">
                <a:solidFill>
                  <a:schemeClr val="bg1">
                    <a:lumMod val="65000"/>
                  </a:schemeClr>
                </a:solidFill>
              </a:endParaRPr>
            </a:p>
          </p:txBody>
        </p:sp>
        <p:sp>
          <p:nvSpPr>
            <p:cNvPr id="72" name="矩形 71"/>
            <p:cNvSpPr/>
            <p:nvPr/>
          </p:nvSpPr>
          <p:spPr>
            <a:xfrm>
              <a:off x="8091830"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集團公司</a:t>
              </a:r>
            </a:p>
          </p:txBody>
        </p:sp>
        <p:sp>
          <p:nvSpPr>
            <p:cNvPr id="73" name="矩形 72"/>
            <p:cNvSpPr/>
            <p:nvPr/>
          </p:nvSpPr>
          <p:spPr>
            <a:xfrm>
              <a:off x="8936595"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附錄</a:t>
              </a:r>
            </a:p>
          </p:txBody>
        </p:sp>
        <p:sp>
          <p:nvSpPr>
            <p:cNvPr id="74" name="圓角矩形 73"/>
            <p:cNvSpPr/>
            <p:nvPr/>
          </p:nvSpPr>
          <p:spPr>
            <a:xfrm>
              <a:off x="8209348" y="47263"/>
              <a:ext cx="360000" cy="18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Tree>
    <p:extLst>
      <p:ext uri="{BB962C8B-B14F-4D97-AF65-F5344CB8AC3E}">
        <p14:creationId xmlns:p14="http://schemas.microsoft.com/office/powerpoint/2010/main" val="151392284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5_標題投影片">
    <p:bg>
      <p:bgRef idx="1001">
        <a:schemeClr val="bg1"/>
      </p:bgRef>
    </p:bg>
    <p:spTree>
      <p:nvGrpSpPr>
        <p:cNvPr id="1" name=""/>
        <p:cNvGrpSpPr/>
        <p:nvPr/>
      </p:nvGrpSpPr>
      <p:grpSpPr>
        <a:xfrm>
          <a:off x="0" y="0"/>
          <a:ext cx="0" cy="0"/>
          <a:chOff x="0" y="0"/>
          <a:chExt cx="0" cy="0"/>
        </a:xfrm>
      </p:grpSpPr>
      <p:pic>
        <p:nvPicPr>
          <p:cNvPr id="10" name="Picture 2" descr="D:\2018報告書\6.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 y="0"/>
            <a:ext cx="1798638" cy="6862763"/>
          </a:xfrm>
          <a:prstGeom prst="rect">
            <a:avLst/>
          </a:prstGeom>
          <a:noFill/>
          <a:extLst>
            <a:ext uri="{909E8E84-426E-40DD-AFC4-6F175D3DCCD1}">
              <a14:hiddenFill xmlns:a14="http://schemas.microsoft.com/office/drawing/2010/main">
                <a:solidFill>
                  <a:srgbClr val="FFFFFF"/>
                </a:solidFill>
              </a14:hiddenFill>
            </a:ext>
          </a:extLst>
        </p:spPr>
      </p:pic>
      <p:sp>
        <p:nvSpPr>
          <p:cNvPr id="8" name="標題 7"/>
          <p:cNvSpPr>
            <a:spLocks noGrp="1"/>
          </p:cNvSpPr>
          <p:nvPr>
            <p:ph type="ctrTitle"/>
          </p:nvPr>
        </p:nvSpPr>
        <p:spPr>
          <a:xfrm>
            <a:off x="2476500" y="3124200"/>
            <a:ext cx="6686550" cy="1894362"/>
          </a:xfrm>
        </p:spPr>
        <p:txBody>
          <a:bodyPr/>
          <a:lstStyle>
            <a:lvl1pPr>
              <a:defRPr b="1"/>
            </a:lvl1pPr>
          </a:lstStyle>
          <a:p>
            <a:r>
              <a:rPr kumimoji="0" lang="zh-TW" altLang="en-US"/>
              <a:t>按一下以編輯母片標題樣式</a:t>
            </a:r>
            <a:endParaRPr kumimoji="0" lang="en-US"/>
          </a:p>
        </p:txBody>
      </p:sp>
      <p:sp>
        <p:nvSpPr>
          <p:cNvPr id="9" name="副標題 8"/>
          <p:cNvSpPr>
            <a:spLocks noGrp="1"/>
          </p:cNvSpPr>
          <p:nvPr>
            <p:ph type="subTitle" idx="1"/>
          </p:nvPr>
        </p:nvSpPr>
        <p:spPr>
          <a:xfrm>
            <a:off x="2476500" y="5003322"/>
            <a:ext cx="668655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TW" altLang="en-US" dirty="0"/>
              <a:t>按一下以編輯母片副標題樣式</a:t>
            </a:r>
            <a:endParaRPr kumimoji="0" lang="en-US" dirty="0"/>
          </a:p>
        </p:txBody>
      </p:sp>
      <p:sp>
        <p:nvSpPr>
          <p:cNvPr id="28" name="日期版面配置區 27"/>
          <p:cNvSpPr>
            <a:spLocks noGrp="1"/>
          </p:cNvSpPr>
          <p:nvPr>
            <p:ph type="dt" sz="half" idx="10"/>
          </p:nvPr>
        </p:nvSpPr>
        <p:spPr bwMode="auto">
          <a:xfrm rot="5400000">
            <a:off x="8506923" y="1158222"/>
            <a:ext cx="2286000" cy="412750"/>
          </a:xfrm>
          <a:prstGeom prst="rect">
            <a:avLst/>
          </a:prstGeom>
        </p:spPr>
        <p:txBody>
          <a:bodyPr/>
          <a:lstStyle/>
          <a:p>
            <a:fld id="{61FC47E0-230A-4E9D-8561-4133D9587D8A}" type="datetimeFigureOut">
              <a:rPr lang="zh-TW" altLang="en-US" smtClean="0"/>
              <a:t>2020/11/3</a:t>
            </a:fld>
            <a:endParaRPr lang="zh-TW" altLang="en-US"/>
          </a:p>
        </p:txBody>
      </p:sp>
      <p:sp>
        <p:nvSpPr>
          <p:cNvPr id="17" name="頁尾版面配置區 16"/>
          <p:cNvSpPr>
            <a:spLocks noGrp="1"/>
          </p:cNvSpPr>
          <p:nvPr>
            <p:ph type="ftr" sz="quarter" idx="11"/>
          </p:nvPr>
        </p:nvSpPr>
        <p:spPr bwMode="auto">
          <a:xfrm rot="5400000">
            <a:off x="7819441" y="4165667"/>
            <a:ext cx="3657600" cy="416052"/>
          </a:xfrm>
          <a:prstGeom prst="rect">
            <a:avLst/>
          </a:prstGeom>
        </p:spPr>
        <p:txBody>
          <a:bodyPr/>
          <a:lstStyle/>
          <a:p>
            <a:endParaRPr lang="zh-TW" altLang="en-US"/>
          </a:p>
        </p:txBody>
      </p:sp>
      <p:sp>
        <p:nvSpPr>
          <p:cNvPr id="29" name="矩形 28"/>
          <p:cNvSpPr/>
          <p:nvPr userDrawn="1"/>
        </p:nvSpPr>
        <p:spPr>
          <a:xfrm>
            <a:off x="627396" y="260648"/>
            <a:ext cx="4498347" cy="1107996"/>
          </a:xfrm>
          <a:prstGeom prst="rect">
            <a:avLst/>
          </a:prstGeom>
        </p:spPr>
        <p:txBody>
          <a:bodyPr wrap="none">
            <a:spAutoFit/>
          </a:bodyPr>
          <a:lstStyle/>
          <a:p>
            <a:r>
              <a:rPr lang="en-US" altLang="zh-TW" sz="6600" b="1" dirty="0">
                <a:solidFill>
                  <a:srgbClr val="7030A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DokChampa" pitchFamily="34" charset="-34"/>
              </a:rPr>
              <a:t>6 </a:t>
            </a:r>
            <a:r>
              <a:rPr lang="zh-TW" altLang="en-US" sz="6600" b="1" dirty="0">
                <a:solidFill>
                  <a:srgbClr val="7030A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DokChampa" pitchFamily="34" charset="-34"/>
              </a:rPr>
              <a:t> 社會共好</a:t>
            </a:r>
            <a:endParaRPr lang="en-US" altLang="zh-TW" sz="6600" b="1" dirty="0">
              <a:solidFill>
                <a:srgbClr val="7030A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itchFamily="34" charset="-120"/>
            </a:endParaRPr>
          </a:p>
        </p:txBody>
      </p:sp>
    </p:spTree>
    <p:extLst>
      <p:ext uri="{BB962C8B-B14F-4D97-AF65-F5344CB8AC3E}">
        <p14:creationId xmlns:p14="http://schemas.microsoft.com/office/powerpoint/2010/main" val="1188432627"/>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目錄標題">
    <p:spTree>
      <p:nvGrpSpPr>
        <p:cNvPr id="1" name=""/>
        <p:cNvGrpSpPr/>
        <p:nvPr/>
      </p:nvGrpSpPr>
      <p:grpSpPr>
        <a:xfrm>
          <a:off x="0" y="0"/>
          <a:ext cx="0" cy="0"/>
          <a:chOff x="0" y="0"/>
          <a:chExt cx="0" cy="0"/>
        </a:xfrm>
      </p:grpSpPr>
      <p:cxnSp>
        <p:nvCxnSpPr>
          <p:cNvPr id="8" name="直線接點 7"/>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30" name="文字方塊 29"/>
          <p:cNvSpPr txBox="1"/>
          <p:nvPr userDrawn="1"/>
        </p:nvSpPr>
        <p:spPr>
          <a:xfrm>
            <a:off x="3800872" y="6586922"/>
            <a:ext cx="1944216" cy="230832"/>
          </a:xfrm>
          <a:prstGeom prst="rect">
            <a:avLst/>
          </a:prstGeom>
          <a:noFill/>
        </p:spPr>
        <p:txBody>
          <a:bodyPr wrap="square" rtlCol="0">
            <a:spAutoFit/>
          </a:bodyPr>
          <a:lstStyle/>
          <a:p>
            <a:r>
              <a:rPr lang="en-US" altLang="zh-TW"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2019</a:t>
            </a:r>
            <a:r>
              <a:rPr lang="en-US" altLang="zh-TW" sz="900" baseline="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英華達企業社會責任報告書 </a:t>
            </a:r>
            <a:r>
              <a:rPr lang="en-US" altLang="zh-TW"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p>
        </p:txBody>
      </p:sp>
      <p:sp>
        <p:nvSpPr>
          <p:cNvPr id="31" name="投影片編號版面配置區 5"/>
          <p:cNvSpPr txBox="1">
            <a:spLocks/>
          </p:cNvSpPr>
          <p:nvPr userDrawn="1"/>
        </p:nvSpPr>
        <p:spPr>
          <a:xfrm>
            <a:off x="5455392" y="6506994"/>
            <a:ext cx="441698"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0"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zh-TW" altLang="en-US" sz="1000" b="0"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rPr>
              <a:t> </a:t>
            </a:r>
          </a:p>
        </p:txBody>
      </p:sp>
    </p:spTree>
    <p:extLst>
      <p:ext uri="{BB962C8B-B14F-4D97-AF65-F5344CB8AC3E}">
        <p14:creationId xmlns:p14="http://schemas.microsoft.com/office/powerpoint/2010/main" val="35779860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目錄標題">
    <p:spTree>
      <p:nvGrpSpPr>
        <p:cNvPr id="1" name=""/>
        <p:cNvGrpSpPr/>
        <p:nvPr/>
      </p:nvGrpSpPr>
      <p:grpSpPr>
        <a:xfrm>
          <a:off x="0" y="0"/>
          <a:ext cx="0" cy="0"/>
          <a:chOff x="0" y="0"/>
          <a:chExt cx="0" cy="0"/>
        </a:xfrm>
      </p:grpSpPr>
      <p:cxnSp>
        <p:nvCxnSpPr>
          <p:cNvPr id="8" name="直線接點 7"/>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 name="文字版面配置區 2"/>
          <p:cNvSpPr>
            <a:spLocks noGrp="1"/>
          </p:cNvSpPr>
          <p:nvPr>
            <p:ph idx="1"/>
          </p:nvPr>
        </p:nvSpPr>
        <p:spPr>
          <a:xfrm>
            <a:off x="273050" y="549275"/>
            <a:ext cx="3060000" cy="5851525"/>
          </a:xfrm>
          <a:prstGeom prst="rect">
            <a:avLst/>
          </a:prstGeom>
        </p:spPr>
        <p:txBody>
          <a:bodyPr vert="horz" lIns="91440" tIns="45720" rIns="91440" bIns="45720" rtlCol="0">
            <a:normAutofit/>
          </a:bodyPr>
          <a:lstStyle>
            <a:lvl1pPr marL="182563" indent="-182563" algn="l">
              <a:buNone/>
              <a:defRPr sz="900"/>
            </a:lvl1pPr>
            <a:lvl2pPr marL="182563" indent="-182563" algn="l">
              <a:buNone/>
              <a:defRPr sz="900"/>
            </a:lvl2pPr>
          </a:lstStyle>
          <a:p>
            <a:pPr lvl="0"/>
            <a:r>
              <a:rPr lang="zh-TW" altLang="en-US" dirty="0"/>
              <a:t>按一下以編輯母片文字樣式</a:t>
            </a:r>
          </a:p>
          <a:p>
            <a:pPr lvl="1"/>
            <a:r>
              <a:rPr lang="zh-TW" altLang="en-US" dirty="0"/>
              <a:t>第二層</a:t>
            </a:r>
          </a:p>
        </p:txBody>
      </p:sp>
      <p:sp>
        <p:nvSpPr>
          <p:cNvPr id="6" name="文字版面配置區 2"/>
          <p:cNvSpPr>
            <a:spLocks noGrp="1"/>
          </p:cNvSpPr>
          <p:nvPr>
            <p:ph idx="12"/>
          </p:nvPr>
        </p:nvSpPr>
        <p:spPr>
          <a:xfrm>
            <a:off x="3477325" y="549275"/>
            <a:ext cx="3060000" cy="5851525"/>
          </a:xfrm>
          <a:prstGeom prst="rect">
            <a:avLst/>
          </a:prstGeom>
        </p:spPr>
        <p:txBody>
          <a:bodyPr vert="horz" lIns="91440" tIns="45720" rIns="91440" bIns="45720" rtlCol="0">
            <a:normAutofit/>
          </a:bodyPr>
          <a:lstStyle>
            <a:lvl1pPr algn="l">
              <a:buFontTx/>
              <a:buNone/>
              <a:defRPr sz="900"/>
            </a:lvl1pPr>
            <a:lvl2pPr marL="182563" indent="-182563" algn="l">
              <a:buFontTx/>
              <a:buNone/>
              <a:defRPr sz="900"/>
            </a:lvl2pPr>
          </a:lstStyle>
          <a:p>
            <a:pPr lvl="0"/>
            <a:r>
              <a:rPr lang="zh-TW" altLang="en-US" dirty="0"/>
              <a:t>按一下以編輯母片文字樣式</a:t>
            </a:r>
          </a:p>
          <a:p>
            <a:pPr lvl="1"/>
            <a:r>
              <a:rPr lang="zh-TW" altLang="en-US" dirty="0"/>
              <a:t>第二層</a:t>
            </a:r>
          </a:p>
        </p:txBody>
      </p:sp>
      <p:sp>
        <p:nvSpPr>
          <p:cNvPr id="9" name="文字版面配置區 2"/>
          <p:cNvSpPr>
            <a:spLocks noGrp="1"/>
          </p:cNvSpPr>
          <p:nvPr>
            <p:ph idx="13"/>
          </p:nvPr>
        </p:nvSpPr>
        <p:spPr>
          <a:xfrm>
            <a:off x="6717536" y="549275"/>
            <a:ext cx="3060000" cy="5851525"/>
          </a:xfrm>
          <a:prstGeom prst="rect">
            <a:avLst/>
          </a:prstGeom>
        </p:spPr>
        <p:txBody>
          <a:bodyPr vert="horz" lIns="91440" tIns="45720" rIns="91440" bIns="45720" rtlCol="0">
            <a:normAutofit/>
          </a:bodyPr>
          <a:lstStyle>
            <a:lvl1pPr marL="182563" indent="-182563" algn="l">
              <a:buFontTx/>
              <a:buNone/>
              <a:defRPr sz="900"/>
            </a:lvl1pPr>
            <a:lvl2pPr marL="182563" indent="-182563">
              <a:buFontTx/>
              <a:buNone/>
              <a:defRPr sz="900"/>
            </a:lvl2pPr>
          </a:lstStyle>
          <a:p>
            <a:pPr lvl="0"/>
            <a:r>
              <a:rPr lang="zh-TW" altLang="en-US" dirty="0"/>
              <a:t>按一下以編輯母片文字樣式</a:t>
            </a:r>
          </a:p>
          <a:p>
            <a:pPr lvl="1"/>
            <a:r>
              <a:rPr lang="zh-TW" altLang="en-US" dirty="0"/>
              <a:t>第二層</a:t>
            </a:r>
          </a:p>
        </p:txBody>
      </p:sp>
      <p:sp>
        <p:nvSpPr>
          <p:cNvPr id="10" name="標題版面配置區 1"/>
          <p:cNvSpPr>
            <a:spLocks noGrp="1"/>
          </p:cNvSpPr>
          <p:nvPr>
            <p:ph type="title"/>
          </p:nvPr>
        </p:nvSpPr>
        <p:spPr>
          <a:xfrm>
            <a:off x="272480" y="-12799"/>
            <a:ext cx="2513484" cy="562074"/>
          </a:xfrm>
          <a:prstGeom prst="rect">
            <a:avLst/>
          </a:prstGeom>
        </p:spPr>
        <p:txBody>
          <a:bodyPr vert="horz" lIns="91440" tIns="45720" rIns="91440" bIns="45720" rtlCol="0" anchor="ctr">
            <a:normAutofit/>
          </a:bodyPr>
          <a:lstStyle>
            <a:lvl1pPr algn="l">
              <a:defRPr sz="1800"/>
            </a:lvl1pPr>
          </a:lstStyle>
          <a:p>
            <a:r>
              <a:rPr lang="zh-TW" altLang="en-US" dirty="0"/>
              <a:t>按一下以編輯母片</a:t>
            </a:r>
          </a:p>
        </p:txBody>
      </p:sp>
      <p:sp>
        <p:nvSpPr>
          <p:cNvPr id="30" name="文字方塊 29"/>
          <p:cNvSpPr txBox="1"/>
          <p:nvPr userDrawn="1"/>
        </p:nvSpPr>
        <p:spPr>
          <a:xfrm>
            <a:off x="3800872" y="6586922"/>
            <a:ext cx="1944216" cy="230832"/>
          </a:xfrm>
          <a:prstGeom prst="rect">
            <a:avLst/>
          </a:prstGeom>
          <a:noFill/>
        </p:spPr>
        <p:txBody>
          <a:bodyPr wrap="square" rtlCol="0">
            <a:spAutoFit/>
          </a:bodyPr>
          <a:lstStyle/>
          <a:p>
            <a:r>
              <a:rPr lang="en-US" altLang="zh-TW" sz="90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2019</a:t>
            </a:r>
            <a:r>
              <a:rPr lang="en-US" altLang="zh-TW" sz="900" baseline="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英業達企業社會責任報告書 </a:t>
            </a:r>
            <a:r>
              <a:rPr lang="en-US" altLang="zh-TW"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p>
        </p:txBody>
      </p:sp>
      <p:sp>
        <p:nvSpPr>
          <p:cNvPr id="31" name="投影片編號版面配置區 5"/>
          <p:cNvSpPr txBox="1">
            <a:spLocks/>
          </p:cNvSpPr>
          <p:nvPr userDrawn="1"/>
        </p:nvSpPr>
        <p:spPr>
          <a:xfrm>
            <a:off x="5455392" y="6506994"/>
            <a:ext cx="441698"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0"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zh-TW" altLang="en-US" sz="1000" b="0"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rPr>
              <a:t> </a:t>
            </a:r>
          </a:p>
        </p:txBody>
      </p:sp>
      <p:grpSp>
        <p:nvGrpSpPr>
          <p:cNvPr id="27" name="群組 26"/>
          <p:cNvGrpSpPr/>
          <p:nvPr userDrawn="1"/>
        </p:nvGrpSpPr>
        <p:grpSpPr>
          <a:xfrm>
            <a:off x="3411909" y="44624"/>
            <a:ext cx="6120000" cy="223172"/>
            <a:chOff x="3411909" y="44624"/>
            <a:chExt cx="6120000" cy="223172"/>
          </a:xfrm>
        </p:grpSpPr>
        <p:cxnSp>
          <p:nvCxnSpPr>
            <p:cNvPr id="28" name="直線接點 27"/>
            <p:cNvCxnSpPr/>
            <p:nvPr/>
          </p:nvCxnSpPr>
          <p:spPr>
            <a:xfrm flipV="1">
              <a:off x="3411909" y="54526"/>
              <a:ext cx="6120000" cy="3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圓角矩形 28"/>
            <p:cNvSpPr/>
            <p:nvPr/>
          </p:nvSpPr>
          <p:spPr>
            <a:xfrm>
              <a:off x="3669321" y="51668"/>
              <a:ext cx="360000" cy="18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圓角矩形 31"/>
            <p:cNvSpPr/>
            <p:nvPr/>
          </p:nvSpPr>
          <p:spPr>
            <a:xfrm>
              <a:off x="4432927" y="50585"/>
              <a:ext cx="360000" cy="18000"/>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圓角矩形 32"/>
            <p:cNvSpPr/>
            <p:nvPr/>
          </p:nvSpPr>
          <p:spPr>
            <a:xfrm>
              <a:off x="5178613" y="49497"/>
              <a:ext cx="360000" cy="1800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圓角矩形 33"/>
            <p:cNvSpPr/>
            <p:nvPr/>
          </p:nvSpPr>
          <p:spPr>
            <a:xfrm>
              <a:off x="5945304" y="51100"/>
              <a:ext cx="360000" cy="18000"/>
            </a:xfrm>
            <a:prstGeom prst="roundRect">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圓角矩形 34"/>
            <p:cNvSpPr/>
            <p:nvPr/>
          </p:nvSpPr>
          <p:spPr>
            <a:xfrm>
              <a:off x="6691176" y="45491"/>
              <a:ext cx="360000" cy="180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圓角矩形 35"/>
            <p:cNvSpPr/>
            <p:nvPr/>
          </p:nvSpPr>
          <p:spPr>
            <a:xfrm>
              <a:off x="7465423" y="52555"/>
              <a:ext cx="360000" cy="18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圓角矩形 36"/>
            <p:cNvSpPr/>
            <p:nvPr/>
          </p:nvSpPr>
          <p:spPr>
            <a:xfrm>
              <a:off x="8947782" y="46395"/>
              <a:ext cx="360000" cy="18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矩形 37"/>
            <p:cNvSpPr/>
            <p:nvPr/>
          </p:nvSpPr>
          <p:spPr>
            <a:xfrm>
              <a:off x="3660574" y="44624"/>
              <a:ext cx="389850" cy="215444"/>
            </a:xfrm>
            <a:prstGeom prst="rect">
              <a:avLst/>
            </a:prstGeom>
          </p:spPr>
          <p:txBody>
            <a:bodyPr wrap="none">
              <a:spAutoFit/>
            </a:bodyPr>
            <a:lstStyle/>
            <a:p>
              <a:pPr marL="0" algn="l" defTabSz="914400" rtl="0" eaLnBrk="1" latinLnBrk="0" hangingPunct="1"/>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總覽</a:t>
              </a:r>
            </a:p>
          </p:txBody>
        </p:sp>
        <p:sp>
          <p:nvSpPr>
            <p:cNvPr id="39" name="矩形 38"/>
            <p:cNvSpPr/>
            <p:nvPr/>
          </p:nvSpPr>
          <p:spPr>
            <a:xfrm>
              <a:off x="4293463" y="49776"/>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公司治理</a:t>
              </a:r>
            </a:p>
          </p:txBody>
        </p:sp>
        <p:sp>
          <p:nvSpPr>
            <p:cNvPr id="40" name="矩形 39"/>
            <p:cNvSpPr/>
            <p:nvPr/>
          </p:nvSpPr>
          <p:spPr>
            <a:xfrm>
              <a:off x="5069385" y="52352"/>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營運發展</a:t>
              </a:r>
            </a:p>
          </p:txBody>
        </p:sp>
        <p:sp>
          <p:nvSpPr>
            <p:cNvPr id="41" name="矩形 40"/>
            <p:cNvSpPr/>
            <p:nvPr/>
          </p:nvSpPr>
          <p:spPr>
            <a:xfrm>
              <a:off x="5816321"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友善職場</a:t>
              </a:r>
              <a:endParaRPr lang="zh-TW" altLang="en-US" sz="800" dirty="0">
                <a:solidFill>
                  <a:schemeClr val="bg1">
                    <a:lumMod val="65000"/>
                  </a:schemeClr>
                </a:solidFill>
              </a:endParaRPr>
            </a:p>
          </p:txBody>
        </p:sp>
        <p:sp>
          <p:nvSpPr>
            <p:cNvPr id="42" name="矩形 41"/>
            <p:cNvSpPr/>
            <p:nvPr/>
          </p:nvSpPr>
          <p:spPr>
            <a:xfrm>
              <a:off x="6564667"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環境永續</a:t>
              </a:r>
              <a:endParaRPr lang="zh-TW" altLang="en-US" sz="800" dirty="0">
                <a:solidFill>
                  <a:schemeClr val="bg1">
                    <a:lumMod val="65000"/>
                  </a:schemeClr>
                </a:solidFill>
              </a:endParaRPr>
            </a:p>
          </p:txBody>
        </p:sp>
        <p:sp>
          <p:nvSpPr>
            <p:cNvPr id="43" name="矩形 42"/>
            <p:cNvSpPr/>
            <p:nvPr/>
          </p:nvSpPr>
          <p:spPr>
            <a:xfrm>
              <a:off x="7360854" y="44624"/>
              <a:ext cx="595035" cy="215444"/>
            </a:xfrm>
            <a:prstGeom prst="rect">
              <a:avLst/>
            </a:prstGeom>
          </p:spPr>
          <p:txBody>
            <a:bodyPr wrap="none">
              <a:spAutoFit/>
            </a:bodyPr>
            <a:lstStyle/>
            <a:p>
              <a:r>
                <a:rPr lang="zh-TW" altLang="en-US" sz="800" b="1" dirty="0">
                  <a:solidFill>
                    <a:schemeClr val="tx1"/>
                  </a:solidFill>
                  <a:latin typeface="微軟正黑體" pitchFamily="34" charset="-120"/>
                  <a:ea typeface="微軟正黑體" pitchFamily="34" charset="-120"/>
                  <a:cs typeface="Arial Unicode MS" pitchFamily="34" charset="-120"/>
                </a:rPr>
                <a:t>社會共好</a:t>
              </a:r>
              <a:endParaRPr lang="zh-TW" altLang="en-US" sz="800" dirty="0">
                <a:solidFill>
                  <a:schemeClr val="tx1"/>
                </a:solidFill>
              </a:endParaRPr>
            </a:p>
          </p:txBody>
        </p:sp>
        <p:sp>
          <p:nvSpPr>
            <p:cNvPr id="44" name="矩形 43"/>
            <p:cNvSpPr/>
            <p:nvPr/>
          </p:nvSpPr>
          <p:spPr>
            <a:xfrm>
              <a:off x="8091830"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集團公司</a:t>
              </a:r>
            </a:p>
          </p:txBody>
        </p:sp>
        <p:sp>
          <p:nvSpPr>
            <p:cNvPr id="45" name="矩形 44"/>
            <p:cNvSpPr/>
            <p:nvPr/>
          </p:nvSpPr>
          <p:spPr>
            <a:xfrm>
              <a:off x="8936595"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附錄</a:t>
              </a:r>
            </a:p>
          </p:txBody>
        </p:sp>
        <p:sp>
          <p:nvSpPr>
            <p:cNvPr id="46" name="圓角矩形 45"/>
            <p:cNvSpPr/>
            <p:nvPr/>
          </p:nvSpPr>
          <p:spPr>
            <a:xfrm>
              <a:off x="8209348" y="47263"/>
              <a:ext cx="360000" cy="18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Tree>
    <p:extLst>
      <p:ext uri="{BB962C8B-B14F-4D97-AF65-F5344CB8AC3E}">
        <p14:creationId xmlns:p14="http://schemas.microsoft.com/office/powerpoint/2010/main" val="11990875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目錄標題">
    <p:spTree>
      <p:nvGrpSpPr>
        <p:cNvPr id="1" name=""/>
        <p:cNvGrpSpPr/>
        <p:nvPr/>
      </p:nvGrpSpPr>
      <p:grpSpPr>
        <a:xfrm>
          <a:off x="0" y="0"/>
          <a:ext cx="0" cy="0"/>
          <a:chOff x="0" y="0"/>
          <a:chExt cx="0" cy="0"/>
        </a:xfrm>
      </p:grpSpPr>
      <p:cxnSp>
        <p:nvCxnSpPr>
          <p:cNvPr id="8" name="直線接點 7"/>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30" name="文字方塊 29"/>
          <p:cNvSpPr txBox="1"/>
          <p:nvPr userDrawn="1"/>
        </p:nvSpPr>
        <p:spPr>
          <a:xfrm>
            <a:off x="3800872" y="6586922"/>
            <a:ext cx="1944216" cy="230832"/>
          </a:xfrm>
          <a:prstGeom prst="rect">
            <a:avLst/>
          </a:prstGeom>
          <a:noFill/>
        </p:spPr>
        <p:txBody>
          <a:bodyPr wrap="square" rtlCol="0">
            <a:spAutoFit/>
          </a:bodyPr>
          <a:lstStyle/>
          <a:p>
            <a:r>
              <a:rPr lang="en-US" altLang="zh-TW" sz="90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2019</a:t>
            </a:r>
            <a:r>
              <a:rPr lang="en-US" altLang="zh-TW" sz="900" baseline="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英業達企業社會責任報告書 </a:t>
            </a:r>
            <a:r>
              <a:rPr lang="en-US" altLang="zh-TW"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p>
        </p:txBody>
      </p:sp>
      <p:sp>
        <p:nvSpPr>
          <p:cNvPr id="31" name="投影片編號版面配置區 5"/>
          <p:cNvSpPr txBox="1">
            <a:spLocks/>
          </p:cNvSpPr>
          <p:nvPr userDrawn="1"/>
        </p:nvSpPr>
        <p:spPr>
          <a:xfrm>
            <a:off x="5455392" y="6506994"/>
            <a:ext cx="441698"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0"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zh-TW" altLang="en-US" sz="1000" b="0"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rPr>
              <a:t> </a:t>
            </a:r>
          </a:p>
        </p:txBody>
      </p:sp>
      <p:grpSp>
        <p:nvGrpSpPr>
          <p:cNvPr id="43" name="群組 42"/>
          <p:cNvGrpSpPr/>
          <p:nvPr userDrawn="1"/>
        </p:nvGrpSpPr>
        <p:grpSpPr>
          <a:xfrm>
            <a:off x="3411909" y="44624"/>
            <a:ext cx="6120000" cy="223172"/>
            <a:chOff x="3411909" y="44624"/>
            <a:chExt cx="6120000" cy="223172"/>
          </a:xfrm>
        </p:grpSpPr>
        <p:cxnSp>
          <p:nvCxnSpPr>
            <p:cNvPr id="44" name="直線接點 43"/>
            <p:cNvCxnSpPr/>
            <p:nvPr/>
          </p:nvCxnSpPr>
          <p:spPr>
            <a:xfrm flipV="1">
              <a:off x="3411909" y="54526"/>
              <a:ext cx="6120000" cy="3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圓角矩形 44"/>
            <p:cNvSpPr/>
            <p:nvPr/>
          </p:nvSpPr>
          <p:spPr>
            <a:xfrm>
              <a:off x="3669321" y="51668"/>
              <a:ext cx="360000" cy="18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圓角矩形 45"/>
            <p:cNvSpPr/>
            <p:nvPr/>
          </p:nvSpPr>
          <p:spPr>
            <a:xfrm>
              <a:off x="4432927" y="50585"/>
              <a:ext cx="360000" cy="18000"/>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圓角矩形 46"/>
            <p:cNvSpPr/>
            <p:nvPr/>
          </p:nvSpPr>
          <p:spPr>
            <a:xfrm>
              <a:off x="5178613" y="49497"/>
              <a:ext cx="360000" cy="1800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圓角矩形 47"/>
            <p:cNvSpPr/>
            <p:nvPr/>
          </p:nvSpPr>
          <p:spPr>
            <a:xfrm>
              <a:off x="5945304" y="51100"/>
              <a:ext cx="360000" cy="18000"/>
            </a:xfrm>
            <a:prstGeom prst="roundRect">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圓角矩形 48"/>
            <p:cNvSpPr/>
            <p:nvPr/>
          </p:nvSpPr>
          <p:spPr>
            <a:xfrm>
              <a:off x="6691176" y="45491"/>
              <a:ext cx="360000" cy="180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圓角矩形 49"/>
            <p:cNvSpPr/>
            <p:nvPr/>
          </p:nvSpPr>
          <p:spPr>
            <a:xfrm>
              <a:off x="7465423" y="52555"/>
              <a:ext cx="360000" cy="18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圓角矩形 50"/>
            <p:cNvSpPr/>
            <p:nvPr/>
          </p:nvSpPr>
          <p:spPr>
            <a:xfrm>
              <a:off x="8947782" y="46395"/>
              <a:ext cx="360000" cy="18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矩形 51"/>
            <p:cNvSpPr/>
            <p:nvPr/>
          </p:nvSpPr>
          <p:spPr>
            <a:xfrm>
              <a:off x="3660574" y="44624"/>
              <a:ext cx="389850" cy="215444"/>
            </a:xfrm>
            <a:prstGeom prst="rect">
              <a:avLst/>
            </a:prstGeom>
          </p:spPr>
          <p:txBody>
            <a:bodyPr wrap="none">
              <a:spAutoFit/>
            </a:bodyPr>
            <a:lstStyle/>
            <a:p>
              <a:pPr marL="0" algn="l" defTabSz="914400" rtl="0" eaLnBrk="1" latinLnBrk="0" hangingPunct="1"/>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總覽</a:t>
              </a:r>
            </a:p>
          </p:txBody>
        </p:sp>
        <p:sp>
          <p:nvSpPr>
            <p:cNvPr id="53" name="矩形 52"/>
            <p:cNvSpPr/>
            <p:nvPr/>
          </p:nvSpPr>
          <p:spPr>
            <a:xfrm>
              <a:off x="4293463" y="49776"/>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公司治理</a:t>
              </a:r>
            </a:p>
          </p:txBody>
        </p:sp>
        <p:sp>
          <p:nvSpPr>
            <p:cNvPr id="54" name="矩形 53"/>
            <p:cNvSpPr/>
            <p:nvPr/>
          </p:nvSpPr>
          <p:spPr>
            <a:xfrm>
              <a:off x="5069385" y="52352"/>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營運發展</a:t>
              </a:r>
            </a:p>
          </p:txBody>
        </p:sp>
        <p:sp>
          <p:nvSpPr>
            <p:cNvPr id="55" name="矩形 54"/>
            <p:cNvSpPr/>
            <p:nvPr/>
          </p:nvSpPr>
          <p:spPr>
            <a:xfrm>
              <a:off x="5816321"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友善職場</a:t>
              </a:r>
              <a:endParaRPr lang="zh-TW" altLang="en-US" sz="800" dirty="0">
                <a:solidFill>
                  <a:schemeClr val="bg1">
                    <a:lumMod val="65000"/>
                  </a:schemeClr>
                </a:solidFill>
              </a:endParaRPr>
            </a:p>
          </p:txBody>
        </p:sp>
        <p:sp>
          <p:nvSpPr>
            <p:cNvPr id="56" name="矩形 55"/>
            <p:cNvSpPr/>
            <p:nvPr/>
          </p:nvSpPr>
          <p:spPr>
            <a:xfrm>
              <a:off x="6564667"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環境永續</a:t>
              </a:r>
              <a:endParaRPr lang="zh-TW" altLang="en-US" sz="800" dirty="0">
                <a:solidFill>
                  <a:schemeClr val="bg1">
                    <a:lumMod val="65000"/>
                  </a:schemeClr>
                </a:solidFill>
              </a:endParaRPr>
            </a:p>
          </p:txBody>
        </p:sp>
        <p:sp>
          <p:nvSpPr>
            <p:cNvPr id="57" name="矩形 56"/>
            <p:cNvSpPr/>
            <p:nvPr/>
          </p:nvSpPr>
          <p:spPr>
            <a:xfrm>
              <a:off x="7360854" y="44624"/>
              <a:ext cx="595035" cy="215444"/>
            </a:xfrm>
            <a:prstGeom prst="rect">
              <a:avLst/>
            </a:prstGeom>
          </p:spPr>
          <p:txBody>
            <a:bodyPr wrap="none">
              <a:spAutoFit/>
            </a:bodyPr>
            <a:lstStyle/>
            <a:p>
              <a:r>
                <a:rPr lang="zh-TW" altLang="en-US" sz="800" b="1" dirty="0">
                  <a:solidFill>
                    <a:schemeClr val="tx1"/>
                  </a:solidFill>
                  <a:latin typeface="微軟正黑體" pitchFamily="34" charset="-120"/>
                  <a:ea typeface="微軟正黑體" pitchFamily="34" charset="-120"/>
                  <a:cs typeface="Arial Unicode MS" pitchFamily="34" charset="-120"/>
                </a:rPr>
                <a:t>社會共好</a:t>
              </a:r>
              <a:endParaRPr lang="zh-TW" altLang="en-US" sz="800" dirty="0">
                <a:solidFill>
                  <a:schemeClr val="tx1"/>
                </a:solidFill>
              </a:endParaRPr>
            </a:p>
          </p:txBody>
        </p:sp>
        <p:sp>
          <p:nvSpPr>
            <p:cNvPr id="58" name="矩形 57"/>
            <p:cNvSpPr/>
            <p:nvPr/>
          </p:nvSpPr>
          <p:spPr>
            <a:xfrm>
              <a:off x="8091830"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集團公司</a:t>
              </a:r>
            </a:p>
          </p:txBody>
        </p:sp>
        <p:sp>
          <p:nvSpPr>
            <p:cNvPr id="59" name="矩形 58"/>
            <p:cNvSpPr/>
            <p:nvPr/>
          </p:nvSpPr>
          <p:spPr>
            <a:xfrm>
              <a:off x="8936595"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附錄</a:t>
              </a:r>
            </a:p>
          </p:txBody>
        </p:sp>
        <p:sp>
          <p:nvSpPr>
            <p:cNvPr id="60" name="圓角矩形 59"/>
            <p:cNvSpPr/>
            <p:nvPr/>
          </p:nvSpPr>
          <p:spPr>
            <a:xfrm>
              <a:off x="8209348" y="47263"/>
              <a:ext cx="360000" cy="18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Tree>
    <p:extLst>
      <p:ext uri="{BB962C8B-B14F-4D97-AF65-F5344CB8AC3E}">
        <p14:creationId xmlns:p14="http://schemas.microsoft.com/office/powerpoint/2010/main" val="553150233"/>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目錄標題">
    <p:spTree>
      <p:nvGrpSpPr>
        <p:cNvPr id="1" name=""/>
        <p:cNvGrpSpPr/>
        <p:nvPr/>
      </p:nvGrpSpPr>
      <p:grpSpPr>
        <a:xfrm>
          <a:off x="0" y="0"/>
          <a:ext cx="0" cy="0"/>
          <a:chOff x="0" y="0"/>
          <a:chExt cx="0" cy="0"/>
        </a:xfrm>
      </p:grpSpPr>
      <p:cxnSp>
        <p:nvCxnSpPr>
          <p:cNvPr id="8" name="直線接點 7"/>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 name="文字版面配置區 2"/>
          <p:cNvSpPr>
            <a:spLocks noGrp="1"/>
          </p:cNvSpPr>
          <p:nvPr>
            <p:ph idx="1"/>
          </p:nvPr>
        </p:nvSpPr>
        <p:spPr>
          <a:xfrm>
            <a:off x="273050" y="549275"/>
            <a:ext cx="3060000" cy="5851525"/>
          </a:xfrm>
          <a:prstGeom prst="rect">
            <a:avLst/>
          </a:prstGeom>
        </p:spPr>
        <p:txBody>
          <a:bodyPr vert="horz" lIns="91440" tIns="45720" rIns="91440" bIns="45720" rtlCol="0">
            <a:normAutofit/>
          </a:bodyPr>
          <a:lstStyle>
            <a:lvl1pPr marL="182563" indent="-182563" algn="l">
              <a:buNone/>
              <a:defRPr sz="900"/>
            </a:lvl1pPr>
            <a:lvl2pPr marL="182563" indent="-182563" algn="l">
              <a:buNone/>
              <a:defRPr sz="900"/>
            </a:lvl2pPr>
          </a:lstStyle>
          <a:p>
            <a:pPr lvl="0"/>
            <a:r>
              <a:rPr lang="zh-TW" altLang="en-US" dirty="0"/>
              <a:t>按一下以編輯母片文字樣式</a:t>
            </a:r>
          </a:p>
          <a:p>
            <a:pPr lvl="1"/>
            <a:r>
              <a:rPr lang="zh-TW" altLang="en-US" dirty="0"/>
              <a:t>第二層</a:t>
            </a:r>
          </a:p>
        </p:txBody>
      </p:sp>
      <p:sp>
        <p:nvSpPr>
          <p:cNvPr id="6" name="文字版面配置區 2"/>
          <p:cNvSpPr>
            <a:spLocks noGrp="1"/>
          </p:cNvSpPr>
          <p:nvPr>
            <p:ph idx="12"/>
          </p:nvPr>
        </p:nvSpPr>
        <p:spPr>
          <a:xfrm>
            <a:off x="3477325" y="549275"/>
            <a:ext cx="3060000" cy="5851525"/>
          </a:xfrm>
          <a:prstGeom prst="rect">
            <a:avLst/>
          </a:prstGeom>
        </p:spPr>
        <p:txBody>
          <a:bodyPr vert="horz" lIns="91440" tIns="45720" rIns="91440" bIns="45720" rtlCol="0">
            <a:normAutofit/>
          </a:bodyPr>
          <a:lstStyle>
            <a:lvl1pPr algn="l">
              <a:buFontTx/>
              <a:buNone/>
              <a:defRPr sz="900"/>
            </a:lvl1pPr>
            <a:lvl2pPr marL="182563" indent="-182563" algn="l">
              <a:buFontTx/>
              <a:buNone/>
              <a:defRPr sz="900"/>
            </a:lvl2pPr>
          </a:lstStyle>
          <a:p>
            <a:pPr lvl="0"/>
            <a:r>
              <a:rPr lang="zh-TW" altLang="en-US" dirty="0"/>
              <a:t>按一下以編輯母片文字樣式</a:t>
            </a:r>
          </a:p>
          <a:p>
            <a:pPr lvl="1"/>
            <a:r>
              <a:rPr lang="zh-TW" altLang="en-US" dirty="0"/>
              <a:t>第二層</a:t>
            </a:r>
          </a:p>
        </p:txBody>
      </p:sp>
      <p:sp>
        <p:nvSpPr>
          <p:cNvPr id="9" name="文字版面配置區 2"/>
          <p:cNvSpPr>
            <a:spLocks noGrp="1"/>
          </p:cNvSpPr>
          <p:nvPr>
            <p:ph idx="13"/>
          </p:nvPr>
        </p:nvSpPr>
        <p:spPr>
          <a:xfrm>
            <a:off x="6717536" y="549275"/>
            <a:ext cx="3060000" cy="5851525"/>
          </a:xfrm>
          <a:prstGeom prst="rect">
            <a:avLst/>
          </a:prstGeom>
        </p:spPr>
        <p:txBody>
          <a:bodyPr vert="horz" lIns="91440" tIns="45720" rIns="91440" bIns="45720" rtlCol="0">
            <a:normAutofit/>
          </a:bodyPr>
          <a:lstStyle>
            <a:lvl1pPr marL="182563" indent="-182563" algn="l">
              <a:buFontTx/>
              <a:buNone/>
              <a:defRPr sz="900"/>
            </a:lvl1pPr>
            <a:lvl2pPr marL="182563" indent="-182563">
              <a:buFontTx/>
              <a:buNone/>
              <a:defRPr sz="900"/>
            </a:lvl2pPr>
          </a:lstStyle>
          <a:p>
            <a:pPr lvl="0"/>
            <a:r>
              <a:rPr lang="zh-TW" altLang="en-US" dirty="0"/>
              <a:t>按一下以編輯母片文字樣式</a:t>
            </a:r>
          </a:p>
          <a:p>
            <a:pPr lvl="1"/>
            <a:r>
              <a:rPr lang="zh-TW" altLang="en-US" dirty="0"/>
              <a:t>第二層</a:t>
            </a:r>
          </a:p>
        </p:txBody>
      </p:sp>
      <p:sp>
        <p:nvSpPr>
          <p:cNvPr id="10" name="標題版面配置區 1"/>
          <p:cNvSpPr>
            <a:spLocks noGrp="1"/>
          </p:cNvSpPr>
          <p:nvPr>
            <p:ph type="title"/>
          </p:nvPr>
        </p:nvSpPr>
        <p:spPr>
          <a:xfrm>
            <a:off x="272480" y="-12799"/>
            <a:ext cx="2513484" cy="562074"/>
          </a:xfrm>
          <a:prstGeom prst="rect">
            <a:avLst/>
          </a:prstGeom>
        </p:spPr>
        <p:txBody>
          <a:bodyPr vert="horz" lIns="91440" tIns="45720" rIns="91440" bIns="45720" rtlCol="0" anchor="ctr">
            <a:normAutofit/>
          </a:bodyPr>
          <a:lstStyle>
            <a:lvl1pPr algn="l">
              <a:defRPr sz="1800"/>
            </a:lvl1pPr>
          </a:lstStyle>
          <a:p>
            <a:r>
              <a:rPr lang="zh-TW" altLang="en-US" dirty="0"/>
              <a:t>按一下以編輯母片</a:t>
            </a:r>
          </a:p>
        </p:txBody>
      </p:sp>
      <p:sp>
        <p:nvSpPr>
          <p:cNvPr id="30" name="文字方塊 29"/>
          <p:cNvSpPr txBox="1"/>
          <p:nvPr userDrawn="1"/>
        </p:nvSpPr>
        <p:spPr>
          <a:xfrm>
            <a:off x="3800872" y="6586922"/>
            <a:ext cx="1944216" cy="230832"/>
          </a:xfrm>
          <a:prstGeom prst="rect">
            <a:avLst/>
          </a:prstGeom>
          <a:noFill/>
        </p:spPr>
        <p:txBody>
          <a:bodyPr wrap="square" rtlCol="0">
            <a:spAutoFit/>
          </a:bodyPr>
          <a:lstStyle/>
          <a:p>
            <a:r>
              <a:rPr lang="en-US" altLang="zh-TW" sz="90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2019</a:t>
            </a:r>
            <a:r>
              <a:rPr lang="en-US" altLang="zh-TW" sz="900" baseline="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英業達企業社會責任報告書 </a:t>
            </a:r>
            <a:r>
              <a:rPr lang="en-US" altLang="zh-TW"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p>
        </p:txBody>
      </p:sp>
      <p:sp>
        <p:nvSpPr>
          <p:cNvPr id="31" name="投影片編號版面配置區 5"/>
          <p:cNvSpPr txBox="1">
            <a:spLocks/>
          </p:cNvSpPr>
          <p:nvPr userDrawn="1"/>
        </p:nvSpPr>
        <p:spPr>
          <a:xfrm>
            <a:off x="5455392" y="6506994"/>
            <a:ext cx="441698"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0"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zh-TW" altLang="en-US" sz="1000" b="0"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rPr>
              <a:t> </a:t>
            </a:r>
          </a:p>
        </p:txBody>
      </p:sp>
      <p:grpSp>
        <p:nvGrpSpPr>
          <p:cNvPr id="27" name="群組 26"/>
          <p:cNvGrpSpPr/>
          <p:nvPr userDrawn="1"/>
        </p:nvGrpSpPr>
        <p:grpSpPr>
          <a:xfrm>
            <a:off x="3411909" y="44624"/>
            <a:ext cx="6120000" cy="223172"/>
            <a:chOff x="3411909" y="44624"/>
            <a:chExt cx="6120000" cy="223172"/>
          </a:xfrm>
        </p:grpSpPr>
        <p:cxnSp>
          <p:nvCxnSpPr>
            <p:cNvPr id="28" name="直線接點 27"/>
            <p:cNvCxnSpPr/>
            <p:nvPr/>
          </p:nvCxnSpPr>
          <p:spPr>
            <a:xfrm flipV="1">
              <a:off x="3411909" y="54526"/>
              <a:ext cx="6120000" cy="3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圓角矩形 28"/>
            <p:cNvSpPr/>
            <p:nvPr/>
          </p:nvSpPr>
          <p:spPr>
            <a:xfrm>
              <a:off x="3669321" y="51668"/>
              <a:ext cx="360000" cy="18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圓角矩形 31"/>
            <p:cNvSpPr/>
            <p:nvPr/>
          </p:nvSpPr>
          <p:spPr>
            <a:xfrm>
              <a:off x="4432927" y="50585"/>
              <a:ext cx="360000" cy="18000"/>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圓角矩形 32"/>
            <p:cNvSpPr/>
            <p:nvPr/>
          </p:nvSpPr>
          <p:spPr>
            <a:xfrm>
              <a:off x="5178613" y="49497"/>
              <a:ext cx="360000" cy="1800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圓角矩形 33"/>
            <p:cNvSpPr/>
            <p:nvPr/>
          </p:nvSpPr>
          <p:spPr>
            <a:xfrm>
              <a:off x="5945304" y="51100"/>
              <a:ext cx="360000" cy="18000"/>
            </a:xfrm>
            <a:prstGeom prst="roundRect">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圓角矩形 34"/>
            <p:cNvSpPr/>
            <p:nvPr/>
          </p:nvSpPr>
          <p:spPr>
            <a:xfrm>
              <a:off x="6691176" y="45491"/>
              <a:ext cx="360000" cy="180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圓角矩形 35"/>
            <p:cNvSpPr/>
            <p:nvPr/>
          </p:nvSpPr>
          <p:spPr>
            <a:xfrm>
              <a:off x="7465423" y="52555"/>
              <a:ext cx="360000" cy="18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圓角矩形 36"/>
            <p:cNvSpPr/>
            <p:nvPr/>
          </p:nvSpPr>
          <p:spPr>
            <a:xfrm>
              <a:off x="8947782" y="46395"/>
              <a:ext cx="360000" cy="18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矩形 37"/>
            <p:cNvSpPr/>
            <p:nvPr/>
          </p:nvSpPr>
          <p:spPr>
            <a:xfrm>
              <a:off x="3660574" y="44624"/>
              <a:ext cx="389850" cy="215444"/>
            </a:xfrm>
            <a:prstGeom prst="rect">
              <a:avLst/>
            </a:prstGeom>
          </p:spPr>
          <p:txBody>
            <a:bodyPr wrap="none">
              <a:spAutoFit/>
            </a:bodyPr>
            <a:lstStyle/>
            <a:p>
              <a:pPr marL="0" algn="l" defTabSz="914400" rtl="0" eaLnBrk="1" latinLnBrk="0" hangingPunct="1"/>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總覽</a:t>
              </a:r>
            </a:p>
          </p:txBody>
        </p:sp>
        <p:sp>
          <p:nvSpPr>
            <p:cNvPr id="39" name="矩形 38"/>
            <p:cNvSpPr/>
            <p:nvPr/>
          </p:nvSpPr>
          <p:spPr>
            <a:xfrm>
              <a:off x="4293463" y="49776"/>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公司治理</a:t>
              </a:r>
            </a:p>
          </p:txBody>
        </p:sp>
        <p:sp>
          <p:nvSpPr>
            <p:cNvPr id="40" name="矩形 39"/>
            <p:cNvSpPr/>
            <p:nvPr/>
          </p:nvSpPr>
          <p:spPr>
            <a:xfrm>
              <a:off x="5069385" y="52352"/>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營運發展</a:t>
              </a:r>
            </a:p>
          </p:txBody>
        </p:sp>
        <p:sp>
          <p:nvSpPr>
            <p:cNvPr id="41" name="矩形 40"/>
            <p:cNvSpPr/>
            <p:nvPr/>
          </p:nvSpPr>
          <p:spPr>
            <a:xfrm>
              <a:off x="5816321"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友善職場</a:t>
              </a:r>
              <a:endParaRPr lang="zh-TW" altLang="en-US" sz="800" dirty="0">
                <a:solidFill>
                  <a:schemeClr val="bg1">
                    <a:lumMod val="65000"/>
                  </a:schemeClr>
                </a:solidFill>
              </a:endParaRPr>
            </a:p>
          </p:txBody>
        </p:sp>
        <p:sp>
          <p:nvSpPr>
            <p:cNvPr id="42" name="矩形 41"/>
            <p:cNvSpPr/>
            <p:nvPr/>
          </p:nvSpPr>
          <p:spPr>
            <a:xfrm>
              <a:off x="6564667"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環境永續</a:t>
              </a:r>
              <a:endParaRPr lang="zh-TW" altLang="en-US" sz="800" dirty="0">
                <a:solidFill>
                  <a:schemeClr val="bg1">
                    <a:lumMod val="65000"/>
                  </a:schemeClr>
                </a:solidFill>
              </a:endParaRPr>
            </a:p>
          </p:txBody>
        </p:sp>
        <p:sp>
          <p:nvSpPr>
            <p:cNvPr id="43" name="矩形 42"/>
            <p:cNvSpPr/>
            <p:nvPr/>
          </p:nvSpPr>
          <p:spPr>
            <a:xfrm>
              <a:off x="7360854" y="44624"/>
              <a:ext cx="595035" cy="215444"/>
            </a:xfrm>
            <a:prstGeom prst="rect">
              <a:avLst/>
            </a:prstGeom>
          </p:spPr>
          <p:txBody>
            <a:bodyPr wrap="none">
              <a:spAutoFit/>
            </a:bodyPr>
            <a:lstStyle/>
            <a:p>
              <a:r>
                <a:rPr lang="zh-TW" altLang="en-US" sz="800" b="1" dirty="0">
                  <a:solidFill>
                    <a:schemeClr val="tx1"/>
                  </a:solidFill>
                  <a:latin typeface="微軟正黑體" pitchFamily="34" charset="-120"/>
                  <a:ea typeface="微軟正黑體" pitchFamily="34" charset="-120"/>
                  <a:cs typeface="Arial Unicode MS" pitchFamily="34" charset="-120"/>
                </a:rPr>
                <a:t>社會共好</a:t>
              </a:r>
              <a:endParaRPr lang="zh-TW" altLang="en-US" sz="800" dirty="0">
                <a:solidFill>
                  <a:schemeClr val="tx1"/>
                </a:solidFill>
              </a:endParaRPr>
            </a:p>
          </p:txBody>
        </p:sp>
        <p:sp>
          <p:nvSpPr>
            <p:cNvPr id="44" name="矩形 43"/>
            <p:cNvSpPr/>
            <p:nvPr/>
          </p:nvSpPr>
          <p:spPr>
            <a:xfrm>
              <a:off x="8091830"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集團公司</a:t>
              </a:r>
            </a:p>
          </p:txBody>
        </p:sp>
        <p:sp>
          <p:nvSpPr>
            <p:cNvPr id="45" name="矩形 44"/>
            <p:cNvSpPr/>
            <p:nvPr/>
          </p:nvSpPr>
          <p:spPr>
            <a:xfrm>
              <a:off x="8936595"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附錄</a:t>
              </a:r>
            </a:p>
          </p:txBody>
        </p:sp>
        <p:sp>
          <p:nvSpPr>
            <p:cNvPr id="46" name="圓角矩形 45"/>
            <p:cNvSpPr/>
            <p:nvPr/>
          </p:nvSpPr>
          <p:spPr>
            <a:xfrm>
              <a:off x="8209348" y="47263"/>
              <a:ext cx="360000" cy="18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Tree>
    <p:extLst>
      <p:ext uri="{BB962C8B-B14F-4D97-AF65-F5344CB8AC3E}">
        <p14:creationId xmlns:p14="http://schemas.microsoft.com/office/powerpoint/2010/main" val="271547730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a:xfrm rot="5400000">
            <a:off x="8305800" y="1065849"/>
            <a:ext cx="2011680" cy="416052"/>
          </a:xfrm>
          <a:prstGeom prst="rect">
            <a:avLst/>
          </a:prstGeom>
        </p:spPr>
        <p:txBody>
          <a:bodyPr/>
          <a:lstStyle/>
          <a:p>
            <a:fld id="{61FC47E0-230A-4E9D-8561-4133D9587D8A}" type="datetimeFigureOut">
              <a:rPr lang="zh-TW" altLang="en-US" smtClean="0"/>
              <a:t>2020/11/3</a:t>
            </a:fld>
            <a:endParaRPr lang="zh-TW" altLang="en-US"/>
          </a:p>
        </p:txBody>
      </p:sp>
      <p:sp>
        <p:nvSpPr>
          <p:cNvPr id="3" name="頁尾版面配置區 2"/>
          <p:cNvSpPr>
            <a:spLocks noGrp="1"/>
          </p:cNvSpPr>
          <p:nvPr>
            <p:ph type="ftr" sz="quarter" idx="11"/>
          </p:nvPr>
        </p:nvSpPr>
        <p:spPr>
          <a:xfrm rot="5400000">
            <a:off x="7706052" y="3722000"/>
            <a:ext cx="3200400" cy="396240"/>
          </a:xfrm>
          <a:prstGeom prst="rect">
            <a:avLst/>
          </a:prstGeom>
        </p:spPr>
        <p:txBody>
          <a:bodyPr/>
          <a:lstStyle/>
          <a:p>
            <a:endParaRPr lang="zh-TW" altLang="en-US"/>
          </a:p>
        </p:txBody>
      </p:sp>
      <p:sp>
        <p:nvSpPr>
          <p:cNvPr id="4" name="投影片編號版面配置區 3"/>
          <p:cNvSpPr>
            <a:spLocks noGrp="1"/>
          </p:cNvSpPr>
          <p:nvPr>
            <p:ph type="sldNum" sz="quarter" idx="12"/>
          </p:nvPr>
        </p:nvSpPr>
        <p:spPr>
          <a:xfrm>
            <a:off x="8806434" y="5734050"/>
            <a:ext cx="660400" cy="521208"/>
          </a:xfrm>
          <a:prstGeom prst="rect">
            <a:avLst/>
          </a:prstGeom>
        </p:spPr>
        <p:txBody>
          <a:bodyPr/>
          <a:lstStyle/>
          <a:p>
            <a:fld id="{5194C3EA-2739-4835-BCB3-C425E916D490}" type="slidenum">
              <a:rPr lang="zh-TW" altLang="en-US" smtClean="0"/>
              <a:t>‹#›</a:t>
            </a:fld>
            <a:endParaRPr lang="zh-TW" altLang="en-US"/>
          </a:p>
        </p:txBody>
      </p:sp>
      <p:sp>
        <p:nvSpPr>
          <p:cNvPr id="39" name="文字方塊 38"/>
          <p:cNvSpPr txBox="1"/>
          <p:nvPr userDrawn="1"/>
        </p:nvSpPr>
        <p:spPr>
          <a:xfrm>
            <a:off x="3800872" y="6586922"/>
            <a:ext cx="1944216" cy="230832"/>
          </a:xfrm>
          <a:prstGeom prst="rect">
            <a:avLst/>
          </a:prstGeom>
          <a:noFill/>
        </p:spPr>
        <p:txBody>
          <a:bodyPr wrap="square" rtlCol="0">
            <a:spAutoFit/>
          </a:bodyPr>
          <a:lstStyle/>
          <a:p>
            <a:r>
              <a:rPr lang="en-US" altLang="zh-TW"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2019</a:t>
            </a:r>
            <a:r>
              <a:rPr lang="en-US" altLang="zh-TW" sz="900" baseline="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英華達企業社會責任報告書 </a:t>
            </a:r>
            <a:r>
              <a:rPr lang="en-US" altLang="zh-TW"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p>
        </p:txBody>
      </p:sp>
      <p:sp>
        <p:nvSpPr>
          <p:cNvPr id="40" name="投影片編號版面配置區 5"/>
          <p:cNvSpPr txBox="1">
            <a:spLocks/>
          </p:cNvSpPr>
          <p:nvPr userDrawn="1"/>
        </p:nvSpPr>
        <p:spPr>
          <a:xfrm>
            <a:off x="5455392" y="6506994"/>
            <a:ext cx="441698"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0"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zh-TW" altLang="en-US" sz="1000" b="0"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rPr>
              <a:t> </a:t>
            </a:r>
          </a:p>
        </p:txBody>
      </p:sp>
      <p:cxnSp>
        <p:nvCxnSpPr>
          <p:cNvPr id="41" name="直線接點 40"/>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90930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6_標題投影片">
    <p:bg>
      <p:bgRef idx="1001">
        <a:schemeClr val="bg1"/>
      </p:bgRef>
    </p:bg>
    <p:spTree>
      <p:nvGrpSpPr>
        <p:cNvPr id="1" name=""/>
        <p:cNvGrpSpPr/>
        <p:nvPr/>
      </p:nvGrpSpPr>
      <p:grpSpPr>
        <a:xfrm>
          <a:off x="0" y="0"/>
          <a:ext cx="0" cy="0"/>
          <a:chOff x="0" y="0"/>
          <a:chExt cx="0" cy="0"/>
        </a:xfrm>
      </p:grpSpPr>
      <p:pic>
        <p:nvPicPr>
          <p:cNvPr id="10" name="Picture 2" descr="D:\2018報告書\7.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06" y="-319"/>
            <a:ext cx="1798637" cy="6862763"/>
          </a:xfrm>
          <a:prstGeom prst="rect">
            <a:avLst/>
          </a:prstGeom>
          <a:noFill/>
          <a:extLst>
            <a:ext uri="{909E8E84-426E-40DD-AFC4-6F175D3DCCD1}">
              <a14:hiddenFill xmlns:a14="http://schemas.microsoft.com/office/drawing/2010/main">
                <a:solidFill>
                  <a:srgbClr val="FFFFFF"/>
                </a:solidFill>
              </a14:hiddenFill>
            </a:ext>
          </a:extLst>
        </p:spPr>
      </p:pic>
      <p:sp>
        <p:nvSpPr>
          <p:cNvPr id="8" name="標題 7"/>
          <p:cNvSpPr>
            <a:spLocks noGrp="1"/>
          </p:cNvSpPr>
          <p:nvPr>
            <p:ph type="ctrTitle"/>
          </p:nvPr>
        </p:nvSpPr>
        <p:spPr>
          <a:xfrm>
            <a:off x="2476500" y="3124200"/>
            <a:ext cx="6686550" cy="1894362"/>
          </a:xfrm>
        </p:spPr>
        <p:txBody>
          <a:bodyPr/>
          <a:lstStyle>
            <a:lvl1pPr>
              <a:defRPr b="1"/>
            </a:lvl1pPr>
          </a:lstStyle>
          <a:p>
            <a:r>
              <a:rPr kumimoji="0" lang="zh-TW" altLang="en-US"/>
              <a:t>按一下以編輯母片標題樣式</a:t>
            </a:r>
            <a:endParaRPr kumimoji="0" lang="en-US"/>
          </a:p>
        </p:txBody>
      </p:sp>
      <p:sp>
        <p:nvSpPr>
          <p:cNvPr id="9" name="副標題 8"/>
          <p:cNvSpPr>
            <a:spLocks noGrp="1"/>
          </p:cNvSpPr>
          <p:nvPr>
            <p:ph type="subTitle" idx="1"/>
          </p:nvPr>
        </p:nvSpPr>
        <p:spPr>
          <a:xfrm>
            <a:off x="2476500" y="5003322"/>
            <a:ext cx="668655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TW" altLang="en-US" dirty="0"/>
              <a:t>按一下以編輯母片副標題樣式</a:t>
            </a:r>
            <a:endParaRPr kumimoji="0" lang="en-US" dirty="0"/>
          </a:p>
        </p:txBody>
      </p:sp>
      <p:sp>
        <p:nvSpPr>
          <p:cNvPr id="28" name="日期版面配置區 27"/>
          <p:cNvSpPr>
            <a:spLocks noGrp="1"/>
          </p:cNvSpPr>
          <p:nvPr>
            <p:ph type="dt" sz="half" idx="10"/>
          </p:nvPr>
        </p:nvSpPr>
        <p:spPr bwMode="auto">
          <a:xfrm rot="5400000">
            <a:off x="8506923" y="1158222"/>
            <a:ext cx="2286000" cy="412750"/>
          </a:xfrm>
          <a:prstGeom prst="rect">
            <a:avLst/>
          </a:prstGeom>
        </p:spPr>
        <p:txBody>
          <a:bodyPr/>
          <a:lstStyle/>
          <a:p>
            <a:fld id="{61FC47E0-230A-4E9D-8561-4133D9587D8A}" type="datetimeFigureOut">
              <a:rPr lang="zh-TW" altLang="en-US" smtClean="0"/>
              <a:t>2020/11/3</a:t>
            </a:fld>
            <a:endParaRPr lang="zh-TW" altLang="en-US"/>
          </a:p>
        </p:txBody>
      </p:sp>
      <p:sp>
        <p:nvSpPr>
          <p:cNvPr id="17" name="頁尾版面配置區 16"/>
          <p:cNvSpPr>
            <a:spLocks noGrp="1"/>
          </p:cNvSpPr>
          <p:nvPr>
            <p:ph type="ftr" sz="quarter" idx="11"/>
          </p:nvPr>
        </p:nvSpPr>
        <p:spPr bwMode="auto">
          <a:xfrm rot="5400000">
            <a:off x="7819441" y="4165667"/>
            <a:ext cx="3657600" cy="416052"/>
          </a:xfrm>
          <a:prstGeom prst="rect">
            <a:avLst/>
          </a:prstGeom>
        </p:spPr>
        <p:txBody>
          <a:bodyPr/>
          <a:lstStyle/>
          <a:p>
            <a:endParaRPr lang="zh-TW" altLang="en-US"/>
          </a:p>
        </p:txBody>
      </p:sp>
      <p:sp>
        <p:nvSpPr>
          <p:cNvPr id="29" name="矩形 28"/>
          <p:cNvSpPr/>
          <p:nvPr userDrawn="1"/>
        </p:nvSpPr>
        <p:spPr>
          <a:xfrm>
            <a:off x="627396" y="260648"/>
            <a:ext cx="4498347" cy="1107996"/>
          </a:xfrm>
          <a:prstGeom prst="rect">
            <a:avLst/>
          </a:prstGeom>
        </p:spPr>
        <p:txBody>
          <a:bodyPr wrap="none">
            <a:spAutoFit/>
          </a:bodyPr>
          <a:lstStyle/>
          <a:p>
            <a:r>
              <a:rPr lang="en-US" altLang="zh-TW" sz="66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DokChampa" pitchFamily="34" charset="-34"/>
              </a:rPr>
              <a:t>7 </a:t>
            </a:r>
            <a:r>
              <a:rPr lang="zh-TW" altLang="en-US" sz="66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DokChampa" pitchFamily="34" charset="-34"/>
              </a:rPr>
              <a:t> 集團公司</a:t>
            </a:r>
            <a:endParaRPr lang="en-US" altLang="zh-TW" sz="66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itchFamily="34" charset="-120"/>
            </a:endParaRPr>
          </a:p>
        </p:txBody>
      </p:sp>
    </p:spTree>
    <p:extLst>
      <p:ext uri="{BB962C8B-B14F-4D97-AF65-F5344CB8AC3E}">
        <p14:creationId xmlns:p14="http://schemas.microsoft.com/office/powerpoint/2010/main" val="1188432627"/>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6_目錄標題">
    <p:spTree>
      <p:nvGrpSpPr>
        <p:cNvPr id="1" name=""/>
        <p:cNvGrpSpPr/>
        <p:nvPr/>
      </p:nvGrpSpPr>
      <p:grpSpPr>
        <a:xfrm>
          <a:off x="0" y="0"/>
          <a:ext cx="0" cy="0"/>
          <a:chOff x="0" y="0"/>
          <a:chExt cx="0" cy="0"/>
        </a:xfrm>
      </p:grpSpPr>
      <p:cxnSp>
        <p:nvCxnSpPr>
          <p:cNvPr id="8" name="直線接點 7"/>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30" name="文字方塊 29"/>
          <p:cNvSpPr txBox="1"/>
          <p:nvPr userDrawn="1"/>
        </p:nvSpPr>
        <p:spPr>
          <a:xfrm>
            <a:off x="3800872" y="6586922"/>
            <a:ext cx="1944216" cy="230832"/>
          </a:xfrm>
          <a:prstGeom prst="rect">
            <a:avLst/>
          </a:prstGeom>
          <a:noFill/>
        </p:spPr>
        <p:txBody>
          <a:bodyPr wrap="square" rtlCol="0">
            <a:spAutoFit/>
          </a:bodyPr>
          <a:lstStyle/>
          <a:p>
            <a:r>
              <a:rPr lang="en-US" altLang="zh-TW" sz="90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2019</a:t>
            </a:r>
            <a:r>
              <a:rPr lang="en-US" altLang="zh-TW" sz="900" baseline="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英業達企業社會責任報告書 </a:t>
            </a:r>
            <a:r>
              <a:rPr lang="en-US" altLang="zh-TW"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p>
        </p:txBody>
      </p:sp>
      <p:sp>
        <p:nvSpPr>
          <p:cNvPr id="31" name="投影片編號版面配置區 5"/>
          <p:cNvSpPr txBox="1">
            <a:spLocks/>
          </p:cNvSpPr>
          <p:nvPr userDrawn="1"/>
        </p:nvSpPr>
        <p:spPr>
          <a:xfrm>
            <a:off x="5455392" y="6506994"/>
            <a:ext cx="441698"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0"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zh-TW" altLang="en-US" sz="1000" b="0"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rPr>
              <a:t> </a:t>
            </a:r>
          </a:p>
        </p:txBody>
      </p:sp>
      <p:grpSp>
        <p:nvGrpSpPr>
          <p:cNvPr id="43" name="群組 42"/>
          <p:cNvGrpSpPr/>
          <p:nvPr userDrawn="1"/>
        </p:nvGrpSpPr>
        <p:grpSpPr>
          <a:xfrm>
            <a:off x="3411909" y="44624"/>
            <a:ext cx="6120000" cy="223172"/>
            <a:chOff x="3411909" y="44624"/>
            <a:chExt cx="6120000" cy="223172"/>
          </a:xfrm>
        </p:grpSpPr>
        <p:cxnSp>
          <p:nvCxnSpPr>
            <p:cNvPr id="44" name="直線接點 43"/>
            <p:cNvCxnSpPr/>
            <p:nvPr/>
          </p:nvCxnSpPr>
          <p:spPr>
            <a:xfrm flipV="1">
              <a:off x="3411909" y="54526"/>
              <a:ext cx="6120000" cy="3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圓角矩形 44"/>
            <p:cNvSpPr/>
            <p:nvPr/>
          </p:nvSpPr>
          <p:spPr>
            <a:xfrm>
              <a:off x="3669321" y="51668"/>
              <a:ext cx="360000" cy="18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圓角矩形 45"/>
            <p:cNvSpPr/>
            <p:nvPr/>
          </p:nvSpPr>
          <p:spPr>
            <a:xfrm>
              <a:off x="4432927" y="50585"/>
              <a:ext cx="360000" cy="18000"/>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圓角矩形 46"/>
            <p:cNvSpPr/>
            <p:nvPr/>
          </p:nvSpPr>
          <p:spPr>
            <a:xfrm>
              <a:off x="5178613" y="49497"/>
              <a:ext cx="360000" cy="1800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圓角矩形 47"/>
            <p:cNvSpPr/>
            <p:nvPr/>
          </p:nvSpPr>
          <p:spPr>
            <a:xfrm>
              <a:off x="5945304" y="51100"/>
              <a:ext cx="360000" cy="18000"/>
            </a:xfrm>
            <a:prstGeom prst="roundRect">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圓角矩形 48"/>
            <p:cNvSpPr/>
            <p:nvPr/>
          </p:nvSpPr>
          <p:spPr>
            <a:xfrm>
              <a:off x="6691176" y="45491"/>
              <a:ext cx="360000" cy="180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圓角矩形 49"/>
            <p:cNvSpPr/>
            <p:nvPr/>
          </p:nvSpPr>
          <p:spPr>
            <a:xfrm>
              <a:off x="7465423" y="52555"/>
              <a:ext cx="360000" cy="18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圓角矩形 50"/>
            <p:cNvSpPr/>
            <p:nvPr/>
          </p:nvSpPr>
          <p:spPr>
            <a:xfrm>
              <a:off x="8947782" y="46395"/>
              <a:ext cx="360000" cy="18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矩形 51"/>
            <p:cNvSpPr/>
            <p:nvPr/>
          </p:nvSpPr>
          <p:spPr>
            <a:xfrm>
              <a:off x="3660574" y="44624"/>
              <a:ext cx="389850" cy="215444"/>
            </a:xfrm>
            <a:prstGeom prst="rect">
              <a:avLst/>
            </a:prstGeom>
          </p:spPr>
          <p:txBody>
            <a:bodyPr wrap="none">
              <a:spAutoFit/>
            </a:bodyPr>
            <a:lstStyle/>
            <a:p>
              <a:pPr marL="0" algn="l" defTabSz="914400" rtl="0" eaLnBrk="1" latinLnBrk="0" hangingPunct="1"/>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總覽</a:t>
              </a:r>
            </a:p>
          </p:txBody>
        </p:sp>
        <p:sp>
          <p:nvSpPr>
            <p:cNvPr id="53" name="矩形 52"/>
            <p:cNvSpPr/>
            <p:nvPr/>
          </p:nvSpPr>
          <p:spPr>
            <a:xfrm>
              <a:off x="4293463" y="49776"/>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公司治理</a:t>
              </a:r>
            </a:p>
          </p:txBody>
        </p:sp>
        <p:sp>
          <p:nvSpPr>
            <p:cNvPr id="54" name="矩形 53"/>
            <p:cNvSpPr/>
            <p:nvPr/>
          </p:nvSpPr>
          <p:spPr>
            <a:xfrm>
              <a:off x="5069385" y="52352"/>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營運發展</a:t>
              </a:r>
            </a:p>
          </p:txBody>
        </p:sp>
        <p:sp>
          <p:nvSpPr>
            <p:cNvPr id="55" name="矩形 54"/>
            <p:cNvSpPr/>
            <p:nvPr/>
          </p:nvSpPr>
          <p:spPr>
            <a:xfrm>
              <a:off x="5816321"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友善職場</a:t>
              </a:r>
              <a:endParaRPr lang="zh-TW" altLang="en-US" sz="800" dirty="0">
                <a:solidFill>
                  <a:schemeClr val="bg1">
                    <a:lumMod val="65000"/>
                  </a:schemeClr>
                </a:solidFill>
              </a:endParaRPr>
            </a:p>
          </p:txBody>
        </p:sp>
        <p:sp>
          <p:nvSpPr>
            <p:cNvPr id="56" name="矩形 55"/>
            <p:cNvSpPr/>
            <p:nvPr/>
          </p:nvSpPr>
          <p:spPr>
            <a:xfrm>
              <a:off x="6564667"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環境永續</a:t>
              </a:r>
              <a:endParaRPr lang="zh-TW" altLang="en-US" sz="800" dirty="0">
                <a:solidFill>
                  <a:schemeClr val="bg1">
                    <a:lumMod val="65000"/>
                  </a:schemeClr>
                </a:solidFill>
              </a:endParaRPr>
            </a:p>
          </p:txBody>
        </p:sp>
        <p:sp>
          <p:nvSpPr>
            <p:cNvPr id="57" name="矩形 56"/>
            <p:cNvSpPr/>
            <p:nvPr/>
          </p:nvSpPr>
          <p:spPr>
            <a:xfrm>
              <a:off x="7360854" y="44624"/>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社會共好</a:t>
              </a:r>
              <a:endParaRPr lang="zh-TW" altLang="en-US" sz="800" dirty="0">
                <a:solidFill>
                  <a:schemeClr val="bg1">
                    <a:lumMod val="65000"/>
                  </a:schemeClr>
                </a:solidFill>
              </a:endParaRPr>
            </a:p>
          </p:txBody>
        </p:sp>
        <p:sp>
          <p:nvSpPr>
            <p:cNvPr id="58" name="矩形 57"/>
            <p:cNvSpPr/>
            <p:nvPr/>
          </p:nvSpPr>
          <p:spPr>
            <a:xfrm>
              <a:off x="8091830" y="44624"/>
              <a:ext cx="595035" cy="215444"/>
            </a:xfrm>
            <a:prstGeom prst="rect">
              <a:avLst/>
            </a:prstGeom>
          </p:spPr>
          <p:txBody>
            <a:bodyPr wrap="none">
              <a:spAutoFit/>
            </a:bodyPr>
            <a:lstStyle/>
            <a:p>
              <a:r>
                <a:rPr lang="zh-TW" altLang="en-US" sz="800" b="1" kern="1200" dirty="0">
                  <a:solidFill>
                    <a:schemeClr val="tx1"/>
                  </a:solidFill>
                  <a:latin typeface="微軟正黑體" pitchFamily="34" charset="-120"/>
                  <a:ea typeface="微軟正黑體" pitchFamily="34" charset="-120"/>
                  <a:cs typeface="Arial Unicode MS" pitchFamily="34" charset="-120"/>
                </a:rPr>
                <a:t>集團公司</a:t>
              </a:r>
            </a:p>
          </p:txBody>
        </p:sp>
        <p:sp>
          <p:nvSpPr>
            <p:cNvPr id="59" name="矩形 58"/>
            <p:cNvSpPr/>
            <p:nvPr/>
          </p:nvSpPr>
          <p:spPr>
            <a:xfrm>
              <a:off x="8936595"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附錄</a:t>
              </a:r>
            </a:p>
          </p:txBody>
        </p:sp>
        <p:sp>
          <p:nvSpPr>
            <p:cNvPr id="60" name="圓角矩形 59"/>
            <p:cNvSpPr/>
            <p:nvPr/>
          </p:nvSpPr>
          <p:spPr>
            <a:xfrm>
              <a:off x="8209348" y="47263"/>
              <a:ext cx="360000" cy="18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Tree>
    <p:extLst>
      <p:ext uri="{BB962C8B-B14F-4D97-AF65-F5344CB8AC3E}">
        <p14:creationId xmlns:p14="http://schemas.microsoft.com/office/powerpoint/2010/main" val="177329743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目錄標題">
    <p:spTree>
      <p:nvGrpSpPr>
        <p:cNvPr id="1" name=""/>
        <p:cNvGrpSpPr/>
        <p:nvPr/>
      </p:nvGrpSpPr>
      <p:grpSpPr>
        <a:xfrm>
          <a:off x="0" y="0"/>
          <a:ext cx="0" cy="0"/>
          <a:chOff x="0" y="0"/>
          <a:chExt cx="0" cy="0"/>
        </a:xfrm>
      </p:grpSpPr>
      <p:cxnSp>
        <p:nvCxnSpPr>
          <p:cNvPr id="8" name="直線接點 7"/>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 name="文字版面配置區 2"/>
          <p:cNvSpPr>
            <a:spLocks noGrp="1"/>
          </p:cNvSpPr>
          <p:nvPr>
            <p:ph idx="1"/>
          </p:nvPr>
        </p:nvSpPr>
        <p:spPr>
          <a:xfrm>
            <a:off x="273050" y="549275"/>
            <a:ext cx="3060000" cy="5851525"/>
          </a:xfrm>
          <a:prstGeom prst="rect">
            <a:avLst/>
          </a:prstGeom>
        </p:spPr>
        <p:txBody>
          <a:bodyPr vert="horz" lIns="91440" tIns="45720" rIns="91440" bIns="45720" rtlCol="0">
            <a:normAutofit/>
          </a:bodyPr>
          <a:lstStyle>
            <a:lvl1pPr marL="182563" indent="-182563" algn="l">
              <a:buNone/>
              <a:defRPr sz="900"/>
            </a:lvl1pPr>
            <a:lvl2pPr marL="182563" indent="-182563" algn="l">
              <a:buNone/>
              <a:defRPr sz="900"/>
            </a:lvl2pPr>
          </a:lstStyle>
          <a:p>
            <a:pPr lvl="0"/>
            <a:r>
              <a:rPr lang="zh-TW" altLang="en-US" dirty="0"/>
              <a:t>按一下以編輯母片文字樣式</a:t>
            </a:r>
          </a:p>
          <a:p>
            <a:pPr lvl="1"/>
            <a:r>
              <a:rPr lang="zh-TW" altLang="en-US" dirty="0"/>
              <a:t>第二層</a:t>
            </a:r>
          </a:p>
        </p:txBody>
      </p:sp>
      <p:sp>
        <p:nvSpPr>
          <p:cNvPr id="6" name="文字版面配置區 2"/>
          <p:cNvSpPr>
            <a:spLocks noGrp="1"/>
          </p:cNvSpPr>
          <p:nvPr>
            <p:ph idx="12"/>
          </p:nvPr>
        </p:nvSpPr>
        <p:spPr>
          <a:xfrm>
            <a:off x="3477325" y="549275"/>
            <a:ext cx="3060000" cy="5851525"/>
          </a:xfrm>
          <a:prstGeom prst="rect">
            <a:avLst/>
          </a:prstGeom>
        </p:spPr>
        <p:txBody>
          <a:bodyPr vert="horz" lIns="91440" tIns="45720" rIns="91440" bIns="45720" rtlCol="0">
            <a:normAutofit/>
          </a:bodyPr>
          <a:lstStyle>
            <a:lvl1pPr algn="l">
              <a:buFontTx/>
              <a:buNone/>
              <a:defRPr sz="900"/>
            </a:lvl1pPr>
            <a:lvl2pPr marL="182563" indent="-182563" algn="l">
              <a:buFontTx/>
              <a:buNone/>
              <a:defRPr sz="900"/>
            </a:lvl2pPr>
          </a:lstStyle>
          <a:p>
            <a:pPr lvl="0"/>
            <a:r>
              <a:rPr lang="zh-TW" altLang="en-US" dirty="0"/>
              <a:t>按一下以編輯母片文字樣式</a:t>
            </a:r>
          </a:p>
          <a:p>
            <a:pPr lvl="1"/>
            <a:r>
              <a:rPr lang="zh-TW" altLang="en-US" dirty="0"/>
              <a:t>第二層</a:t>
            </a:r>
          </a:p>
        </p:txBody>
      </p:sp>
      <p:sp>
        <p:nvSpPr>
          <p:cNvPr id="9" name="文字版面配置區 2"/>
          <p:cNvSpPr>
            <a:spLocks noGrp="1"/>
          </p:cNvSpPr>
          <p:nvPr>
            <p:ph idx="13"/>
          </p:nvPr>
        </p:nvSpPr>
        <p:spPr>
          <a:xfrm>
            <a:off x="6717536" y="549275"/>
            <a:ext cx="3060000" cy="5851525"/>
          </a:xfrm>
          <a:prstGeom prst="rect">
            <a:avLst/>
          </a:prstGeom>
        </p:spPr>
        <p:txBody>
          <a:bodyPr vert="horz" lIns="91440" tIns="45720" rIns="91440" bIns="45720" rtlCol="0">
            <a:normAutofit/>
          </a:bodyPr>
          <a:lstStyle>
            <a:lvl1pPr marL="182563" indent="-182563" algn="l">
              <a:buFontTx/>
              <a:buNone/>
              <a:defRPr sz="900"/>
            </a:lvl1pPr>
            <a:lvl2pPr marL="182563" indent="-182563">
              <a:buFontTx/>
              <a:buNone/>
              <a:defRPr sz="900"/>
            </a:lvl2pPr>
          </a:lstStyle>
          <a:p>
            <a:pPr lvl="0"/>
            <a:r>
              <a:rPr lang="zh-TW" altLang="en-US" dirty="0"/>
              <a:t>按一下以編輯母片文字樣式</a:t>
            </a:r>
          </a:p>
          <a:p>
            <a:pPr lvl="1"/>
            <a:r>
              <a:rPr lang="zh-TW" altLang="en-US" dirty="0"/>
              <a:t>第二層</a:t>
            </a:r>
          </a:p>
        </p:txBody>
      </p:sp>
      <p:sp>
        <p:nvSpPr>
          <p:cNvPr id="10" name="標題版面配置區 1"/>
          <p:cNvSpPr>
            <a:spLocks noGrp="1"/>
          </p:cNvSpPr>
          <p:nvPr>
            <p:ph type="title"/>
          </p:nvPr>
        </p:nvSpPr>
        <p:spPr>
          <a:xfrm>
            <a:off x="272480" y="-12799"/>
            <a:ext cx="2513484" cy="562074"/>
          </a:xfrm>
          <a:prstGeom prst="rect">
            <a:avLst/>
          </a:prstGeom>
        </p:spPr>
        <p:txBody>
          <a:bodyPr vert="horz" lIns="91440" tIns="45720" rIns="91440" bIns="45720" rtlCol="0" anchor="ctr">
            <a:normAutofit/>
          </a:bodyPr>
          <a:lstStyle>
            <a:lvl1pPr algn="l">
              <a:defRPr sz="1800"/>
            </a:lvl1pPr>
          </a:lstStyle>
          <a:p>
            <a:r>
              <a:rPr lang="zh-TW" altLang="en-US" dirty="0"/>
              <a:t>按一下以編輯母片</a:t>
            </a:r>
          </a:p>
        </p:txBody>
      </p:sp>
      <p:grpSp>
        <p:nvGrpSpPr>
          <p:cNvPr id="11" name="群組 10"/>
          <p:cNvGrpSpPr/>
          <p:nvPr userDrawn="1"/>
        </p:nvGrpSpPr>
        <p:grpSpPr>
          <a:xfrm>
            <a:off x="3411909" y="44624"/>
            <a:ext cx="6120000" cy="223172"/>
            <a:chOff x="3411909" y="44624"/>
            <a:chExt cx="6120000" cy="223172"/>
          </a:xfrm>
        </p:grpSpPr>
        <p:cxnSp>
          <p:nvCxnSpPr>
            <p:cNvPr id="12" name="直線接點 11"/>
            <p:cNvCxnSpPr/>
            <p:nvPr/>
          </p:nvCxnSpPr>
          <p:spPr>
            <a:xfrm flipV="1">
              <a:off x="3411909" y="54526"/>
              <a:ext cx="6120000" cy="3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圓角矩形 12"/>
            <p:cNvSpPr/>
            <p:nvPr/>
          </p:nvSpPr>
          <p:spPr>
            <a:xfrm>
              <a:off x="3669321" y="51668"/>
              <a:ext cx="360000" cy="18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圓角矩形 13"/>
            <p:cNvSpPr/>
            <p:nvPr/>
          </p:nvSpPr>
          <p:spPr>
            <a:xfrm>
              <a:off x="4432927" y="50585"/>
              <a:ext cx="360000" cy="18000"/>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圓角矩形 15"/>
            <p:cNvSpPr/>
            <p:nvPr/>
          </p:nvSpPr>
          <p:spPr>
            <a:xfrm>
              <a:off x="5178613" y="49497"/>
              <a:ext cx="360000" cy="1800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圓角矩形 16"/>
            <p:cNvSpPr/>
            <p:nvPr/>
          </p:nvSpPr>
          <p:spPr>
            <a:xfrm>
              <a:off x="5945304" y="51100"/>
              <a:ext cx="360000" cy="18000"/>
            </a:xfrm>
            <a:prstGeom prst="roundRect">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圓角矩形 17"/>
            <p:cNvSpPr/>
            <p:nvPr/>
          </p:nvSpPr>
          <p:spPr>
            <a:xfrm>
              <a:off x="6691176" y="45491"/>
              <a:ext cx="360000" cy="180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圓角矩形 18"/>
            <p:cNvSpPr/>
            <p:nvPr/>
          </p:nvSpPr>
          <p:spPr>
            <a:xfrm>
              <a:off x="7465423" y="52555"/>
              <a:ext cx="360000" cy="18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圓角矩形 19"/>
            <p:cNvSpPr/>
            <p:nvPr/>
          </p:nvSpPr>
          <p:spPr>
            <a:xfrm>
              <a:off x="8947782" y="46395"/>
              <a:ext cx="360000" cy="18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p:cNvSpPr/>
            <p:nvPr/>
          </p:nvSpPr>
          <p:spPr>
            <a:xfrm>
              <a:off x="3660574" y="44624"/>
              <a:ext cx="389850" cy="215444"/>
            </a:xfrm>
            <a:prstGeom prst="rect">
              <a:avLst/>
            </a:prstGeom>
          </p:spPr>
          <p:txBody>
            <a:bodyPr wrap="none">
              <a:spAutoFit/>
            </a:bodyPr>
            <a:lstStyle/>
            <a:p>
              <a:r>
                <a:rPr lang="zh-TW" altLang="en-US" sz="800" b="1" kern="1200" dirty="0">
                  <a:solidFill>
                    <a:schemeClr val="tx1"/>
                  </a:solidFill>
                  <a:latin typeface="微軟正黑體" pitchFamily="34" charset="-120"/>
                  <a:ea typeface="微軟正黑體" pitchFamily="34" charset="-120"/>
                  <a:cs typeface="Arial Unicode MS" pitchFamily="34" charset="-120"/>
                </a:rPr>
                <a:t>總覽</a:t>
              </a:r>
            </a:p>
          </p:txBody>
        </p:sp>
        <p:sp>
          <p:nvSpPr>
            <p:cNvPr id="22" name="矩形 21"/>
            <p:cNvSpPr/>
            <p:nvPr/>
          </p:nvSpPr>
          <p:spPr>
            <a:xfrm>
              <a:off x="4293463" y="49776"/>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公司治理</a:t>
              </a:r>
            </a:p>
          </p:txBody>
        </p:sp>
        <p:sp>
          <p:nvSpPr>
            <p:cNvPr id="23" name="矩形 22"/>
            <p:cNvSpPr/>
            <p:nvPr/>
          </p:nvSpPr>
          <p:spPr>
            <a:xfrm>
              <a:off x="5069385" y="52352"/>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營運發展</a:t>
              </a:r>
            </a:p>
          </p:txBody>
        </p:sp>
        <p:sp>
          <p:nvSpPr>
            <p:cNvPr id="24" name="矩形 23"/>
            <p:cNvSpPr/>
            <p:nvPr/>
          </p:nvSpPr>
          <p:spPr>
            <a:xfrm>
              <a:off x="5816321"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友善職場</a:t>
              </a:r>
              <a:endParaRPr lang="zh-TW" altLang="en-US" sz="800" dirty="0">
                <a:solidFill>
                  <a:schemeClr val="bg1">
                    <a:lumMod val="65000"/>
                  </a:schemeClr>
                </a:solidFill>
              </a:endParaRPr>
            </a:p>
          </p:txBody>
        </p:sp>
        <p:sp>
          <p:nvSpPr>
            <p:cNvPr id="25" name="矩形 24"/>
            <p:cNvSpPr/>
            <p:nvPr/>
          </p:nvSpPr>
          <p:spPr>
            <a:xfrm>
              <a:off x="6564667"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環境永續</a:t>
              </a:r>
              <a:endParaRPr lang="zh-TW" altLang="en-US" sz="800" dirty="0">
                <a:solidFill>
                  <a:schemeClr val="bg1">
                    <a:lumMod val="65000"/>
                  </a:schemeClr>
                </a:solidFill>
              </a:endParaRPr>
            </a:p>
          </p:txBody>
        </p:sp>
        <p:sp>
          <p:nvSpPr>
            <p:cNvPr id="26" name="矩形 25"/>
            <p:cNvSpPr/>
            <p:nvPr/>
          </p:nvSpPr>
          <p:spPr>
            <a:xfrm>
              <a:off x="7360854" y="44624"/>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社會共好</a:t>
              </a:r>
              <a:endParaRPr lang="zh-TW" altLang="en-US" sz="800" dirty="0">
                <a:solidFill>
                  <a:schemeClr val="bg1">
                    <a:lumMod val="65000"/>
                  </a:schemeClr>
                </a:solidFill>
              </a:endParaRPr>
            </a:p>
          </p:txBody>
        </p:sp>
        <p:sp>
          <p:nvSpPr>
            <p:cNvPr id="27" name="矩形 26"/>
            <p:cNvSpPr/>
            <p:nvPr/>
          </p:nvSpPr>
          <p:spPr>
            <a:xfrm>
              <a:off x="8091830"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集團公司</a:t>
              </a:r>
            </a:p>
          </p:txBody>
        </p:sp>
        <p:sp>
          <p:nvSpPr>
            <p:cNvPr id="28" name="矩形 27"/>
            <p:cNvSpPr/>
            <p:nvPr/>
          </p:nvSpPr>
          <p:spPr>
            <a:xfrm>
              <a:off x="8936595"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附錄</a:t>
              </a:r>
            </a:p>
          </p:txBody>
        </p:sp>
        <p:sp>
          <p:nvSpPr>
            <p:cNvPr id="29" name="圓角矩形 28"/>
            <p:cNvSpPr/>
            <p:nvPr/>
          </p:nvSpPr>
          <p:spPr>
            <a:xfrm>
              <a:off x="8209348" y="47263"/>
              <a:ext cx="360000" cy="18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
        <p:nvSpPr>
          <p:cNvPr id="30" name="文字方塊 29"/>
          <p:cNvSpPr txBox="1"/>
          <p:nvPr userDrawn="1"/>
        </p:nvSpPr>
        <p:spPr>
          <a:xfrm>
            <a:off x="3800872" y="6586922"/>
            <a:ext cx="1944216" cy="230832"/>
          </a:xfrm>
          <a:prstGeom prst="rect">
            <a:avLst/>
          </a:prstGeom>
          <a:noFill/>
        </p:spPr>
        <p:txBody>
          <a:bodyPr wrap="square" rtlCol="0">
            <a:spAutoFit/>
          </a:bodyPr>
          <a:lstStyle/>
          <a:p>
            <a:r>
              <a:rPr lang="en-US" altLang="zh-TW" sz="90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2019</a:t>
            </a:r>
            <a:r>
              <a:rPr lang="en-US" altLang="zh-TW" sz="900" baseline="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英業達企業社會責任報告書 </a:t>
            </a:r>
            <a:r>
              <a:rPr lang="en-US" altLang="zh-TW"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p>
        </p:txBody>
      </p:sp>
      <p:sp>
        <p:nvSpPr>
          <p:cNvPr id="31" name="投影片編號版面配置區 5"/>
          <p:cNvSpPr txBox="1">
            <a:spLocks/>
          </p:cNvSpPr>
          <p:nvPr userDrawn="1"/>
        </p:nvSpPr>
        <p:spPr>
          <a:xfrm>
            <a:off x="5455392" y="6506994"/>
            <a:ext cx="441698"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0"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zh-TW" altLang="en-US" sz="1000" b="0"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rPr>
              <a:t> </a:t>
            </a:r>
          </a:p>
        </p:txBody>
      </p:sp>
    </p:spTree>
    <p:extLst>
      <p:ext uri="{BB962C8B-B14F-4D97-AF65-F5344CB8AC3E}">
        <p14:creationId xmlns:p14="http://schemas.microsoft.com/office/powerpoint/2010/main" val="621235009"/>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7_目錄標題">
    <p:spTree>
      <p:nvGrpSpPr>
        <p:cNvPr id="1" name=""/>
        <p:cNvGrpSpPr/>
        <p:nvPr/>
      </p:nvGrpSpPr>
      <p:grpSpPr>
        <a:xfrm>
          <a:off x="0" y="0"/>
          <a:ext cx="0" cy="0"/>
          <a:chOff x="0" y="0"/>
          <a:chExt cx="0" cy="0"/>
        </a:xfrm>
      </p:grpSpPr>
      <p:cxnSp>
        <p:nvCxnSpPr>
          <p:cNvPr id="8" name="直線接點 7"/>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 name="文字版面配置區 2"/>
          <p:cNvSpPr>
            <a:spLocks noGrp="1"/>
          </p:cNvSpPr>
          <p:nvPr>
            <p:ph idx="1"/>
          </p:nvPr>
        </p:nvSpPr>
        <p:spPr>
          <a:xfrm>
            <a:off x="273050" y="549275"/>
            <a:ext cx="3060000" cy="5851525"/>
          </a:xfrm>
          <a:prstGeom prst="rect">
            <a:avLst/>
          </a:prstGeom>
        </p:spPr>
        <p:txBody>
          <a:bodyPr vert="horz" lIns="91440" tIns="45720" rIns="91440" bIns="45720" rtlCol="0">
            <a:normAutofit/>
          </a:bodyPr>
          <a:lstStyle>
            <a:lvl1pPr marL="182563" indent="-182563" algn="l">
              <a:buNone/>
              <a:defRPr sz="900"/>
            </a:lvl1pPr>
            <a:lvl2pPr marL="182563" indent="-182563" algn="l">
              <a:buNone/>
              <a:defRPr sz="900"/>
            </a:lvl2pPr>
          </a:lstStyle>
          <a:p>
            <a:pPr lvl="0"/>
            <a:r>
              <a:rPr lang="zh-TW" altLang="en-US" dirty="0"/>
              <a:t>按一下以編輯母片文字樣式</a:t>
            </a:r>
          </a:p>
          <a:p>
            <a:pPr lvl="1"/>
            <a:r>
              <a:rPr lang="zh-TW" altLang="en-US" dirty="0"/>
              <a:t>第二層</a:t>
            </a:r>
          </a:p>
        </p:txBody>
      </p:sp>
      <p:sp>
        <p:nvSpPr>
          <p:cNvPr id="6" name="文字版面配置區 2"/>
          <p:cNvSpPr>
            <a:spLocks noGrp="1"/>
          </p:cNvSpPr>
          <p:nvPr>
            <p:ph idx="12"/>
          </p:nvPr>
        </p:nvSpPr>
        <p:spPr>
          <a:xfrm>
            <a:off x="3477325" y="549275"/>
            <a:ext cx="3060000" cy="5851525"/>
          </a:xfrm>
          <a:prstGeom prst="rect">
            <a:avLst/>
          </a:prstGeom>
        </p:spPr>
        <p:txBody>
          <a:bodyPr vert="horz" lIns="91440" tIns="45720" rIns="91440" bIns="45720" rtlCol="0">
            <a:normAutofit/>
          </a:bodyPr>
          <a:lstStyle>
            <a:lvl1pPr algn="l">
              <a:buFontTx/>
              <a:buNone/>
              <a:defRPr sz="900"/>
            </a:lvl1pPr>
            <a:lvl2pPr marL="182563" indent="-182563" algn="l">
              <a:buFontTx/>
              <a:buNone/>
              <a:defRPr sz="900"/>
            </a:lvl2pPr>
          </a:lstStyle>
          <a:p>
            <a:pPr lvl="0"/>
            <a:r>
              <a:rPr lang="zh-TW" altLang="en-US" dirty="0"/>
              <a:t>按一下以編輯母片文字樣式</a:t>
            </a:r>
          </a:p>
          <a:p>
            <a:pPr lvl="1"/>
            <a:r>
              <a:rPr lang="zh-TW" altLang="en-US" dirty="0"/>
              <a:t>第二層</a:t>
            </a:r>
          </a:p>
        </p:txBody>
      </p:sp>
      <p:sp>
        <p:nvSpPr>
          <p:cNvPr id="9" name="文字版面配置區 2"/>
          <p:cNvSpPr>
            <a:spLocks noGrp="1"/>
          </p:cNvSpPr>
          <p:nvPr>
            <p:ph idx="13"/>
          </p:nvPr>
        </p:nvSpPr>
        <p:spPr>
          <a:xfrm>
            <a:off x="6717536" y="549275"/>
            <a:ext cx="3060000" cy="5851525"/>
          </a:xfrm>
          <a:prstGeom prst="rect">
            <a:avLst/>
          </a:prstGeom>
        </p:spPr>
        <p:txBody>
          <a:bodyPr vert="horz" lIns="91440" tIns="45720" rIns="91440" bIns="45720" rtlCol="0">
            <a:normAutofit/>
          </a:bodyPr>
          <a:lstStyle>
            <a:lvl1pPr marL="182563" indent="-182563" algn="l">
              <a:buFontTx/>
              <a:buNone/>
              <a:defRPr sz="900"/>
            </a:lvl1pPr>
            <a:lvl2pPr marL="182563" indent="-182563">
              <a:buFontTx/>
              <a:buNone/>
              <a:defRPr sz="900"/>
            </a:lvl2pPr>
          </a:lstStyle>
          <a:p>
            <a:pPr lvl="0"/>
            <a:r>
              <a:rPr lang="zh-TW" altLang="en-US" dirty="0"/>
              <a:t>按一下以編輯母片文字樣式</a:t>
            </a:r>
          </a:p>
          <a:p>
            <a:pPr lvl="1"/>
            <a:r>
              <a:rPr lang="zh-TW" altLang="en-US" dirty="0"/>
              <a:t>第二層</a:t>
            </a:r>
          </a:p>
        </p:txBody>
      </p:sp>
      <p:sp>
        <p:nvSpPr>
          <p:cNvPr id="10" name="標題版面配置區 1"/>
          <p:cNvSpPr>
            <a:spLocks noGrp="1"/>
          </p:cNvSpPr>
          <p:nvPr>
            <p:ph type="title"/>
          </p:nvPr>
        </p:nvSpPr>
        <p:spPr>
          <a:xfrm>
            <a:off x="272480" y="-12799"/>
            <a:ext cx="2513484" cy="562074"/>
          </a:xfrm>
          <a:prstGeom prst="rect">
            <a:avLst/>
          </a:prstGeom>
        </p:spPr>
        <p:txBody>
          <a:bodyPr vert="horz" lIns="91440" tIns="45720" rIns="91440" bIns="45720" rtlCol="0" anchor="ctr">
            <a:normAutofit/>
          </a:bodyPr>
          <a:lstStyle>
            <a:lvl1pPr algn="l">
              <a:defRPr sz="1800"/>
            </a:lvl1pPr>
          </a:lstStyle>
          <a:p>
            <a:r>
              <a:rPr lang="zh-TW" altLang="en-US" dirty="0"/>
              <a:t>按一下以編輯母片</a:t>
            </a:r>
          </a:p>
        </p:txBody>
      </p:sp>
      <p:sp>
        <p:nvSpPr>
          <p:cNvPr id="30" name="文字方塊 29"/>
          <p:cNvSpPr txBox="1"/>
          <p:nvPr userDrawn="1"/>
        </p:nvSpPr>
        <p:spPr>
          <a:xfrm>
            <a:off x="3800872" y="6586922"/>
            <a:ext cx="1944216" cy="230832"/>
          </a:xfrm>
          <a:prstGeom prst="rect">
            <a:avLst/>
          </a:prstGeom>
          <a:noFill/>
        </p:spPr>
        <p:txBody>
          <a:bodyPr wrap="square" rtlCol="0">
            <a:spAutoFit/>
          </a:bodyPr>
          <a:lstStyle/>
          <a:p>
            <a:r>
              <a:rPr lang="en-US" altLang="zh-TW" sz="90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2019</a:t>
            </a:r>
            <a:r>
              <a:rPr lang="en-US" altLang="zh-TW" sz="900" baseline="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英業達企業社會責任報告書 </a:t>
            </a:r>
            <a:r>
              <a:rPr lang="en-US" altLang="zh-TW"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p>
        </p:txBody>
      </p:sp>
      <p:sp>
        <p:nvSpPr>
          <p:cNvPr id="31" name="投影片編號版面配置區 5"/>
          <p:cNvSpPr txBox="1">
            <a:spLocks/>
          </p:cNvSpPr>
          <p:nvPr userDrawn="1"/>
        </p:nvSpPr>
        <p:spPr>
          <a:xfrm>
            <a:off x="5455392" y="6506994"/>
            <a:ext cx="441698"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0"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zh-TW" altLang="en-US" sz="1000" b="0"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rPr>
              <a:t> </a:t>
            </a:r>
          </a:p>
        </p:txBody>
      </p:sp>
      <p:grpSp>
        <p:nvGrpSpPr>
          <p:cNvPr id="27" name="群組 26"/>
          <p:cNvGrpSpPr/>
          <p:nvPr userDrawn="1"/>
        </p:nvGrpSpPr>
        <p:grpSpPr>
          <a:xfrm>
            <a:off x="3411909" y="44624"/>
            <a:ext cx="6120000" cy="223172"/>
            <a:chOff x="3411909" y="44624"/>
            <a:chExt cx="6120000" cy="223172"/>
          </a:xfrm>
        </p:grpSpPr>
        <p:cxnSp>
          <p:nvCxnSpPr>
            <p:cNvPr id="28" name="直線接點 27"/>
            <p:cNvCxnSpPr/>
            <p:nvPr/>
          </p:nvCxnSpPr>
          <p:spPr>
            <a:xfrm flipV="1">
              <a:off x="3411909" y="54526"/>
              <a:ext cx="6120000" cy="3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圓角矩形 28"/>
            <p:cNvSpPr/>
            <p:nvPr/>
          </p:nvSpPr>
          <p:spPr>
            <a:xfrm>
              <a:off x="3669321" y="51668"/>
              <a:ext cx="360000" cy="18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圓角矩形 31"/>
            <p:cNvSpPr/>
            <p:nvPr/>
          </p:nvSpPr>
          <p:spPr>
            <a:xfrm>
              <a:off x="4432927" y="50585"/>
              <a:ext cx="360000" cy="18000"/>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圓角矩形 32"/>
            <p:cNvSpPr/>
            <p:nvPr/>
          </p:nvSpPr>
          <p:spPr>
            <a:xfrm>
              <a:off x="5178613" y="49497"/>
              <a:ext cx="360000" cy="1800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圓角矩形 33"/>
            <p:cNvSpPr/>
            <p:nvPr/>
          </p:nvSpPr>
          <p:spPr>
            <a:xfrm>
              <a:off x="5945304" y="51100"/>
              <a:ext cx="360000" cy="18000"/>
            </a:xfrm>
            <a:prstGeom prst="roundRect">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圓角矩形 34"/>
            <p:cNvSpPr/>
            <p:nvPr/>
          </p:nvSpPr>
          <p:spPr>
            <a:xfrm>
              <a:off x="6691176" y="45491"/>
              <a:ext cx="360000" cy="180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圓角矩形 35"/>
            <p:cNvSpPr/>
            <p:nvPr/>
          </p:nvSpPr>
          <p:spPr>
            <a:xfrm>
              <a:off x="7465423" y="52555"/>
              <a:ext cx="360000" cy="18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圓角矩形 36"/>
            <p:cNvSpPr/>
            <p:nvPr/>
          </p:nvSpPr>
          <p:spPr>
            <a:xfrm>
              <a:off x="8947782" y="46395"/>
              <a:ext cx="360000" cy="18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矩形 37"/>
            <p:cNvSpPr/>
            <p:nvPr/>
          </p:nvSpPr>
          <p:spPr>
            <a:xfrm>
              <a:off x="3660574" y="44624"/>
              <a:ext cx="389850" cy="215444"/>
            </a:xfrm>
            <a:prstGeom prst="rect">
              <a:avLst/>
            </a:prstGeom>
          </p:spPr>
          <p:txBody>
            <a:bodyPr wrap="none">
              <a:spAutoFit/>
            </a:bodyPr>
            <a:lstStyle/>
            <a:p>
              <a:pPr marL="0" algn="l" defTabSz="914400" rtl="0" eaLnBrk="1" latinLnBrk="0" hangingPunct="1"/>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總覽</a:t>
              </a:r>
            </a:p>
          </p:txBody>
        </p:sp>
        <p:sp>
          <p:nvSpPr>
            <p:cNvPr id="39" name="矩形 38"/>
            <p:cNvSpPr/>
            <p:nvPr/>
          </p:nvSpPr>
          <p:spPr>
            <a:xfrm>
              <a:off x="4293463" y="49776"/>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公司治理</a:t>
              </a:r>
            </a:p>
          </p:txBody>
        </p:sp>
        <p:sp>
          <p:nvSpPr>
            <p:cNvPr id="40" name="矩形 39"/>
            <p:cNvSpPr/>
            <p:nvPr/>
          </p:nvSpPr>
          <p:spPr>
            <a:xfrm>
              <a:off x="5069385" y="52352"/>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營運發展</a:t>
              </a:r>
            </a:p>
          </p:txBody>
        </p:sp>
        <p:sp>
          <p:nvSpPr>
            <p:cNvPr id="41" name="矩形 40"/>
            <p:cNvSpPr/>
            <p:nvPr/>
          </p:nvSpPr>
          <p:spPr>
            <a:xfrm>
              <a:off x="5816321"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友善職場</a:t>
              </a:r>
              <a:endParaRPr lang="zh-TW" altLang="en-US" sz="800" dirty="0">
                <a:solidFill>
                  <a:schemeClr val="bg1">
                    <a:lumMod val="65000"/>
                  </a:schemeClr>
                </a:solidFill>
              </a:endParaRPr>
            </a:p>
          </p:txBody>
        </p:sp>
        <p:sp>
          <p:nvSpPr>
            <p:cNvPr id="42" name="矩形 41"/>
            <p:cNvSpPr/>
            <p:nvPr/>
          </p:nvSpPr>
          <p:spPr>
            <a:xfrm>
              <a:off x="6564667"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環境永續</a:t>
              </a:r>
              <a:endParaRPr lang="zh-TW" altLang="en-US" sz="800" dirty="0">
                <a:solidFill>
                  <a:schemeClr val="bg1">
                    <a:lumMod val="65000"/>
                  </a:schemeClr>
                </a:solidFill>
              </a:endParaRPr>
            </a:p>
          </p:txBody>
        </p:sp>
        <p:sp>
          <p:nvSpPr>
            <p:cNvPr id="43" name="矩形 42"/>
            <p:cNvSpPr/>
            <p:nvPr/>
          </p:nvSpPr>
          <p:spPr>
            <a:xfrm>
              <a:off x="7360854" y="44624"/>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社會共好</a:t>
              </a:r>
              <a:endParaRPr lang="zh-TW" altLang="en-US" sz="800" dirty="0">
                <a:solidFill>
                  <a:schemeClr val="bg1">
                    <a:lumMod val="65000"/>
                  </a:schemeClr>
                </a:solidFill>
              </a:endParaRPr>
            </a:p>
          </p:txBody>
        </p:sp>
        <p:sp>
          <p:nvSpPr>
            <p:cNvPr id="44" name="矩形 43"/>
            <p:cNvSpPr/>
            <p:nvPr/>
          </p:nvSpPr>
          <p:spPr>
            <a:xfrm>
              <a:off x="8091830" y="44624"/>
              <a:ext cx="595035" cy="215444"/>
            </a:xfrm>
            <a:prstGeom prst="rect">
              <a:avLst/>
            </a:prstGeom>
          </p:spPr>
          <p:txBody>
            <a:bodyPr wrap="none">
              <a:spAutoFit/>
            </a:bodyPr>
            <a:lstStyle/>
            <a:p>
              <a:r>
                <a:rPr lang="zh-TW" altLang="en-US" sz="800" b="1" kern="1200" dirty="0">
                  <a:solidFill>
                    <a:schemeClr val="tx1"/>
                  </a:solidFill>
                  <a:latin typeface="微軟正黑體" pitchFamily="34" charset="-120"/>
                  <a:ea typeface="微軟正黑體" pitchFamily="34" charset="-120"/>
                  <a:cs typeface="Arial Unicode MS" pitchFamily="34" charset="-120"/>
                </a:rPr>
                <a:t>集團公司</a:t>
              </a:r>
            </a:p>
          </p:txBody>
        </p:sp>
        <p:sp>
          <p:nvSpPr>
            <p:cNvPr id="45" name="矩形 44"/>
            <p:cNvSpPr/>
            <p:nvPr/>
          </p:nvSpPr>
          <p:spPr>
            <a:xfrm>
              <a:off x="8936595"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附錄</a:t>
              </a:r>
            </a:p>
          </p:txBody>
        </p:sp>
        <p:sp>
          <p:nvSpPr>
            <p:cNvPr id="46" name="圓角矩形 45"/>
            <p:cNvSpPr/>
            <p:nvPr/>
          </p:nvSpPr>
          <p:spPr>
            <a:xfrm>
              <a:off x="8209348" y="47263"/>
              <a:ext cx="360000" cy="18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Tree>
    <p:extLst>
      <p:ext uri="{BB962C8B-B14F-4D97-AF65-F5344CB8AC3E}">
        <p14:creationId xmlns:p14="http://schemas.microsoft.com/office/powerpoint/2010/main" val="1108345331"/>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a:xfrm rot="5400000">
            <a:off x="8305800" y="1065849"/>
            <a:ext cx="2011680" cy="416052"/>
          </a:xfrm>
          <a:prstGeom prst="rect">
            <a:avLst/>
          </a:prstGeom>
        </p:spPr>
        <p:txBody>
          <a:bodyPr/>
          <a:lstStyle/>
          <a:p>
            <a:fld id="{61FC47E0-230A-4E9D-8561-4133D9587D8A}" type="datetimeFigureOut">
              <a:rPr lang="zh-TW" altLang="en-US" smtClean="0"/>
              <a:t>2020/11/3</a:t>
            </a:fld>
            <a:endParaRPr lang="zh-TW" altLang="en-US"/>
          </a:p>
        </p:txBody>
      </p:sp>
      <p:sp>
        <p:nvSpPr>
          <p:cNvPr id="3" name="頁尾版面配置區 2"/>
          <p:cNvSpPr>
            <a:spLocks noGrp="1"/>
          </p:cNvSpPr>
          <p:nvPr>
            <p:ph type="ftr" sz="quarter" idx="11"/>
          </p:nvPr>
        </p:nvSpPr>
        <p:spPr>
          <a:xfrm rot="5400000">
            <a:off x="7706052" y="3722000"/>
            <a:ext cx="3200400" cy="396240"/>
          </a:xfrm>
          <a:prstGeom prst="rect">
            <a:avLst/>
          </a:prstGeom>
        </p:spPr>
        <p:txBody>
          <a:bodyPr/>
          <a:lstStyle/>
          <a:p>
            <a:endParaRPr lang="zh-TW" altLang="en-US"/>
          </a:p>
        </p:txBody>
      </p:sp>
      <p:sp>
        <p:nvSpPr>
          <p:cNvPr id="4" name="投影片編號版面配置區 3"/>
          <p:cNvSpPr>
            <a:spLocks noGrp="1"/>
          </p:cNvSpPr>
          <p:nvPr>
            <p:ph type="sldNum" sz="quarter" idx="12"/>
          </p:nvPr>
        </p:nvSpPr>
        <p:spPr>
          <a:xfrm>
            <a:off x="8806434" y="5734050"/>
            <a:ext cx="660400" cy="521208"/>
          </a:xfrm>
          <a:prstGeom prst="rect">
            <a:avLst/>
          </a:prstGeom>
        </p:spPr>
        <p:txBody>
          <a:bodyPr/>
          <a:lstStyle/>
          <a:p>
            <a:fld id="{5194C3EA-2739-4835-BCB3-C425E916D490}" type="slidenum">
              <a:rPr lang="zh-TW" altLang="en-US" smtClean="0"/>
              <a:t>‹#›</a:t>
            </a:fld>
            <a:endParaRPr lang="zh-TW" altLang="en-US"/>
          </a:p>
        </p:txBody>
      </p:sp>
      <p:sp>
        <p:nvSpPr>
          <p:cNvPr id="45" name="文字方塊 44"/>
          <p:cNvSpPr txBox="1"/>
          <p:nvPr userDrawn="1"/>
        </p:nvSpPr>
        <p:spPr>
          <a:xfrm>
            <a:off x="3800872" y="6586922"/>
            <a:ext cx="1944216" cy="230832"/>
          </a:xfrm>
          <a:prstGeom prst="rect">
            <a:avLst/>
          </a:prstGeom>
          <a:noFill/>
        </p:spPr>
        <p:txBody>
          <a:bodyPr wrap="square" rtlCol="0">
            <a:spAutoFit/>
          </a:bodyPr>
          <a:lstStyle/>
          <a:p>
            <a:r>
              <a:rPr lang="en-US" altLang="zh-TW" sz="90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2019</a:t>
            </a:r>
            <a:r>
              <a:rPr lang="en-US" altLang="zh-TW" sz="900" baseline="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英業達企業社會責任報告書 </a:t>
            </a:r>
            <a:r>
              <a:rPr lang="en-US" altLang="zh-TW"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p>
        </p:txBody>
      </p:sp>
      <p:sp>
        <p:nvSpPr>
          <p:cNvPr id="46" name="投影片編號版面配置區 5"/>
          <p:cNvSpPr txBox="1">
            <a:spLocks/>
          </p:cNvSpPr>
          <p:nvPr userDrawn="1"/>
        </p:nvSpPr>
        <p:spPr>
          <a:xfrm>
            <a:off x="5455392" y="6506994"/>
            <a:ext cx="441698"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0"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zh-TW" altLang="en-US" sz="1000" b="0"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rPr>
              <a:t> </a:t>
            </a:r>
          </a:p>
        </p:txBody>
      </p:sp>
      <p:cxnSp>
        <p:nvCxnSpPr>
          <p:cNvPr id="47" name="直線接點 46"/>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nvGrpSpPr>
          <p:cNvPr id="39" name="群組 38"/>
          <p:cNvGrpSpPr/>
          <p:nvPr userDrawn="1"/>
        </p:nvGrpSpPr>
        <p:grpSpPr>
          <a:xfrm>
            <a:off x="3411909" y="44624"/>
            <a:ext cx="6120000" cy="223172"/>
            <a:chOff x="3411909" y="44624"/>
            <a:chExt cx="6120000" cy="223172"/>
          </a:xfrm>
        </p:grpSpPr>
        <p:cxnSp>
          <p:nvCxnSpPr>
            <p:cNvPr id="40" name="直線接點 39"/>
            <p:cNvCxnSpPr/>
            <p:nvPr/>
          </p:nvCxnSpPr>
          <p:spPr>
            <a:xfrm flipV="1">
              <a:off x="3411909" y="54526"/>
              <a:ext cx="6120000" cy="3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圓角矩形 40"/>
            <p:cNvSpPr/>
            <p:nvPr/>
          </p:nvSpPr>
          <p:spPr>
            <a:xfrm>
              <a:off x="3669321" y="51668"/>
              <a:ext cx="360000" cy="18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圓角矩形 41"/>
            <p:cNvSpPr/>
            <p:nvPr/>
          </p:nvSpPr>
          <p:spPr>
            <a:xfrm>
              <a:off x="4432927" y="50585"/>
              <a:ext cx="360000" cy="18000"/>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圓角矩形 42"/>
            <p:cNvSpPr/>
            <p:nvPr/>
          </p:nvSpPr>
          <p:spPr>
            <a:xfrm>
              <a:off x="5178613" y="49497"/>
              <a:ext cx="360000" cy="1800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圓角矩形 43"/>
            <p:cNvSpPr/>
            <p:nvPr/>
          </p:nvSpPr>
          <p:spPr>
            <a:xfrm>
              <a:off x="5945304" y="51100"/>
              <a:ext cx="360000" cy="18000"/>
            </a:xfrm>
            <a:prstGeom prst="roundRect">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圓角矩形 47"/>
            <p:cNvSpPr/>
            <p:nvPr/>
          </p:nvSpPr>
          <p:spPr>
            <a:xfrm>
              <a:off x="6691176" y="45491"/>
              <a:ext cx="360000" cy="180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圓角矩形 48"/>
            <p:cNvSpPr/>
            <p:nvPr/>
          </p:nvSpPr>
          <p:spPr>
            <a:xfrm>
              <a:off x="7465423" y="52555"/>
              <a:ext cx="360000" cy="18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圓角矩形 49"/>
            <p:cNvSpPr/>
            <p:nvPr/>
          </p:nvSpPr>
          <p:spPr>
            <a:xfrm>
              <a:off x="8947782" y="46395"/>
              <a:ext cx="360000" cy="18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矩形 50"/>
            <p:cNvSpPr/>
            <p:nvPr/>
          </p:nvSpPr>
          <p:spPr>
            <a:xfrm>
              <a:off x="3660574" y="44624"/>
              <a:ext cx="389850" cy="215444"/>
            </a:xfrm>
            <a:prstGeom prst="rect">
              <a:avLst/>
            </a:prstGeom>
          </p:spPr>
          <p:txBody>
            <a:bodyPr wrap="none">
              <a:spAutoFit/>
            </a:bodyPr>
            <a:lstStyle/>
            <a:p>
              <a:pPr marL="0" algn="l" defTabSz="914400" rtl="0" eaLnBrk="1" latinLnBrk="0" hangingPunct="1"/>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總覽</a:t>
              </a:r>
            </a:p>
          </p:txBody>
        </p:sp>
        <p:sp>
          <p:nvSpPr>
            <p:cNvPr id="52" name="矩形 51"/>
            <p:cNvSpPr/>
            <p:nvPr/>
          </p:nvSpPr>
          <p:spPr>
            <a:xfrm>
              <a:off x="4293463" y="49776"/>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公司治理</a:t>
              </a:r>
            </a:p>
          </p:txBody>
        </p:sp>
        <p:sp>
          <p:nvSpPr>
            <p:cNvPr id="53" name="矩形 52"/>
            <p:cNvSpPr/>
            <p:nvPr/>
          </p:nvSpPr>
          <p:spPr>
            <a:xfrm>
              <a:off x="5069385" y="52352"/>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營運發展</a:t>
              </a:r>
            </a:p>
          </p:txBody>
        </p:sp>
        <p:sp>
          <p:nvSpPr>
            <p:cNvPr id="54" name="矩形 53"/>
            <p:cNvSpPr/>
            <p:nvPr/>
          </p:nvSpPr>
          <p:spPr>
            <a:xfrm>
              <a:off x="5816321"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友善職場</a:t>
              </a:r>
              <a:endParaRPr lang="zh-TW" altLang="en-US" sz="800" dirty="0">
                <a:solidFill>
                  <a:schemeClr val="bg1">
                    <a:lumMod val="65000"/>
                  </a:schemeClr>
                </a:solidFill>
              </a:endParaRPr>
            </a:p>
          </p:txBody>
        </p:sp>
        <p:sp>
          <p:nvSpPr>
            <p:cNvPr id="55" name="矩形 54"/>
            <p:cNvSpPr/>
            <p:nvPr/>
          </p:nvSpPr>
          <p:spPr>
            <a:xfrm>
              <a:off x="6564667"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環境永續</a:t>
              </a:r>
              <a:endParaRPr lang="zh-TW" altLang="en-US" sz="800" dirty="0">
                <a:solidFill>
                  <a:schemeClr val="bg1">
                    <a:lumMod val="65000"/>
                  </a:schemeClr>
                </a:solidFill>
              </a:endParaRPr>
            </a:p>
          </p:txBody>
        </p:sp>
        <p:sp>
          <p:nvSpPr>
            <p:cNvPr id="56" name="矩形 55"/>
            <p:cNvSpPr/>
            <p:nvPr/>
          </p:nvSpPr>
          <p:spPr>
            <a:xfrm>
              <a:off x="7360854" y="44624"/>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社會共好</a:t>
              </a:r>
              <a:endParaRPr lang="zh-TW" altLang="en-US" sz="800" dirty="0">
                <a:solidFill>
                  <a:schemeClr val="bg1">
                    <a:lumMod val="65000"/>
                  </a:schemeClr>
                </a:solidFill>
              </a:endParaRPr>
            </a:p>
          </p:txBody>
        </p:sp>
        <p:sp>
          <p:nvSpPr>
            <p:cNvPr id="57" name="矩形 56"/>
            <p:cNvSpPr/>
            <p:nvPr/>
          </p:nvSpPr>
          <p:spPr>
            <a:xfrm>
              <a:off x="8091830" y="44624"/>
              <a:ext cx="595035" cy="215444"/>
            </a:xfrm>
            <a:prstGeom prst="rect">
              <a:avLst/>
            </a:prstGeom>
          </p:spPr>
          <p:txBody>
            <a:bodyPr wrap="none">
              <a:spAutoFit/>
            </a:bodyPr>
            <a:lstStyle/>
            <a:p>
              <a:r>
                <a:rPr lang="zh-TW" altLang="en-US" sz="800" b="1" kern="1200" dirty="0">
                  <a:solidFill>
                    <a:schemeClr val="tx1"/>
                  </a:solidFill>
                  <a:latin typeface="微軟正黑體" pitchFamily="34" charset="-120"/>
                  <a:ea typeface="微軟正黑體" pitchFamily="34" charset="-120"/>
                  <a:cs typeface="Arial Unicode MS" pitchFamily="34" charset="-120"/>
                </a:rPr>
                <a:t>集團公司</a:t>
              </a:r>
            </a:p>
          </p:txBody>
        </p:sp>
        <p:sp>
          <p:nvSpPr>
            <p:cNvPr id="58" name="矩形 57"/>
            <p:cNvSpPr/>
            <p:nvPr/>
          </p:nvSpPr>
          <p:spPr>
            <a:xfrm>
              <a:off x="8936595"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附錄</a:t>
              </a:r>
            </a:p>
          </p:txBody>
        </p:sp>
        <p:sp>
          <p:nvSpPr>
            <p:cNvPr id="59" name="圓角矩形 58"/>
            <p:cNvSpPr/>
            <p:nvPr/>
          </p:nvSpPr>
          <p:spPr>
            <a:xfrm>
              <a:off x="8209348" y="47263"/>
              <a:ext cx="360000" cy="18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Tree>
    <p:extLst>
      <p:ext uri="{BB962C8B-B14F-4D97-AF65-F5344CB8AC3E}">
        <p14:creationId xmlns:p14="http://schemas.microsoft.com/office/powerpoint/2010/main" val="3519093035"/>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7_標題投影片">
    <p:bg>
      <p:bgRef idx="1001">
        <a:schemeClr val="bg1"/>
      </p:bgRef>
    </p:bg>
    <p:spTree>
      <p:nvGrpSpPr>
        <p:cNvPr id="1" name=""/>
        <p:cNvGrpSpPr/>
        <p:nvPr/>
      </p:nvGrpSpPr>
      <p:grpSpPr>
        <a:xfrm>
          <a:off x="0" y="0"/>
          <a:ext cx="0" cy="0"/>
          <a:chOff x="0" y="0"/>
          <a:chExt cx="0" cy="0"/>
        </a:xfrm>
      </p:grpSpPr>
      <p:pic>
        <p:nvPicPr>
          <p:cNvPr id="10" name="Picture 2" descr="D:\2018報告書\8.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206" y="4442"/>
            <a:ext cx="1798638" cy="6862763"/>
          </a:xfrm>
          <a:prstGeom prst="rect">
            <a:avLst/>
          </a:prstGeom>
          <a:noFill/>
          <a:extLst>
            <a:ext uri="{909E8E84-426E-40DD-AFC4-6F175D3DCCD1}">
              <a14:hiddenFill xmlns:a14="http://schemas.microsoft.com/office/drawing/2010/main">
                <a:solidFill>
                  <a:srgbClr val="FFFFFF"/>
                </a:solidFill>
              </a14:hiddenFill>
            </a:ext>
          </a:extLst>
        </p:spPr>
      </p:pic>
      <p:sp>
        <p:nvSpPr>
          <p:cNvPr id="8" name="標題 7"/>
          <p:cNvSpPr>
            <a:spLocks noGrp="1"/>
          </p:cNvSpPr>
          <p:nvPr>
            <p:ph type="ctrTitle"/>
          </p:nvPr>
        </p:nvSpPr>
        <p:spPr>
          <a:xfrm>
            <a:off x="2476500" y="3124200"/>
            <a:ext cx="6686550" cy="1894362"/>
          </a:xfrm>
        </p:spPr>
        <p:txBody>
          <a:bodyPr/>
          <a:lstStyle>
            <a:lvl1pPr>
              <a:defRPr b="1"/>
            </a:lvl1pPr>
          </a:lstStyle>
          <a:p>
            <a:r>
              <a:rPr kumimoji="0" lang="zh-TW" altLang="en-US"/>
              <a:t>按一下以編輯母片標題樣式</a:t>
            </a:r>
            <a:endParaRPr kumimoji="0" lang="en-US"/>
          </a:p>
        </p:txBody>
      </p:sp>
      <p:sp>
        <p:nvSpPr>
          <p:cNvPr id="9" name="副標題 8"/>
          <p:cNvSpPr>
            <a:spLocks noGrp="1"/>
          </p:cNvSpPr>
          <p:nvPr>
            <p:ph type="subTitle" idx="1"/>
          </p:nvPr>
        </p:nvSpPr>
        <p:spPr>
          <a:xfrm>
            <a:off x="2476500" y="5003322"/>
            <a:ext cx="668655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TW" altLang="en-US" dirty="0"/>
              <a:t>按一下以編輯母片副標題樣式</a:t>
            </a:r>
            <a:endParaRPr kumimoji="0" lang="en-US" dirty="0"/>
          </a:p>
        </p:txBody>
      </p:sp>
      <p:sp>
        <p:nvSpPr>
          <p:cNvPr id="28" name="日期版面配置區 27"/>
          <p:cNvSpPr>
            <a:spLocks noGrp="1"/>
          </p:cNvSpPr>
          <p:nvPr>
            <p:ph type="dt" sz="half" idx="10"/>
          </p:nvPr>
        </p:nvSpPr>
        <p:spPr bwMode="auto">
          <a:xfrm rot="5400000">
            <a:off x="8506923" y="1158222"/>
            <a:ext cx="2286000" cy="412750"/>
          </a:xfrm>
          <a:prstGeom prst="rect">
            <a:avLst/>
          </a:prstGeom>
        </p:spPr>
        <p:txBody>
          <a:bodyPr/>
          <a:lstStyle/>
          <a:p>
            <a:fld id="{61FC47E0-230A-4E9D-8561-4133D9587D8A}" type="datetimeFigureOut">
              <a:rPr lang="zh-TW" altLang="en-US" smtClean="0"/>
              <a:t>2020/11/3</a:t>
            </a:fld>
            <a:endParaRPr lang="zh-TW" altLang="en-US"/>
          </a:p>
        </p:txBody>
      </p:sp>
      <p:sp>
        <p:nvSpPr>
          <p:cNvPr id="17" name="頁尾版面配置區 16"/>
          <p:cNvSpPr>
            <a:spLocks noGrp="1"/>
          </p:cNvSpPr>
          <p:nvPr>
            <p:ph type="ftr" sz="quarter" idx="11"/>
          </p:nvPr>
        </p:nvSpPr>
        <p:spPr bwMode="auto">
          <a:xfrm rot="5400000">
            <a:off x="7819441" y="4165667"/>
            <a:ext cx="3657600" cy="416052"/>
          </a:xfrm>
          <a:prstGeom prst="rect">
            <a:avLst/>
          </a:prstGeom>
        </p:spPr>
        <p:txBody>
          <a:bodyPr/>
          <a:lstStyle/>
          <a:p>
            <a:endParaRPr lang="zh-TW" altLang="en-US"/>
          </a:p>
        </p:txBody>
      </p:sp>
      <p:sp>
        <p:nvSpPr>
          <p:cNvPr id="29" name="矩形 28"/>
          <p:cNvSpPr/>
          <p:nvPr userDrawn="1"/>
        </p:nvSpPr>
        <p:spPr>
          <a:xfrm>
            <a:off x="627396" y="260648"/>
            <a:ext cx="2805576" cy="1107996"/>
          </a:xfrm>
          <a:prstGeom prst="rect">
            <a:avLst/>
          </a:prstGeom>
        </p:spPr>
        <p:txBody>
          <a:bodyPr wrap="none">
            <a:spAutoFit/>
          </a:bodyPr>
          <a:lstStyle/>
          <a:p>
            <a:r>
              <a:rPr lang="en-US" altLang="zh-TW" sz="66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DokChampa" pitchFamily="34" charset="-34"/>
              </a:rPr>
              <a:t>8 </a:t>
            </a:r>
            <a:r>
              <a:rPr lang="zh-TW" altLang="en-US" sz="66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DokChampa" pitchFamily="34" charset="-34"/>
              </a:rPr>
              <a:t> 附錄</a:t>
            </a:r>
            <a:endParaRPr lang="en-US" altLang="zh-TW" sz="66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itchFamily="34" charset="-120"/>
            </a:endParaRPr>
          </a:p>
        </p:txBody>
      </p:sp>
    </p:spTree>
    <p:extLst>
      <p:ext uri="{BB962C8B-B14F-4D97-AF65-F5344CB8AC3E}">
        <p14:creationId xmlns:p14="http://schemas.microsoft.com/office/powerpoint/2010/main" val="1188432627"/>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4_目錄標題">
    <p:spTree>
      <p:nvGrpSpPr>
        <p:cNvPr id="1" name=""/>
        <p:cNvGrpSpPr/>
        <p:nvPr/>
      </p:nvGrpSpPr>
      <p:grpSpPr>
        <a:xfrm>
          <a:off x="0" y="0"/>
          <a:ext cx="0" cy="0"/>
          <a:chOff x="0" y="0"/>
          <a:chExt cx="0" cy="0"/>
        </a:xfrm>
      </p:grpSpPr>
      <p:cxnSp>
        <p:nvCxnSpPr>
          <p:cNvPr id="8" name="直線接點 7"/>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30" name="文字方塊 29"/>
          <p:cNvSpPr txBox="1"/>
          <p:nvPr userDrawn="1"/>
        </p:nvSpPr>
        <p:spPr>
          <a:xfrm>
            <a:off x="3800872" y="6586922"/>
            <a:ext cx="1944216" cy="230832"/>
          </a:xfrm>
          <a:prstGeom prst="rect">
            <a:avLst/>
          </a:prstGeom>
          <a:noFill/>
        </p:spPr>
        <p:txBody>
          <a:bodyPr wrap="square" rtlCol="0">
            <a:spAutoFit/>
          </a:bodyPr>
          <a:lstStyle/>
          <a:p>
            <a:r>
              <a:rPr lang="en-US" altLang="zh-TW" sz="90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2019</a:t>
            </a:r>
            <a:r>
              <a:rPr lang="en-US" altLang="zh-TW" sz="900" baseline="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英業達企業社會責任報告書 </a:t>
            </a:r>
            <a:r>
              <a:rPr lang="en-US" altLang="zh-TW"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p>
        </p:txBody>
      </p:sp>
      <p:sp>
        <p:nvSpPr>
          <p:cNvPr id="31" name="投影片編號版面配置區 5"/>
          <p:cNvSpPr txBox="1">
            <a:spLocks/>
          </p:cNvSpPr>
          <p:nvPr userDrawn="1"/>
        </p:nvSpPr>
        <p:spPr>
          <a:xfrm>
            <a:off x="5455392" y="6506994"/>
            <a:ext cx="441698"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0"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zh-TW" altLang="en-US" sz="1000" b="0"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rPr>
              <a:t> </a:t>
            </a:r>
          </a:p>
        </p:txBody>
      </p:sp>
      <p:grpSp>
        <p:nvGrpSpPr>
          <p:cNvPr id="23" name="群組 22"/>
          <p:cNvGrpSpPr/>
          <p:nvPr userDrawn="1"/>
        </p:nvGrpSpPr>
        <p:grpSpPr>
          <a:xfrm>
            <a:off x="3411909" y="44624"/>
            <a:ext cx="6120000" cy="223172"/>
            <a:chOff x="3411909" y="44624"/>
            <a:chExt cx="6120000" cy="223172"/>
          </a:xfrm>
        </p:grpSpPr>
        <p:cxnSp>
          <p:nvCxnSpPr>
            <p:cNvPr id="24" name="直線接點 23"/>
            <p:cNvCxnSpPr/>
            <p:nvPr/>
          </p:nvCxnSpPr>
          <p:spPr>
            <a:xfrm flipV="1">
              <a:off x="3411909" y="54526"/>
              <a:ext cx="6120000" cy="3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圓角矩形 24"/>
            <p:cNvSpPr/>
            <p:nvPr/>
          </p:nvSpPr>
          <p:spPr>
            <a:xfrm>
              <a:off x="3669321" y="51668"/>
              <a:ext cx="360000" cy="18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圓角矩形 25"/>
            <p:cNvSpPr/>
            <p:nvPr/>
          </p:nvSpPr>
          <p:spPr>
            <a:xfrm>
              <a:off x="4432927" y="50585"/>
              <a:ext cx="360000" cy="18000"/>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圓角矩形 26"/>
            <p:cNvSpPr/>
            <p:nvPr/>
          </p:nvSpPr>
          <p:spPr>
            <a:xfrm>
              <a:off x="5178613" y="49497"/>
              <a:ext cx="360000" cy="1800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圓角矩形 27"/>
            <p:cNvSpPr/>
            <p:nvPr/>
          </p:nvSpPr>
          <p:spPr>
            <a:xfrm>
              <a:off x="5945304" y="51100"/>
              <a:ext cx="360000" cy="18000"/>
            </a:xfrm>
            <a:prstGeom prst="roundRect">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圓角矩形 28"/>
            <p:cNvSpPr/>
            <p:nvPr/>
          </p:nvSpPr>
          <p:spPr>
            <a:xfrm>
              <a:off x="6691176" y="45491"/>
              <a:ext cx="360000" cy="180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圓角矩形 31"/>
            <p:cNvSpPr/>
            <p:nvPr/>
          </p:nvSpPr>
          <p:spPr>
            <a:xfrm>
              <a:off x="7465423" y="52555"/>
              <a:ext cx="360000" cy="18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圓角矩形 32"/>
            <p:cNvSpPr/>
            <p:nvPr/>
          </p:nvSpPr>
          <p:spPr>
            <a:xfrm>
              <a:off x="8947782" y="46395"/>
              <a:ext cx="360000" cy="18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矩形 33"/>
            <p:cNvSpPr/>
            <p:nvPr/>
          </p:nvSpPr>
          <p:spPr>
            <a:xfrm>
              <a:off x="3660574" y="44624"/>
              <a:ext cx="389850" cy="215444"/>
            </a:xfrm>
            <a:prstGeom prst="rect">
              <a:avLst/>
            </a:prstGeom>
          </p:spPr>
          <p:txBody>
            <a:bodyPr wrap="none">
              <a:spAutoFit/>
            </a:bodyPr>
            <a:lstStyle/>
            <a:p>
              <a:pPr marL="0" algn="l" defTabSz="914400" rtl="0" eaLnBrk="1" latinLnBrk="0" hangingPunct="1"/>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總覽</a:t>
              </a:r>
            </a:p>
          </p:txBody>
        </p:sp>
        <p:sp>
          <p:nvSpPr>
            <p:cNvPr id="35" name="矩形 34"/>
            <p:cNvSpPr/>
            <p:nvPr/>
          </p:nvSpPr>
          <p:spPr>
            <a:xfrm>
              <a:off x="4293463" y="49776"/>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公司治理</a:t>
              </a:r>
            </a:p>
          </p:txBody>
        </p:sp>
        <p:sp>
          <p:nvSpPr>
            <p:cNvPr id="36" name="矩形 35"/>
            <p:cNvSpPr/>
            <p:nvPr/>
          </p:nvSpPr>
          <p:spPr>
            <a:xfrm>
              <a:off x="5069385" y="52352"/>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營運發展</a:t>
              </a:r>
            </a:p>
          </p:txBody>
        </p:sp>
        <p:sp>
          <p:nvSpPr>
            <p:cNvPr id="37" name="矩形 36"/>
            <p:cNvSpPr/>
            <p:nvPr/>
          </p:nvSpPr>
          <p:spPr>
            <a:xfrm>
              <a:off x="5816321"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友善職場</a:t>
              </a:r>
              <a:endParaRPr lang="zh-TW" altLang="en-US" sz="800" dirty="0">
                <a:solidFill>
                  <a:schemeClr val="bg1">
                    <a:lumMod val="65000"/>
                  </a:schemeClr>
                </a:solidFill>
              </a:endParaRPr>
            </a:p>
          </p:txBody>
        </p:sp>
        <p:sp>
          <p:nvSpPr>
            <p:cNvPr id="38" name="矩形 37"/>
            <p:cNvSpPr/>
            <p:nvPr/>
          </p:nvSpPr>
          <p:spPr>
            <a:xfrm>
              <a:off x="6564667"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環境永續</a:t>
              </a:r>
              <a:endParaRPr lang="zh-TW" altLang="en-US" sz="800" dirty="0">
                <a:solidFill>
                  <a:schemeClr val="bg1">
                    <a:lumMod val="65000"/>
                  </a:schemeClr>
                </a:solidFill>
              </a:endParaRPr>
            </a:p>
          </p:txBody>
        </p:sp>
        <p:sp>
          <p:nvSpPr>
            <p:cNvPr id="39" name="矩形 38"/>
            <p:cNvSpPr/>
            <p:nvPr/>
          </p:nvSpPr>
          <p:spPr>
            <a:xfrm>
              <a:off x="7360854" y="44624"/>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社會共好</a:t>
              </a:r>
              <a:endParaRPr lang="zh-TW" altLang="en-US" sz="800" dirty="0">
                <a:solidFill>
                  <a:schemeClr val="bg1">
                    <a:lumMod val="65000"/>
                  </a:schemeClr>
                </a:solidFill>
              </a:endParaRPr>
            </a:p>
          </p:txBody>
        </p:sp>
        <p:sp>
          <p:nvSpPr>
            <p:cNvPr id="40" name="矩形 39"/>
            <p:cNvSpPr/>
            <p:nvPr/>
          </p:nvSpPr>
          <p:spPr>
            <a:xfrm>
              <a:off x="8091830"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集團公司</a:t>
              </a:r>
            </a:p>
          </p:txBody>
        </p:sp>
        <p:sp>
          <p:nvSpPr>
            <p:cNvPr id="41" name="矩形 40"/>
            <p:cNvSpPr/>
            <p:nvPr/>
          </p:nvSpPr>
          <p:spPr>
            <a:xfrm>
              <a:off x="8936595" y="44624"/>
              <a:ext cx="389850" cy="215444"/>
            </a:xfrm>
            <a:prstGeom prst="rect">
              <a:avLst/>
            </a:prstGeom>
          </p:spPr>
          <p:txBody>
            <a:bodyPr wrap="none">
              <a:spAutoFit/>
            </a:bodyPr>
            <a:lstStyle/>
            <a:p>
              <a:r>
                <a:rPr lang="zh-TW" altLang="en-US" sz="800" b="1" kern="1200" dirty="0">
                  <a:solidFill>
                    <a:schemeClr val="tx1"/>
                  </a:solidFill>
                  <a:latin typeface="微軟正黑體" pitchFamily="34" charset="-120"/>
                  <a:ea typeface="微軟正黑體" pitchFamily="34" charset="-120"/>
                  <a:cs typeface="Arial Unicode MS" pitchFamily="34" charset="-120"/>
                </a:rPr>
                <a:t>附錄</a:t>
              </a:r>
            </a:p>
          </p:txBody>
        </p:sp>
        <p:sp>
          <p:nvSpPr>
            <p:cNvPr id="42" name="圓角矩形 41"/>
            <p:cNvSpPr/>
            <p:nvPr/>
          </p:nvSpPr>
          <p:spPr>
            <a:xfrm>
              <a:off x="8209348" y="47263"/>
              <a:ext cx="360000" cy="18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Tree>
    <p:extLst>
      <p:ext uri="{BB962C8B-B14F-4D97-AF65-F5344CB8AC3E}">
        <p14:creationId xmlns:p14="http://schemas.microsoft.com/office/powerpoint/2010/main" val="6306836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5_目錄標題">
    <p:spTree>
      <p:nvGrpSpPr>
        <p:cNvPr id="1" name=""/>
        <p:cNvGrpSpPr/>
        <p:nvPr/>
      </p:nvGrpSpPr>
      <p:grpSpPr>
        <a:xfrm>
          <a:off x="0" y="0"/>
          <a:ext cx="0" cy="0"/>
          <a:chOff x="0" y="0"/>
          <a:chExt cx="0" cy="0"/>
        </a:xfrm>
      </p:grpSpPr>
      <p:cxnSp>
        <p:nvCxnSpPr>
          <p:cNvPr id="8" name="直線接點 7"/>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 name="文字版面配置區 2"/>
          <p:cNvSpPr>
            <a:spLocks noGrp="1"/>
          </p:cNvSpPr>
          <p:nvPr>
            <p:ph idx="1"/>
          </p:nvPr>
        </p:nvSpPr>
        <p:spPr>
          <a:xfrm>
            <a:off x="273050" y="549275"/>
            <a:ext cx="3060000" cy="5851525"/>
          </a:xfrm>
          <a:prstGeom prst="rect">
            <a:avLst/>
          </a:prstGeom>
        </p:spPr>
        <p:txBody>
          <a:bodyPr vert="horz" lIns="91440" tIns="45720" rIns="91440" bIns="45720" rtlCol="0">
            <a:normAutofit/>
          </a:bodyPr>
          <a:lstStyle>
            <a:lvl1pPr marL="182563" indent="-182563" algn="l">
              <a:buNone/>
              <a:defRPr sz="900"/>
            </a:lvl1pPr>
            <a:lvl2pPr marL="182563" indent="-182563" algn="l">
              <a:buNone/>
              <a:defRPr sz="900"/>
            </a:lvl2pPr>
          </a:lstStyle>
          <a:p>
            <a:pPr lvl="0"/>
            <a:r>
              <a:rPr lang="zh-TW" altLang="en-US" dirty="0"/>
              <a:t>按一下以編輯母片文字樣式</a:t>
            </a:r>
          </a:p>
          <a:p>
            <a:pPr lvl="1"/>
            <a:r>
              <a:rPr lang="zh-TW" altLang="en-US" dirty="0"/>
              <a:t>第二層</a:t>
            </a:r>
          </a:p>
        </p:txBody>
      </p:sp>
      <p:sp>
        <p:nvSpPr>
          <p:cNvPr id="6" name="文字版面配置區 2"/>
          <p:cNvSpPr>
            <a:spLocks noGrp="1"/>
          </p:cNvSpPr>
          <p:nvPr>
            <p:ph idx="12"/>
          </p:nvPr>
        </p:nvSpPr>
        <p:spPr>
          <a:xfrm>
            <a:off x="3477325" y="549275"/>
            <a:ext cx="3060000" cy="5851525"/>
          </a:xfrm>
          <a:prstGeom prst="rect">
            <a:avLst/>
          </a:prstGeom>
        </p:spPr>
        <p:txBody>
          <a:bodyPr vert="horz" lIns="91440" tIns="45720" rIns="91440" bIns="45720" rtlCol="0">
            <a:normAutofit/>
          </a:bodyPr>
          <a:lstStyle>
            <a:lvl1pPr algn="l">
              <a:buFontTx/>
              <a:buNone/>
              <a:defRPr sz="900"/>
            </a:lvl1pPr>
            <a:lvl2pPr marL="182563" indent="-182563" algn="l">
              <a:buFontTx/>
              <a:buNone/>
              <a:defRPr sz="900"/>
            </a:lvl2pPr>
          </a:lstStyle>
          <a:p>
            <a:pPr lvl="0"/>
            <a:r>
              <a:rPr lang="zh-TW" altLang="en-US" dirty="0"/>
              <a:t>按一下以編輯母片文字樣式</a:t>
            </a:r>
          </a:p>
          <a:p>
            <a:pPr lvl="1"/>
            <a:r>
              <a:rPr lang="zh-TW" altLang="en-US" dirty="0"/>
              <a:t>第二層</a:t>
            </a:r>
          </a:p>
        </p:txBody>
      </p:sp>
      <p:sp>
        <p:nvSpPr>
          <p:cNvPr id="9" name="文字版面配置區 2"/>
          <p:cNvSpPr>
            <a:spLocks noGrp="1"/>
          </p:cNvSpPr>
          <p:nvPr>
            <p:ph idx="13"/>
          </p:nvPr>
        </p:nvSpPr>
        <p:spPr>
          <a:xfrm>
            <a:off x="6717536" y="549275"/>
            <a:ext cx="3060000" cy="5851525"/>
          </a:xfrm>
          <a:prstGeom prst="rect">
            <a:avLst/>
          </a:prstGeom>
        </p:spPr>
        <p:txBody>
          <a:bodyPr vert="horz" lIns="91440" tIns="45720" rIns="91440" bIns="45720" rtlCol="0">
            <a:normAutofit/>
          </a:bodyPr>
          <a:lstStyle>
            <a:lvl1pPr marL="182563" indent="-182563" algn="l">
              <a:buFontTx/>
              <a:buNone/>
              <a:defRPr sz="900"/>
            </a:lvl1pPr>
            <a:lvl2pPr marL="182563" indent="-182563">
              <a:buFontTx/>
              <a:buNone/>
              <a:defRPr sz="900"/>
            </a:lvl2pPr>
          </a:lstStyle>
          <a:p>
            <a:pPr lvl="0"/>
            <a:r>
              <a:rPr lang="zh-TW" altLang="en-US" dirty="0"/>
              <a:t>按一下以編輯母片文字樣式</a:t>
            </a:r>
          </a:p>
          <a:p>
            <a:pPr lvl="1"/>
            <a:r>
              <a:rPr lang="zh-TW" altLang="en-US" dirty="0"/>
              <a:t>第二層</a:t>
            </a:r>
          </a:p>
        </p:txBody>
      </p:sp>
      <p:sp>
        <p:nvSpPr>
          <p:cNvPr id="10" name="標題版面配置區 1"/>
          <p:cNvSpPr>
            <a:spLocks noGrp="1"/>
          </p:cNvSpPr>
          <p:nvPr>
            <p:ph type="title"/>
          </p:nvPr>
        </p:nvSpPr>
        <p:spPr>
          <a:xfrm>
            <a:off x="272480" y="-12799"/>
            <a:ext cx="2513484" cy="562074"/>
          </a:xfrm>
          <a:prstGeom prst="rect">
            <a:avLst/>
          </a:prstGeom>
        </p:spPr>
        <p:txBody>
          <a:bodyPr vert="horz" lIns="91440" tIns="45720" rIns="91440" bIns="45720" rtlCol="0" anchor="ctr">
            <a:normAutofit/>
          </a:bodyPr>
          <a:lstStyle>
            <a:lvl1pPr algn="l">
              <a:defRPr sz="1800"/>
            </a:lvl1pPr>
          </a:lstStyle>
          <a:p>
            <a:r>
              <a:rPr lang="zh-TW" altLang="en-US" dirty="0"/>
              <a:t>按一下以編輯母片</a:t>
            </a:r>
          </a:p>
        </p:txBody>
      </p:sp>
      <p:sp>
        <p:nvSpPr>
          <p:cNvPr id="30" name="文字方塊 29"/>
          <p:cNvSpPr txBox="1"/>
          <p:nvPr userDrawn="1"/>
        </p:nvSpPr>
        <p:spPr>
          <a:xfrm>
            <a:off x="3800872" y="6586922"/>
            <a:ext cx="1944216" cy="230832"/>
          </a:xfrm>
          <a:prstGeom prst="rect">
            <a:avLst/>
          </a:prstGeom>
          <a:noFill/>
        </p:spPr>
        <p:txBody>
          <a:bodyPr wrap="square" rtlCol="0">
            <a:spAutoFit/>
          </a:bodyPr>
          <a:lstStyle/>
          <a:p>
            <a:r>
              <a:rPr lang="en-US" altLang="zh-TW" sz="90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2019</a:t>
            </a:r>
            <a:r>
              <a:rPr lang="en-US" altLang="zh-TW" sz="900" baseline="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英業達企業社會責任報告書 </a:t>
            </a:r>
            <a:r>
              <a:rPr lang="en-US" altLang="zh-TW"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p>
        </p:txBody>
      </p:sp>
      <p:sp>
        <p:nvSpPr>
          <p:cNvPr id="31" name="投影片編號版面配置區 5"/>
          <p:cNvSpPr txBox="1">
            <a:spLocks/>
          </p:cNvSpPr>
          <p:nvPr userDrawn="1"/>
        </p:nvSpPr>
        <p:spPr>
          <a:xfrm>
            <a:off x="5455392" y="6506994"/>
            <a:ext cx="441698"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0"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zh-TW" altLang="en-US" sz="1000" b="0"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rPr>
              <a:t> </a:t>
            </a:r>
          </a:p>
        </p:txBody>
      </p:sp>
      <p:grpSp>
        <p:nvGrpSpPr>
          <p:cNvPr id="47" name="群組 46"/>
          <p:cNvGrpSpPr/>
          <p:nvPr userDrawn="1"/>
        </p:nvGrpSpPr>
        <p:grpSpPr>
          <a:xfrm>
            <a:off x="3411909" y="44624"/>
            <a:ext cx="6120000" cy="223172"/>
            <a:chOff x="3411909" y="44624"/>
            <a:chExt cx="6120000" cy="223172"/>
          </a:xfrm>
        </p:grpSpPr>
        <p:cxnSp>
          <p:nvCxnSpPr>
            <p:cNvPr id="48" name="直線接點 47"/>
            <p:cNvCxnSpPr/>
            <p:nvPr/>
          </p:nvCxnSpPr>
          <p:spPr>
            <a:xfrm flipV="1">
              <a:off x="3411909" y="54526"/>
              <a:ext cx="6120000" cy="3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圓角矩形 48"/>
            <p:cNvSpPr/>
            <p:nvPr/>
          </p:nvSpPr>
          <p:spPr>
            <a:xfrm>
              <a:off x="3669321" y="51668"/>
              <a:ext cx="360000" cy="18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圓角矩形 49"/>
            <p:cNvSpPr/>
            <p:nvPr/>
          </p:nvSpPr>
          <p:spPr>
            <a:xfrm>
              <a:off x="4432927" y="50585"/>
              <a:ext cx="360000" cy="18000"/>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圓角矩形 50"/>
            <p:cNvSpPr/>
            <p:nvPr/>
          </p:nvSpPr>
          <p:spPr>
            <a:xfrm>
              <a:off x="5178613" y="49497"/>
              <a:ext cx="360000" cy="1800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圓角矩形 51"/>
            <p:cNvSpPr/>
            <p:nvPr/>
          </p:nvSpPr>
          <p:spPr>
            <a:xfrm>
              <a:off x="5945304" y="51100"/>
              <a:ext cx="360000" cy="18000"/>
            </a:xfrm>
            <a:prstGeom prst="roundRect">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圓角矩形 52"/>
            <p:cNvSpPr/>
            <p:nvPr/>
          </p:nvSpPr>
          <p:spPr>
            <a:xfrm>
              <a:off x="6691176" y="45491"/>
              <a:ext cx="360000" cy="180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圓角矩形 53"/>
            <p:cNvSpPr/>
            <p:nvPr/>
          </p:nvSpPr>
          <p:spPr>
            <a:xfrm>
              <a:off x="7465423" y="52555"/>
              <a:ext cx="360000" cy="18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5" name="圓角矩形 54"/>
            <p:cNvSpPr/>
            <p:nvPr/>
          </p:nvSpPr>
          <p:spPr>
            <a:xfrm>
              <a:off x="8947782" y="46395"/>
              <a:ext cx="360000" cy="18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矩形 55"/>
            <p:cNvSpPr/>
            <p:nvPr/>
          </p:nvSpPr>
          <p:spPr>
            <a:xfrm>
              <a:off x="3660574" y="44624"/>
              <a:ext cx="389850" cy="215444"/>
            </a:xfrm>
            <a:prstGeom prst="rect">
              <a:avLst/>
            </a:prstGeom>
          </p:spPr>
          <p:txBody>
            <a:bodyPr wrap="none">
              <a:spAutoFit/>
            </a:bodyPr>
            <a:lstStyle/>
            <a:p>
              <a:pPr marL="0" algn="l" defTabSz="914400" rtl="0" eaLnBrk="1" latinLnBrk="0" hangingPunct="1"/>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總覽</a:t>
              </a:r>
            </a:p>
          </p:txBody>
        </p:sp>
        <p:sp>
          <p:nvSpPr>
            <p:cNvPr id="57" name="矩形 56"/>
            <p:cNvSpPr/>
            <p:nvPr/>
          </p:nvSpPr>
          <p:spPr>
            <a:xfrm>
              <a:off x="4293463" y="49776"/>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公司治理</a:t>
              </a:r>
            </a:p>
          </p:txBody>
        </p:sp>
        <p:sp>
          <p:nvSpPr>
            <p:cNvPr id="58" name="矩形 57"/>
            <p:cNvSpPr/>
            <p:nvPr/>
          </p:nvSpPr>
          <p:spPr>
            <a:xfrm>
              <a:off x="5069385" y="52352"/>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營運發展</a:t>
              </a:r>
            </a:p>
          </p:txBody>
        </p:sp>
        <p:sp>
          <p:nvSpPr>
            <p:cNvPr id="59" name="矩形 58"/>
            <p:cNvSpPr/>
            <p:nvPr/>
          </p:nvSpPr>
          <p:spPr>
            <a:xfrm>
              <a:off x="5816321"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友善職場</a:t>
              </a:r>
              <a:endParaRPr lang="zh-TW" altLang="en-US" sz="800" dirty="0">
                <a:solidFill>
                  <a:schemeClr val="bg1">
                    <a:lumMod val="65000"/>
                  </a:schemeClr>
                </a:solidFill>
              </a:endParaRPr>
            </a:p>
          </p:txBody>
        </p:sp>
        <p:sp>
          <p:nvSpPr>
            <p:cNvPr id="60" name="矩形 59"/>
            <p:cNvSpPr/>
            <p:nvPr/>
          </p:nvSpPr>
          <p:spPr>
            <a:xfrm>
              <a:off x="6564667"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環境永續</a:t>
              </a:r>
              <a:endParaRPr lang="zh-TW" altLang="en-US" sz="800" dirty="0">
                <a:solidFill>
                  <a:schemeClr val="bg1">
                    <a:lumMod val="65000"/>
                  </a:schemeClr>
                </a:solidFill>
              </a:endParaRPr>
            </a:p>
          </p:txBody>
        </p:sp>
        <p:sp>
          <p:nvSpPr>
            <p:cNvPr id="61" name="矩形 60"/>
            <p:cNvSpPr/>
            <p:nvPr/>
          </p:nvSpPr>
          <p:spPr>
            <a:xfrm>
              <a:off x="7360854" y="44624"/>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社會共好</a:t>
              </a:r>
              <a:endParaRPr lang="zh-TW" altLang="en-US" sz="800" dirty="0">
                <a:solidFill>
                  <a:schemeClr val="bg1">
                    <a:lumMod val="65000"/>
                  </a:schemeClr>
                </a:solidFill>
              </a:endParaRPr>
            </a:p>
          </p:txBody>
        </p:sp>
        <p:sp>
          <p:nvSpPr>
            <p:cNvPr id="62" name="矩形 61"/>
            <p:cNvSpPr/>
            <p:nvPr/>
          </p:nvSpPr>
          <p:spPr>
            <a:xfrm>
              <a:off x="8091830"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集團公司</a:t>
              </a:r>
            </a:p>
          </p:txBody>
        </p:sp>
        <p:sp>
          <p:nvSpPr>
            <p:cNvPr id="63" name="矩形 62"/>
            <p:cNvSpPr/>
            <p:nvPr/>
          </p:nvSpPr>
          <p:spPr>
            <a:xfrm>
              <a:off x="8936595" y="44624"/>
              <a:ext cx="389850" cy="215444"/>
            </a:xfrm>
            <a:prstGeom prst="rect">
              <a:avLst/>
            </a:prstGeom>
          </p:spPr>
          <p:txBody>
            <a:bodyPr wrap="none">
              <a:spAutoFit/>
            </a:bodyPr>
            <a:lstStyle/>
            <a:p>
              <a:r>
                <a:rPr lang="zh-TW" altLang="en-US" sz="800" b="1" kern="1200" dirty="0">
                  <a:solidFill>
                    <a:schemeClr val="tx1"/>
                  </a:solidFill>
                  <a:latin typeface="微軟正黑體" pitchFamily="34" charset="-120"/>
                  <a:ea typeface="微軟正黑體" pitchFamily="34" charset="-120"/>
                  <a:cs typeface="Arial Unicode MS" pitchFamily="34" charset="-120"/>
                </a:rPr>
                <a:t>附錄</a:t>
              </a:r>
            </a:p>
          </p:txBody>
        </p:sp>
        <p:sp>
          <p:nvSpPr>
            <p:cNvPr id="64" name="圓角矩形 63"/>
            <p:cNvSpPr/>
            <p:nvPr/>
          </p:nvSpPr>
          <p:spPr>
            <a:xfrm>
              <a:off x="8209348" y="47263"/>
              <a:ext cx="360000" cy="18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Tree>
    <p:extLst>
      <p:ext uri="{BB962C8B-B14F-4D97-AF65-F5344CB8AC3E}">
        <p14:creationId xmlns:p14="http://schemas.microsoft.com/office/powerpoint/2010/main" val="2682268475"/>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a:xfrm rot="5400000">
            <a:off x="8305800" y="1065849"/>
            <a:ext cx="2011680" cy="416052"/>
          </a:xfrm>
          <a:prstGeom prst="rect">
            <a:avLst/>
          </a:prstGeom>
        </p:spPr>
        <p:txBody>
          <a:bodyPr/>
          <a:lstStyle/>
          <a:p>
            <a:fld id="{61FC47E0-230A-4E9D-8561-4133D9587D8A}" type="datetimeFigureOut">
              <a:rPr lang="zh-TW" altLang="en-US" smtClean="0"/>
              <a:t>2020/11/3</a:t>
            </a:fld>
            <a:endParaRPr lang="zh-TW" altLang="en-US"/>
          </a:p>
        </p:txBody>
      </p:sp>
      <p:sp>
        <p:nvSpPr>
          <p:cNvPr id="3" name="頁尾版面配置區 2"/>
          <p:cNvSpPr>
            <a:spLocks noGrp="1"/>
          </p:cNvSpPr>
          <p:nvPr>
            <p:ph type="ftr" sz="quarter" idx="11"/>
          </p:nvPr>
        </p:nvSpPr>
        <p:spPr>
          <a:xfrm rot="5400000">
            <a:off x="7706052" y="3722000"/>
            <a:ext cx="3200400" cy="396240"/>
          </a:xfrm>
          <a:prstGeom prst="rect">
            <a:avLst/>
          </a:prstGeom>
        </p:spPr>
        <p:txBody>
          <a:bodyPr/>
          <a:lstStyle/>
          <a:p>
            <a:endParaRPr lang="zh-TW" altLang="en-US"/>
          </a:p>
        </p:txBody>
      </p:sp>
      <p:sp>
        <p:nvSpPr>
          <p:cNvPr id="4" name="投影片編號版面配置區 3"/>
          <p:cNvSpPr>
            <a:spLocks noGrp="1"/>
          </p:cNvSpPr>
          <p:nvPr>
            <p:ph type="sldNum" sz="quarter" idx="12"/>
          </p:nvPr>
        </p:nvSpPr>
        <p:spPr>
          <a:xfrm>
            <a:off x="8806434" y="5734050"/>
            <a:ext cx="660400" cy="521208"/>
          </a:xfrm>
          <a:prstGeom prst="rect">
            <a:avLst/>
          </a:prstGeom>
        </p:spPr>
        <p:txBody>
          <a:bodyPr/>
          <a:lstStyle/>
          <a:p>
            <a:fld id="{5194C3EA-2739-4835-BCB3-C425E916D490}" type="slidenum">
              <a:rPr lang="zh-TW" altLang="en-US" smtClean="0"/>
              <a:t>‹#›</a:t>
            </a:fld>
            <a:endParaRPr lang="zh-TW" altLang="en-US"/>
          </a:p>
        </p:txBody>
      </p:sp>
      <p:grpSp>
        <p:nvGrpSpPr>
          <p:cNvPr id="39" name="群組 38"/>
          <p:cNvGrpSpPr/>
          <p:nvPr userDrawn="1"/>
        </p:nvGrpSpPr>
        <p:grpSpPr>
          <a:xfrm>
            <a:off x="3411909" y="44624"/>
            <a:ext cx="6120000" cy="223172"/>
            <a:chOff x="3411909" y="44624"/>
            <a:chExt cx="6120000" cy="223172"/>
          </a:xfrm>
        </p:grpSpPr>
        <p:cxnSp>
          <p:nvCxnSpPr>
            <p:cNvPr id="40" name="直線接點 39"/>
            <p:cNvCxnSpPr/>
            <p:nvPr/>
          </p:nvCxnSpPr>
          <p:spPr>
            <a:xfrm flipV="1">
              <a:off x="3411909" y="54526"/>
              <a:ext cx="6120000" cy="3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圓角矩形 40"/>
            <p:cNvSpPr/>
            <p:nvPr/>
          </p:nvSpPr>
          <p:spPr>
            <a:xfrm>
              <a:off x="3669321" y="51668"/>
              <a:ext cx="360000" cy="18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圓角矩形 41"/>
            <p:cNvSpPr/>
            <p:nvPr/>
          </p:nvSpPr>
          <p:spPr>
            <a:xfrm>
              <a:off x="4432927" y="50585"/>
              <a:ext cx="360000" cy="18000"/>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圓角矩形 42"/>
            <p:cNvSpPr/>
            <p:nvPr/>
          </p:nvSpPr>
          <p:spPr>
            <a:xfrm>
              <a:off x="5178613" y="49497"/>
              <a:ext cx="360000" cy="1800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圓角矩形 43"/>
            <p:cNvSpPr/>
            <p:nvPr/>
          </p:nvSpPr>
          <p:spPr>
            <a:xfrm>
              <a:off x="5945304" y="51100"/>
              <a:ext cx="360000" cy="18000"/>
            </a:xfrm>
            <a:prstGeom prst="roundRect">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圓角矩形 44"/>
            <p:cNvSpPr/>
            <p:nvPr/>
          </p:nvSpPr>
          <p:spPr>
            <a:xfrm>
              <a:off x="6691176" y="45491"/>
              <a:ext cx="360000" cy="180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圓角矩形 45"/>
            <p:cNvSpPr/>
            <p:nvPr/>
          </p:nvSpPr>
          <p:spPr>
            <a:xfrm>
              <a:off x="7465423" y="52555"/>
              <a:ext cx="360000" cy="18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圓角矩形 46"/>
            <p:cNvSpPr/>
            <p:nvPr/>
          </p:nvSpPr>
          <p:spPr>
            <a:xfrm>
              <a:off x="8947782" y="46395"/>
              <a:ext cx="360000" cy="18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矩形 47"/>
            <p:cNvSpPr/>
            <p:nvPr/>
          </p:nvSpPr>
          <p:spPr>
            <a:xfrm>
              <a:off x="3660574" y="44624"/>
              <a:ext cx="389850" cy="215444"/>
            </a:xfrm>
            <a:prstGeom prst="rect">
              <a:avLst/>
            </a:prstGeom>
          </p:spPr>
          <p:txBody>
            <a:bodyPr wrap="none">
              <a:spAutoFit/>
            </a:bodyPr>
            <a:lstStyle/>
            <a:p>
              <a:pPr marL="0" algn="l" defTabSz="914400" rtl="0" eaLnBrk="1" latinLnBrk="0" hangingPunct="1"/>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總覽</a:t>
              </a:r>
            </a:p>
          </p:txBody>
        </p:sp>
        <p:sp>
          <p:nvSpPr>
            <p:cNvPr id="49" name="矩形 48"/>
            <p:cNvSpPr/>
            <p:nvPr/>
          </p:nvSpPr>
          <p:spPr>
            <a:xfrm>
              <a:off x="4293463" y="49776"/>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公司治理</a:t>
              </a:r>
            </a:p>
          </p:txBody>
        </p:sp>
        <p:sp>
          <p:nvSpPr>
            <p:cNvPr id="50" name="矩形 49"/>
            <p:cNvSpPr/>
            <p:nvPr/>
          </p:nvSpPr>
          <p:spPr>
            <a:xfrm>
              <a:off x="5069385" y="52352"/>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營運發展</a:t>
              </a:r>
            </a:p>
          </p:txBody>
        </p:sp>
        <p:sp>
          <p:nvSpPr>
            <p:cNvPr id="51" name="矩形 50"/>
            <p:cNvSpPr/>
            <p:nvPr/>
          </p:nvSpPr>
          <p:spPr>
            <a:xfrm>
              <a:off x="5816321"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友善職場</a:t>
              </a:r>
              <a:endParaRPr lang="zh-TW" altLang="en-US" sz="800" dirty="0">
                <a:solidFill>
                  <a:schemeClr val="bg1">
                    <a:lumMod val="65000"/>
                  </a:schemeClr>
                </a:solidFill>
              </a:endParaRPr>
            </a:p>
          </p:txBody>
        </p:sp>
        <p:sp>
          <p:nvSpPr>
            <p:cNvPr id="52" name="矩形 51"/>
            <p:cNvSpPr/>
            <p:nvPr/>
          </p:nvSpPr>
          <p:spPr>
            <a:xfrm>
              <a:off x="6564667"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環境永續</a:t>
              </a:r>
              <a:endParaRPr lang="zh-TW" altLang="en-US" sz="800" dirty="0">
                <a:solidFill>
                  <a:schemeClr val="bg1">
                    <a:lumMod val="65000"/>
                  </a:schemeClr>
                </a:solidFill>
              </a:endParaRPr>
            </a:p>
          </p:txBody>
        </p:sp>
        <p:sp>
          <p:nvSpPr>
            <p:cNvPr id="53" name="矩形 52"/>
            <p:cNvSpPr/>
            <p:nvPr/>
          </p:nvSpPr>
          <p:spPr>
            <a:xfrm>
              <a:off x="7360854" y="44624"/>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社會共好</a:t>
              </a:r>
              <a:endParaRPr lang="zh-TW" altLang="en-US" sz="800" dirty="0">
                <a:solidFill>
                  <a:schemeClr val="bg1">
                    <a:lumMod val="65000"/>
                  </a:schemeClr>
                </a:solidFill>
              </a:endParaRPr>
            </a:p>
          </p:txBody>
        </p:sp>
        <p:sp>
          <p:nvSpPr>
            <p:cNvPr id="54" name="矩形 53"/>
            <p:cNvSpPr/>
            <p:nvPr/>
          </p:nvSpPr>
          <p:spPr>
            <a:xfrm>
              <a:off x="8091830"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集團公司</a:t>
              </a:r>
            </a:p>
          </p:txBody>
        </p:sp>
        <p:sp>
          <p:nvSpPr>
            <p:cNvPr id="55" name="矩形 54"/>
            <p:cNvSpPr/>
            <p:nvPr/>
          </p:nvSpPr>
          <p:spPr>
            <a:xfrm>
              <a:off x="8936595" y="44624"/>
              <a:ext cx="389850" cy="215444"/>
            </a:xfrm>
            <a:prstGeom prst="rect">
              <a:avLst/>
            </a:prstGeom>
          </p:spPr>
          <p:txBody>
            <a:bodyPr wrap="none">
              <a:spAutoFit/>
            </a:bodyPr>
            <a:lstStyle/>
            <a:p>
              <a:r>
                <a:rPr lang="zh-TW" altLang="en-US" sz="800" b="1" kern="1200" dirty="0">
                  <a:solidFill>
                    <a:schemeClr val="tx1"/>
                  </a:solidFill>
                  <a:latin typeface="微軟正黑體" pitchFamily="34" charset="-120"/>
                  <a:ea typeface="微軟正黑體" pitchFamily="34" charset="-120"/>
                  <a:cs typeface="Arial Unicode MS" pitchFamily="34" charset="-120"/>
                </a:rPr>
                <a:t>附錄</a:t>
              </a:r>
            </a:p>
          </p:txBody>
        </p:sp>
        <p:sp>
          <p:nvSpPr>
            <p:cNvPr id="56" name="圓角矩形 55"/>
            <p:cNvSpPr/>
            <p:nvPr/>
          </p:nvSpPr>
          <p:spPr>
            <a:xfrm>
              <a:off x="8209348" y="47263"/>
              <a:ext cx="360000" cy="18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
        <p:nvSpPr>
          <p:cNvPr id="23" name="文字方塊 22"/>
          <p:cNvSpPr txBox="1"/>
          <p:nvPr userDrawn="1"/>
        </p:nvSpPr>
        <p:spPr>
          <a:xfrm>
            <a:off x="3800872" y="6586922"/>
            <a:ext cx="1944216" cy="230832"/>
          </a:xfrm>
          <a:prstGeom prst="rect">
            <a:avLst/>
          </a:prstGeom>
          <a:noFill/>
        </p:spPr>
        <p:txBody>
          <a:bodyPr wrap="square" rtlCol="0">
            <a:spAutoFit/>
          </a:bodyPr>
          <a:lstStyle/>
          <a:p>
            <a:r>
              <a:rPr lang="en-US" altLang="zh-TW" sz="90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2019</a:t>
            </a:r>
            <a:r>
              <a:rPr lang="en-US" altLang="zh-TW" sz="900" baseline="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英業達企業社會責任報告書 </a:t>
            </a:r>
            <a:r>
              <a:rPr lang="en-US" altLang="zh-TW"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p>
        </p:txBody>
      </p:sp>
      <p:sp>
        <p:nvSpPr>
          <p:cNvPr id="24" name="投影片編號版面配置區 5"/>
          <p:cNvSpPr txBox="1">
            <a:spLocks/>
          </p:cNvSpPr>
          <p:nvPr userDrawn="1"/>
        </p:nvSpPr>
        <p:spPr>
          <a:xfrm>
            <a:off x="5455392" y="6506994"/>
            <a:ext cx="441698"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0"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zh-TW" altLang="en-US" sz="1000" b="0"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rPr>
              <a:t> </a:t>
            </a:r>
          </a:p>
        </p:txBody>
      </p:sp>
      <p:cxnSp>
        <p:nvCxnSpPr>
          <p:cNvPr id="25" name="直線接點 24"/>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9093035"/>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三欄模板">
    <p:spTree>
      <p:nvGrpSpPr>
        <p:cNvPr id="1" name=""/>
        <p:cNvGrpSpPr/>
        <p:nvPr/>
      </p:nvGrpSpPr>
      <p:grpSpPr>
        <a:xfrm>
          <a:off x="0" y="0"/>
          <a:ext cx="0" cy="0"/>
          <a:chOff x="0" y="0"/>
          <a:chExt cx="0" cy="0"/>
        </a:xfrm>
      </p:grpSpPr>
      <p:cxnSp>
        <p:nvCxnSpPr>
          <p:cNvPr id="8" name="直線接點 7"/>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 name="文字版面配置區 2"/>
          <p:cNvSpPr>
            <a:spLocks noGrp="1"/>
          </p:cNvSpPr>
          <p:nvPr>
            <p:ph idx="1"/>
          </p:nvPr>
        </p:nvSpPr>
        <p:spPr>
          <a:xfrm>
            <a:off x="308824" y="817835"/>
            <a:ext cx="3060000" cy="5851525"/>
          </a:xfrm>
          <a:prstGeom prst="rect">
            <a:avLst/>
          </a:prstGeom>
        </p:spPr>
        <p:txBody>
          <a:bodyPr vert="horz" lIns="91440" tIns="45720" rIns="91440" bIns="45720" rtlCol="0">
            <a:normAutofit/>
          </a:bodyPr>
          <a:lstStyle>
            <a:lvl1pPr marL="182563" indent="-182563" algn="l">
              <a:buNone/>
              <a:defRPr sz="1100">
                <a:latin typeface="微軟正黑體" panose="020B0604030504040204" pitchFamily="34" charset="-120"/>
                <a:ea typeface="微軟正黑體" panose="020B0604030504040204" pitchFamily="34" charset="-120"/>
              </a:defRPr>
            </a:lvl1pPr>
            <a:lvl2pPr marL="182563" indent="-182563" algn="l">
              <a:buNone/>
              <a:defRPr sz="900">
                <a:latin typeface="微軟正黑體" panose="020B0604030504040204" pitchFamily="34" charset="-120"/>
                <a:ea typeface="微軟正黑體" panose="020B0604030504040204" pitchFamily="34" charset="-120"/>
              </a:defRPr>
            </a:lvl2pPr>
          </a:lstStyle>
          <a:p>
            <a:pPr lvl="0"/>
            <a:r>
              <a:rPr lang="zh-TW" altLang="en-US" dirty="0"/>
              <a:t>按一下以編輯母片文字樣式</a:t>
            </a:r>
          </a:p>
          <a:p>
            <a:pPr lvl="1"/>
            <a:r>
              <a:rPr lang="zh-TW" altLang="en-US" dirty="0"/>
              <a:t>第二層</a:t>
            </a:r>
          </a:p>
        </p:txBody>
      </p:sp>
      <p:sp>
        <p:nvSpPr>
          <p:cNvPr id="6" name="文字版面配置區 2"/>
          <p:cNvSpPr>
            <a:spLocks noGrp="1"/>
          </p:cNvSpPr>
          <p:nvPr>
            <p:ph idx="12"/>
          </p:nvPr>
        </p:nvSpPr>
        <p:spPr>
          <a:xfrm>
            <a:off x="3368824" y="817835"/>
            <a:ext cx="3060000" cy="5851525"/>
          </a:xfrm>
          <a:prstGeom prst="rect">
            <a:avLst/>
          </a:prstGeom>
        </p:spPr>
        <p:txBody>
          <a:bodyPr vert="horz" lIns="91440" tIns="45720" rIns="91440" bIns="45720" rtlCol="0">
            <a:normAutofit/>
          </a:bodyPr>
          <a:lstStyle>
            <a:lvl1pPr algn="l">
              <a:buFontTx/>
              <a:buNone/>
              <a:defRPr sz="1100">
                <a:latin typeface="微軟正黑體" panose="020B0604030504040204" pitchFamily="34" charset="-120"/>
                <a:ea typeface="微軟正黑體" panose="020B0604030504040204" pitchFamily="34" charset="-120"/>
              </a:defRPr>
            </a:lvl1pPr>
            <a:lvl2pPr marL="182563" indent="-182563" algn="l">
              <a:buFontTx/>
              <a:buNone/>
              <a:defRPr sz="900">
                <a:latin typeface="微軟正黑體" panose="020B0604030504040204" pitchFamily="34" charset="-120"/>
                <a:ea typeface="微軟正黑體" panose="020B0604030504040204" pitchFamily="34" charset="-120"/>
              </a:defRPr>
            </a:lvl2pPr>
          </a:lstStyle>
          <a:p>
            <a:pPr lvl="0"/>
            <a:r>
              <a:rPr lang="zh-TW" altLang="en-US" dirty="0"/>
              <a:t>按一下以編輯母片文字樣式</a:t>
            </a:r>
          </a:p>
          <a:p>
            <a:pPr lvl="1"/>
            <a:r>
              <a:rPr lang="zh-TW" altLang="en-US" dirty="0"/>
              <a:t>第二層</a:t>
            </a:r>
          </a:p>
        </p:txBody>
      </p:sp>
      <p:sp>
        <p:nvSpPr>
          <p:cNvPr id="9" name="文字版面配置區 2"/>
          <p:cNvSpPr>
            <a:spLocks noGrp="1"/>
          </p:cNvSpPr>
          <p:nvPr>
            <p:ph idx="13"/>
          </p:nvPr>
        </p:nvSpPr>
        <p:spPr>
          <a:xfrm>
            <a:off x="6573520" y="764704"/>
            <a:ext cx="3060000" cy="5851525"/>
          </a:xfrm>
          <a:prstGeom prst="rect">
            <a:avLst/>
          </a:prstGeom>
        </p:spPr>
        <p:txBody>
          <a:bodyPr vert="horz" lIns="91440" tIns="45720" rIns="91440" bIns="45720" rtlCol="0">
            <a:normAutofit/>
          </a:bodyPr>
          <a:lstStyle>
            <a:lvl1pPr marL="182563" indent="-182563" algn="l">
              <a:buFontTx/>
              <a:buNone/>
              <a:defRPr sz="1100">
                <a:latin typeface="微軟正黑體" panose="020B0604030504040204" pitchFamily="34" charset="-120"/>
                <a:ea typeface="微軟正黑體" panose="020B0604030504040204" pitchFamily="34" charset="-120"/>
              </a:defRPr>
            </a:lvl1pPr>
            <a:lvl2pPr marL="182563" indent="-182563">
              <a:buFontTx/>
              <a:buNone/>
              <a:defRPr sz="900">
                <a:latin typeface="微軟正黑體" panose="020B0604030504040204" pitchFamily="34" charset="-120"/>
                <a:ea typeface="微軟正黑體" panose="020B0604030504040204" pitchFamily="34" charset="-120"/>
              </a:defRPr>
            </a:lvl2pPr>
          </a:lstStyle>
          <a:p>
            <a:pPr lvl="0"/>
            <a:r>
              <a:rPr lang="zh-TW" altLang="en-US" dirty="0"/>
              <a:t>按一下以編輯母片文字樣式</a:t>
            </a:r>
          </a:p>
          <a:p>
            <a:pPr lvl="1"/>
            <a:r>
              <a:rPr lang="zh-TW" altLang="en-US" dirty="0"/>
              <a:t>第二層</a:t>
            </a:r>
          </a:p>
        </p:txBody>
      </p:sp>
      <p:sp>
        <p:nvSpPr>
          <p:cNvPr id="10" name="標題版面配置區 1"/>
          <p:cNvSpPr>
            <a:spLocks noGrp="1"/>
          </p:cNvSpPr>
          <p:nvPr>
            <p:ph type="title"/>
          </p:nvPr>
        </p:nvSpPr>
        <p:spPr>
          <a:xfrm>
            <a:off x="351284" y="274638"/>
            <a:ext cx="2513484" cy="562074"/>
          </a:xfrm>
          <a:prstGeom prst="rect">
            <a:avLst/>
          </a:prstGeom>
        </p:spPr>
        <p:txBody>
          <a:bodyPr vert="horz" lIns="91440" tIns="45720" rIns="91440" bIns="45720" rtlCol="0" anchor="ctr">
            <a:normAutofit/>
          </a:bodyPr>
          <a:lstStyle>
            <a:lvl1pPr algn="l">
              <a:defRPr sz="1800" b="1">
                <a:latin typeface="微軟正黑體" panose="020B0604030504040204" pitchFamily="34" charset="-120"/>
                <a:ea typeface="微軟正黑體" panose="020B0604030504040204" pitchFamily="34" charset="-120"/>
              </a:defRPr>
            </a:lvl1pPr>
          </a:lstStyle>
          <a:p>
            <a:r>
              <a:rPr lang="zh-TW" altLang="en-US" dirty="0"/>
              <a:t>按一下以編輯母片</a:t>
            </a:r>
          </a:p>
        </p:txBody>
      </p:sp>
      <p:sp>
        <p:nvSpPr>
          <p:cNvPr id="11" name="文字方塊 10"/>
          <p:cNvSpPr txBox="1"/>
          <p:nvPr userDrawn="1"/>
        </p:nvSpPr>
        <p:spPr>
          <a:xfrm>
            <a:off x="3800872" y="6586922"/>
            <a:ext cx="1944216" cy="230832"/>
          </a:xfrm>
          <a:prstGeom prst="rect">
            <a:avLst/>
          </a:prstGeom>
          <a:noFill/>
        </p:spPr>
        <p:txBody>
          <a:bodyPr wrap="square" rtlCol="0">
            <a:spAutoFit/>
          </a:bodyPr>
          <a:lstStyle/>
          <a:p>
            <a:r>
              <a:rPr lang="en-US" altLang="zh-TW" sz="900" dirty="0">
                <a:solidFill>
                  <a:schemeClr val="tx2">
                    <a:lumMod val="75000"/>
                  </a:schemeClr>
                </a:solidFill>
                <a:latin typeface="微軟正黑體" panose="020B0604030504040204" pitchFamily="34" charset="-120"/>
                <a:ea typeface="微軟正黑體" panose="020B0604030504040204" pitchFamily="34" charset="-120"/>
                <a:cs typeface="Arial" panose="020B0604020202020204" pitchFamily="34" charset="0"/>
              </a:rPr>
              <a:t>2019</a:t>
            </a:r>
            <a:r>
              <a:rPr lang="en-US" altLang="zh-TW" sz="900" baseline="0" dirty="0">
                <a:solidFill>
                  <a:schemeClr val="tx2">
                    <a:lumMod val="75000"/>
                  </a:schemeClr>
                </a:solidFill>
                <a:latin typeface="微軟正黑體" panose="020B0604030504040204" pitchFamily="34" charset="-120"/>
                <a:ea typeface="微軟正黑體" panose="020B0604030504040204" pitchFamily="34" charset="-120"/>
                <a:cs typeface="Arial" panose="020B0604020202020204" pitchFamily="34" charset="0"/>
              </a:rPr>
              <a:t> </a:t>
            </a:r>
            <a:r>
              <a:rPr lang="zh-TW" altLang="en-US" sz="900" dirty="0">
                <a:solidFill>
                  <a:schemeClr val="tx2">
                    <a:lumMod val="75000"/>
                  </a:schemeClr>
                </a:solidFill>
                <a:latin typeface="微軟正黑體" panose="020B0604030504040204" pitchFamily="34" charset="-120"/>
                <a:ea typeface="微軟正黑體" panose="020B0604030504040204" pitchFamily="34" charset="-120"/>
                <a:cs typeface="Arial" panose="020B0604020202020204" pitchFamily="34" charset="0"/>
              </a:rPr>
              <a:t>英華達企業社會責任報告書 </a:t>
            </a:r>
            <a:r>
              <a:rPr lang="en-US" altLang="zh-TW" sz="900" dirty="0">
                <a:solidFill>
                  <a:schemeClr val="tx2">
                    <a:lumMod val="75000"/>
                  </a:schemeClr>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900" dirty="0">
                <a:solidFill>
                  <a:schemeClr val="tx2">
                    <a:lumMod val="75000"/>
                  </a:schemeClr>
                </a:solidFill>
                <a:latin typeface="微軟正黑體" panose="020B0604030504040204" pitchFamily="34" charset="-120"/>
                <a:ea typeface="微軟正黑體" panose="020B0604030504040204" pitchFamily="34" charset="-120"/>
                <a:cs typeface="Arial" panose="020B0604020202020204" pitchFamily="34" charset="0"/>
              </a:rPr>
              <a:t>  </a:t>
            </a:r>
          </a:p>
        </p:txBody>
      </p:sp>
      <p:sp>
        <p:nvSpPr>
          <p:cNvPr id="12" name="投影片編號版面配置區 5"/>
          <p:cNvSpPr txBox="1">
            <a:spLocks/>
          </p:cNvSpPr>
          <p:nvPr userDrawn="1"/>
        </p:nvSpPr>
        <p:spPr>
          <a:xfrm>
            <a:off x="5519414" y="6506994"/>
            <a:ext cx="441698"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0" i="0" u="none" strike="noStrike" kern="1200" cap="none" spc="0" normalizeH="0" baseline="0" noProof="0" smtClean="0">
                <a:ln>
                  <a:noFill/>
                </a:ln>
                <a:solidFill>
                  <a:schemeClr val="tx1"/>
                </a:solidFill>
                <a:effectLst/>
                <a:uLnTx/>
                <a:uFillTx/>
                <a:latin typeface="微軟正黑體" panose="020B0604030504040204" pitchFamily="34" charset="-120"/>
                <a:ea typeface="微軟正黑體" panose="020B0604030504040204"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zh-TW" altLang="en-US" sz="10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cs typeface="Arial" pitchFamily="34" charset="0"/>
              </a:rPr>
              <a:t> </a:t>
            </a:r>
          </a:p>
        </p:txBody>
      </p:sp>
    </p:spTree>
    <p:extLst>
      <p:ext uri="{BB962C8B-B14F-4D97-AF65-F5344CB8AC3E}">
        <p14:creationId xmlns:p14="http://schemas.microsoft.com/office/powerpoint/2010/main" val="25265323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sp>
        <p:nvSpPr>
          <p:cNvPr id="2" name="文字方塊 1"/>
          <p:cNvSpPr txBox="1"/>
          <p:nvPr userDrawn="1"/>
        </p:nvSpPr>
        <p:spPr>
          <a:xfrm>
            <a:off x="489186" y="6530975"/>
            <a:ext cx="3481853" cy="230832"/>
          </a:xfrm>
          <a:prstGeom prst="rect">
            <a:avLst/>
          </a:prstGeom>
          <a:noFill/>
        </p:spPr>
        <p:txBody>
          <a:bodyPr wrap="square" rtlCol="0">
            <a:spAutoFit/>
          </a:bodyPr>
          <a:lstStyle/>
          <a:p>
            <a:r>
              <a:rPr lang="en-US" altLang="zh-TW" sz="900" dirty="0">
                <a:solidFill>
                  <a:schemeClr val="tx2">
                    <a:lumMod val="75000"/>
                  </a:schemeClr>
                </a:solidFill>
                <a:latin typeface="微軟正黑體" pitchFamily="34" charset="-120"/>
                <a:ea typeface="微軟正黑體" pitchFamily="34" charset="-120"/>
              </a:rPr>
              <a:t>2017</a:t>
            </a:r>
            <a:r>
              <a:rPr lang="en-US" altLang="zh-TW" sz="900" baseline="0" dirty="0">
                <a:solidFill>
                  <a:schemeClr val="tx2">
                    <a:lumMod val="75000"/>
                  </a:schemeClr>
                </a:solidFill>
                <a:latin typeface="微軟正黑體" pitchFamily="34" charset="-120"/>
                <a:ea typeface="微軟正黑體" pitchFamily="34" charset="-120"/>
              </a:rPr>
              <a:t> </a:t>
            </a:r>
            <a:r>
              <a:rPr lang="zh-TW" altLang="en-US" sz="900" dirty="0">
                <a:solidFill>
                  <a:schemeClr val="tx2">
                    <a:lumMod val="75000"/>
                  </a:schemeClr>
                </a:solidFill>
                <a:latin typeface="微軟正黑體" pitchFamily="34" charset="-120"/>
                <a:ea typeface="微軟正黑體" pitchFamily="34" charset="-120"/>
              </a:rPr>
              <a:t>英業達企業社會責任報告書  </a:t>
            </a:r>
          </a:p>
        </p:txBody>
      </p:sp>
      <p:cxnSp>
        <p:nvCxnSpPr>
          <p:cNvPr id="3" name="直線接點 2"/>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4" name="投影片編號版面配置區 5"/>
          <p:cNvSpPr txBox="1">
            <a:spLocks/>
          </p:cNvSpPr>
          <p:nvPr userDrawn="1"/>
        </p:nvSpPr>
        <p:spPr>
          <a:xfrm>
            <a:off x="2793762" y="6492133"/>
            <a:ext cx="2312904"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1"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000" b="1"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endParaRPr>
          </a:p>
        </p:txBody>
      </p:sp>
    </p:spTree>
    <p:extLst>
      <p:ext uri="{BB962C8B-B14F-4D97-AF65-F5344CB8AC3E}">
        <p14:creationId xmlns:p14="http://schemas.microsoft.com/office/powerpoint/2010/main" val="4804098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8_目錄標題">
    <p:spTree>
      <p:nvGrpSpPr>
        <p:cNvPr id="1" name=""/>
        <p:cNvGrpSpPr/>
        <p:nvPr/>
      </p:nvGrpSpPr>
      <p:grpSpPr>
        <a:xfrm>
          <a:off x="0" y="0"/>
          <a:ext cx="0" cy="0"/>
          <a:chOff x="0" y="0"/>
          <a:chExt cx="0" cy="0"/>
        </a:xfrm>
      </p:grpSpPr>
      <p:cxnSp>
        <p:nvCxnSpPr>
          <p:cNvPr id="8" name="直線接點 7"/>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 name="文字版面配置區 2"/>
          <p:cNvSpPr>
            <a:spLocks noGrp="1"/>
          </p:cNvSpPr>
          <p:nvPr>
            <p:ph idx="1"/>
          </p:nvPr>
        </p:nvSpPr>
        <p:spPr>
          <a:xfrm>
            <a:off x="273050" y="549275"/>
            <a:ext cx="3060000" cy="5851525"/>
          </a:xfrm>
          <a:prstGeom prst="rect">
            <a:avLst/>
          </a:prstGeom>
        </p:spPr>
        <p:txBody>
          <a:bodyPr vert="horz" lIns="91440" tIns="45720" rIns="91440" bIns="45720" rtlCol="0">
            <a:normAutofit/>
          </a:bodyPr>
          <a:lstStyle>
            <a:lvl1pPr marL="182563" indent="-182563" algn="l">
              <a:buNone/>
              <a:defRPr sz="1100"/>
            </a:lvl1pPr>
            <a:lvl2pPr marL="182563" indent="-182563" algn="l">
              <a:buNone/>
              <a:defRPr sz="900"/>
            </a:lvl2pPr>
          </a:lstStyle>
          <a:p>
            <a:pPr lvl="0"/>
            <a:r>
              <a:rPr lang="zh-TW" altLang="en-US" dirty="0"/>
              <a:t>按一下以編輯母片文字樣式</a:t>
            </a:r>
          </a:p>
          <a:p>
            <a:pPr lvl="1"/>
            <a:r>
              <a:rPr lang="zh-TW" altLang="en-US" dirty="0"/>
              <a:t>第二層</a:t>
            </a:r>
          </a:p>
        </p:txBody>
      </p:sp>
      <p:sp>
        <p:nvSpPr>
          <p:cNvPr id="6" name="文字版面配置區 2"/>
          <p:cNvSpPr>
            <a:spLocks noGrp="1"/>
          </p:cNvSpPr>
          <p:nvPr>
            <p:ph idx="12"/>
          </p:nvPr>
        </p:nvSpPr>
        <p:spPr>
          <a:xfrm>
            <a:off x="3477325" y="549275"/>
            <a:ext cx="3060000" cy="5851525"/>
          </a:xfrm>
          <a:prstGeom prst="rect">
            <a:avLst/>
          </a:prstGeom>
        </p:spPr>
        <p:txBody>
          <a:bodyPr vert="horz" lIns="91440" tIns="45720" rIns="91440" bIns="45720" rtlCol="0">
            <a:normAutofit/>
          </a:bodyPr>
          <a:lstStyle>
            <a:lvl1pPr algn="l">
              <a:buFontTx/>
              <a:buNone/>
              <a:defRPr sz="1100"/>
            </a:lvl1pPr>
            <a:lvl2pPr marL="182563" indent="-182563" algn="l">
              <a:buFontTx/>
              <a:buNone/>
              <a:defRPr sz="900"/>
            </a:lvl2pPr>
          </a:lstStyle>
          <a:p>
            <a:pPr lvl="0"/>
            <a:r>
              <a:rPr lang="zh-TW" altLang="en-US" dirty="0"/>
              <a:t>按一下以編輯母片文字樣式</a:t>
            </a:r>
          </a:p>
          <a:p>
            <a:pPr lvl="1"/>
            <a:r>
              <a:rPr lang="zh-TW" altLang="en-US" dirty="0"/>
              <a:t>第二層</a:t>
            </a:r>
          </a:p>
        </p:txBody>
      </p:sp>
      <p:sp>
        <p:nvSpPr>
          <p:cNvPr id="9" name="文字版面配置區 2"/>
          <p:cNvSpPr>
            <a:spLocks noGrp="1"/>
          </p:cNvSpPr>
          <p:nvPr>
            <p:ph idx="13"/>
          </p:nvPr>
        </p:nvSpPr>
        <p:spPr>
          <a:xfrm>
            <a:off x="6717536" y="549275"/>
            <a:ext cx="3060000" cy="5851525"/>
          </a:xfrm>
          <a:prstGeom prst="rect">
            <a:avLst/>
          </a:prstGeom>
        </p:spPr>
        <p:txBody>
          <a:bodyPr vert="horz" lIns="91440" tIns="45720" rIns="91440" bIns="45720" rtlCol="0">
            <a:normAutofit/>
          </a:bodyPr>
          <a:lstStyle>
            <a:lvl1pPr marL="182563" indent="-182563" algn="l">
              <a:buFontTx/>
              <a:buNone/>
              <a:defRPr sz="1100"/>
            </a:lvl1pPr>
            <a:lvl2pPr marL="182563" indent="-182563">
              <a:buFontTx/>
              <a:buNone/>
              <a:defRPr sz="900"/>
            </a:lvl2pPr>
          </a:lstStyle>
          <a:p>
            <a:pPr lvl="0"/>
            <a:r>
              <a:rPr lang="zh-TW" altLang="en-US" dirty="0"/>
              <a:t>按一下以編輯母片文字樣式</a:t>
            </a:r>
          </a:p>
          <a:p>
            <a:pPr lvl="1"/>
            <a:r>
              <a:rPr lang="zh-TW" altLang="en-US" dirty="0"/>
              <a:t>第二層</a:t>
            </a:r>
          </a:p>
        </p:txBody>
      </p:sp>
      <p:sp>
        <p:nvSpPr>
          <p:cNvPr id="10" name="標題版面配置區 1"/>
          <p:cNvSpPr>
            <a:spLocks noGrp="1"/>
          </p:cNvSpPr>
          <p:nvPr>
            <p:ph type="title"/>
          </p:nvPr>
        </p:nvSpPr>
        <p:spPr>
          <a:xfrm>
            <a:off x="272480" y="-12799"/>
            <a:ext cx="2513484" cy="562074"/>
          </a:xfrm>
          <a:prstGeom prst="rect">
            <a:avLst/>
          </a:prstGeom>
        </p:spPr>
        <p:txBody>
          <a:bodyPr vert="horz" lIns="91440" tIns="45720" rIns="91440" bIns="45720" rtlCol="0" anchor="ctr">
            <a:normAutofit/>
          </a:bodyPr>
          <a:lstStyle>
            <a:lvl1pPr algn="l">
              <a:defRPr sz="1800"/>
            </a:lvl1pPr>
          </a:lstStyle>
          <a:p>
            <a:r>
              <a:rPr lang="zh-TW" altLang="en-US" dirty="0"/>
              <a:t>按一下以編輯母片</a:t>
            </a:r>
          </a:p>
        </p:txBody>
      </p:sp>
      <p:sp>
        <p:nvSpPr>
          <p:cNvPr id="11" name="文字方塊 10">
            <a:extLst>
              <a:ext uri="{FF2B5EF4-FFF2-40B4-BE49-F238E27FC236}">
                <a16:creationId xmlns="" xmlns:a16="http://schemas.microsoft.com/office/drawing/2014/main" id="{6E3CB9A0-5D85-467C-8BBF-401BBDCB5C3A}"/>
              </a:ext>
            </a:extLst>
          </p:cNvPr>
          <p:cNvSpPr txBox="1"/>
          <p:nvPr userDrawn="1"/>
        </p:nvSpPr>
        <p:spPr>
          <a:xfrm>
            <a:off x="3266398" y="6583638"/>
            <a:ext cx="3481853" cy="230832"/>
          </a:xfrm>
          <a:prstGeom prst="rect">
            <a:avLst/>
          </a:prstGeom>
          <a:noFill/>
        </p:spPr>
        <p:txBody>
          <a:bodyPr wrap="square" rtlCol="0">
            <a:spAutoFit/>
          </a:bodyPr>
          <a:lstStyle/>
          <a:p>
            <a:pPr algn="ctr"/>
            <a:r>
              <a:rPr lang="en-US" altLang="zh-TW" sz="900" dirty="0">
                <a:solidFill>
                  <a:schemeClr val="tx2">
                    <a:lumMod val="75000"/>
                  </a:schemeClr>
                </a:solidFill>
                <a:latin typeface="微軟正黑體" pitchFamily="34" charset="-120"/>
                <a:ea typeface="微軟正黑體" pitchFamily="34" charset="-120"/>
              </a:rPr>
              <a:t>2019</a:t>
            </a:r>
            <a:r>
              <a:rPr lang="en-US" altLang="zh-TW" sz="900" baseline="0" dirty="0">
                <a:solidFill>
                  <a:schemeClr val="tx2">
                    <a:lumMod val="75000"/>
                  </a:schemeClr>
                </a:solidFill>
                <a:latin typeface="微軟正黑體" pitchFamily="34" charset="-120"/>
                <a:ea typeface="微軟正黑體" pitchFamily="34" charset="-120"/>
              </a:rPr>
              <a:t> </a:t>
            </a:r>
            <a:r>
              <a:rPr lang="zh-TW" altLang="en-US" sz="900" dirty="0">
                <a:solidFill>
                  <a:schemeClr val="tx2">
                    <a:lumMod val="75000"/>
                  </a:schemeClr>
                </a:solidFill>
                <a:latin typeface="微軟正黑體" pitchFamily="34" charset="-120"/>
                <a:ea typeface="微軟正黑體" pitchFamily="34" charset="-120"/>
              </a:rPr>
              <a:t>英業達企業社會責任報告書</a:t>
            </a:r>
            <a:r>
              <a:rPr lang="en-US" altLang="zh-TW" sz="900" dirty="0">
                <a:solidFill>
                  <a:schemeClr val="tx2">
                    <a:lumMod val="75000"/>
                  </a:schemeClr>
                </a:solidFill>
                <a:latin typeface="微軟正黑體" pitchFamily="34" charset="-120"/>
                <a:ea typeface="微軟正黑體" pitchFamily="34" charset="-120"/>
              </a:rPr>
              <a:t>-</a:t>
            </a:r>
            <a:r>
              <a:rPr lang="zh-TW" altLang="en-US" sz="900" dirty="0">
                <a:solidFill>
                  <a:schemeClr val="tx2">
                    <a:lumMod val="75000"/>
                  </a:schemeClr>
                </a:solidFill>
                <a:latin typeface="微軟正黑體" pitchFamily="34" charset="-120"/>
                <a:ea typeface="微軟正黑體" pitchFamily="34" charset="-120"/>
              </a:rPr>
              <a:t>  </a:t>
            </a:r>
            <a:fld id="{16811126-9476-4F1D-AA79-8AD2DA7B613D}" type="slidenum">
              <a:rPr kumimoji="0" lang="zh-TW" altLang="en-US" sz="900" b="1"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a:t>‹#›</a:t>
            </a:fld>
            <a:endParaRPr lang="zh-TW" altLang="en-US" sz="900" dirty="0">
              <a:solidFill>
                <a:schemeClr val="tx2">
                  <a:lumMod val="75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26423075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9_目錄標題">
    <p:spTree>
      <p:nvGrpSpPr>
        <p:cNvPr id="1" name=""/>
        <p:cNvGrpSpPr/>
        <p:nvPr/>
      </p:nvGrpSpPr>
      <p:grpSpPr>
        <a:xfrm>
          <a:off x="0" y="0"/>
          <a:ext cx="0" cy="0"/>
          <a:chOff x="0" y="0"/>
          <a:chExt cx="0" cy="0"/>
        </a:xfrm>
      </p:grpSpPr>
      <p:sp>
        <p:nvSpPr>
          <p:cNvPr id="7" name="文字方塊 6"/>
          <p:cNvSpPr txBox="1"/>
          <p:nvPr userDrawn="1"/>
        </p:nvSpPr>
        <p:spPr>
          <a:xfrm>
            <a:off x="489186" y="6530975"/>
            <a:ext cx="3481853" cy="230832"/>
          </a:xfrm>
          <a:prstGeom prst="rect">
            <a:avLst/>
          </a:prstGeom>
          <a:noFill/>
        </p:spPr>
        <p:txBody>
          <a:bodyPr wrap="square" rtlCol="0">
            <a:spAutoFit/>
          </a:bodyPr>
          <a:lstStyle/>
          <a:p>
            <a:r>
              <a:rPr lang="en-US" altLang="zh-TW" sz="900" dirty="0">
                <a:solidFill>
                  <a:schemeClr val="tx2">
                    <a:lumMod val="75000"/>
                  </a:schemeClr>
                </a:solidFill>
                <a:latin typeface="微軟正黑體" pitchFamily="34" charset="-120"/>
                <a:ea typeface="微軟正黑體" pitchFamily="34" charset="-120"/>
              </a:rPr>
              <a:t>2017</a:t>
            </a:r>
            <a:r>
              <a:rPr lang="en-US" altLang="zh-TW" sz="900" baseline="0" dirty="0">
                <a:solidFill>
                  <a:schemeClr val="tx2">
                    <a:lumMod val="75000"/>
                  </a:schemeClr>
                </a:solidFill>
                <a:latin typeface="微軟正黑體" pitchFamily="34" charset="-120"/>
                <a:ea typeface="微軟正黑體" pitchFamily="34" charset="-120"/>
              </a:rPr>
              <a:t> </a:t>
            </a:r>
            <a:r>
              <a:rPr lang="zh-TW" altLang="en-US" sz="900" dirty="0">
                <a:solidFill>
                  <a:schemeClr val="tx2">
                    <a:lumMod val="75000"/>
                  </a:schemeClr>
                </a:solidFill>
                <a:latin typeface="微軟正黑體" pitchFamily="34" charset="-120"/>
                <a:ea typeface="微軟正黑體" pitchFamily="34" charset="-120"/>
              </a:rPr>
              <a:t>英業達企業社會責任報告書  </a:t>
            </a:r>
          </a:p>
        </p:txBody>
      </p:sp>
      <p:cxnSp>
        <p:nvCxnSpPr>
          <p:cNvPr id="8" name="直線接點 7"/>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投影片編號版面配置區 5"/>
          <p:cNvSpPr txBox="1">
            <a:spLocks/>
          </p:cNvSpPr>
          <p:nvPr userDrawn="1"/>
        </p:nvSpPr>
        <p:spPr>
          <a:xfrm>
            <a:off x="2793762" y="6492133"/>
            <a:ext cx="2312904"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1"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000" b="1"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endParaRPr>
          </a:p>
        </p:txBody>
      </p:sp>
      <p:sp>
        <p:nvSpPr>
          <p:cNvPr id="5" name="文字版面配置區 2"/>
          <p:cNvSpPr>
            <a:spLocks noGrp="1"/>
          </p:cNvSpPr>
          <p:nvPr>
            <p:ph idx="1"/>
          </p:nvPr>
        </p:nvSpPr>
        <p:spPr>
          <a:xfrm>
            <a:off x="273050" y="549275"/>
            <a:ext cx="3060000" cy="5851525"/>
          </a:xfrm>
          <a:prstGeom prst="rect">
            <a:avLst/>
          </a:prstGeom>
        </p:spPr>
        <p:txBody>
          <a:bodyPr vert="horz" lIns="91440" tIns="45720" rIns="91440" bIns="45720" rtlCol="0">
            <a:normAutofit/>
          </a:bodyPr>
          <a:lstStyle>
            <a:lvl1pPr marL="182563" indent="-182563" algn="l">
              <a:buNone/>
              <a:defRPr sz="1100"/>
            </a:lvl1pPr>
            <a:lvl2pPr marL="182563" indent="-182563" algn="l">
              <a:buNone/>
              <a:defRPr sz="900"/>
            </a:lvl2pPr>
          </a:lstStyle>
          <a:p>
            <a:pPr lvl="0"/>
            <a:r>
              <a:rPr lang="zh-TW" altLang="en-US" dirty="0"/>
              <a:t>按一下以編輯母片文字樣式</a:t>
            </a:r>
          </a:p>
          <a:p>
            <a:pPr lvl="1"/>
            <a:r>
              <a:rPr lang="zh-TW" altLang="en-US" dirty="0"/>
              <a:t>第二層</a:t>
            </a:r>
          </a:p>
        </p:txBody>
      </p:sp>
      <p:sp>
        <p:nvSpPr>
          <p:cNvPr id="6" name="文字版面配置區 2"/>
          <p:cNvSpPr>
            <a:spLocks noGrp="1"/>
          </p:cNvSpPr>
          <p:nvPr>
            <p:ph idx="12"/>
          </p:nvPr>
        </p:nvSpPr>
        <p:spPr>
          <a:xfrm>
            <a:off x="3477325" y="549275"/>
            <a:ext cx="3060000" cy="5851525"/>
          </a:xfrm>
          <a:prstGeom prst="rect">
            <a:avLst/>
          </a:prstGeom>
        </p:spPr>
        <p:txBody>
          <a:bodyPr vert="horz" lIns="91440" tIns="45720" rIns="91440" bIns="45720" rtlCol="0">
            <a:normAutofit/>
          </a:bodyPr>
          <a:lstStyle>
            <a:lvl1pPr algn="l">
              <a:buFontTx/>
              <a:buNone/>
              <a:defRPr sz="1100"/>
            </a:lvl1pPr>
            <a:lvl2pPr marL="182563" indent="-182563" algn="l">
              <a:buFontTx/>
              <a:buNone/>
              <a:defRPr sz="900"/>
            </a:lvl2pPr>
          </a:lstStyle>
          <a:p>
            <a:pPr lvl="0"/>
            <a:r>
              <a:rPr lang="zh-TW" altLang="en-US" dirty="0"/>
              <a:t>按一下以編輯母片文字樣式</a:t>
            </a:r>
          </a:p>
          <a:p>
            <a:pPr lvl="1"/>
            <a:r>
              <a:rPr lang="zh-TW" altLang="en-US" dirty="0"/>
              <a:t>第二層</a:t>
            </a:r>
          </a:p>
        </p:txBody>
      </p:sp>
      <p:sp>
        <p:nvSpPr>
          <p:cNvPr id="9" name="文字版面配置區 2"/>
          <p:cNvSpPr>
            <a:spLocks noGrp="1"/>
          </p:cNvSpPr>
          <p:nvPr>
            <p:ph idx="13"/>
          </p:nvPr>
        </p:nvSpPr>
        <p:spPr>
          <a:xfrm>
            <a:off x="6717536" y="549275"/>
            <a:ext cx="3060000" cy="5851525"/>
          </a:xfrm>
          <a:prstGeom prst="rect">
            <a:avLst/>
          </a:prstGeom>
        </p:spPr>
        <p:txBody>
          <a:bodyPr vert="horz" lIns="91440" tIns="45720" rIns="91440" bIns="45720" rtlCol="0">
            <a:normAutofit/>
          </a:bodyPr>
          <a:lstStyle>
            <a:lvl1pPr marL="182563" indent="-182563" algn="l">
              <a:buFontTx/>
              <a:buNone/>
              <a:defRPr sz="1100"/>
            </a:lvl1pPr>
            <a:lvl2pPr marL="182563" indent="-182563">
              <a:buFontTx/>
              <a:buNone/>
              <a:defRPr sz="900"/>
            </a:lvl2pPr>
          </a:lstStyle>
          <a:p>
            <a:pPr lvl="0"/>
            <a:r>
              <a:rPr lang="zh-TW" altLang="en-US" dirty="0"/>
              <a:t>按一下以編輯母片文字樣式</a:t>
            </a:r>
          </a:p>
          <a:p>
            <a:pPr lvl="1"/>
            <a:r>
              <a:rPr lang="zh-TW" altLang="en-US" dirty="0"/>
              <a:t>第二層</a:t>
            </a:r>
          </a:p>
        </p:txBody>
      </p:sp>
      <p:sp>
        <p:nvSpPr>
          <p:cNvPr id="10" name="標題版面配置區 1"/>
          <p:cNvSpPr>
            <a:spLocks noGrp="1"/>
          </p:cNvSpPr>
          <p:nvPr>
            <p:ph type="title"/>
          </p:nvPr>
        </p:nvSpPr>
        <p:spPr>
          <a:xfrm>
            <a:off x="272480" y="-12799"/>
            <a:ext cx="2513484" cy="562074"/>
          </a:xfrm>
          <a:prstGeom prst="rect">
            <a:avLst/>
          </a:prstGeom>
        </p:spPr>
        <p:txBody>
          <a:bodyPr vert="horz" lIns="91440" tIns="45720" rIns="91440" bIns="45720" rtlCol="0" anchor="ctr">
            <a:normAutofit/>
          </a:bodyPr>
          <a:lstStyle>
            <a:lvl1pPr algn="l">
              <a:defRPr sz="1800"/>
            </a:lvl1pPr>
          </a:lstStyle>
          <a:p>
            <a:r>
              <a:rPr lang="zh-TW" altLang="en-US" dirty="0"/>
              <a:t>按一下以編輯母片</a:t>
            </a:r>
          </a:p>
        </p:txBody>
      </p:sp>
    </p:spTree>
    <p:extLst>
      <p:ext uri="{BB962C8B-B14F-4D97-AF65-F5344CB8AC3E}">
        <p14:creationId xmlns:p14="http://schemas.microsoft.com/office/powerpoint/2010/main" val="2642307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a:xfrm rot="5400000">
            <a:off x="8305800" y="1065849"/>
            <a:ext cx="2011680" cy="416052"/>
          </a:xfrm>
          <a:prstGeom prst="rect">
            <a:avLst/>
          </a:prstGeom>
        </p:spPr>
        <p:txBody>
          <a:bodyPr/>
          <a:lstStyle/>
          <a:p>
            <a:fld id="{61FC47E0-230A-4E9D-8561-4133D9587D8A}" type="datetimeFigureOut">
              <a:rPr lang="zh-TW" altLang="en-US" smtClean="0"/>
              <a:t>2020/11/3</a:t>
            </a:fld>
            <a:endParaRPr lang="zh-TW" altLang="en-US"/>
          </a:p>
        </p:txBody>
      </p:sp>
      <p:sp>
        <p:nvSpPr>
          <p:cNvPr id="3" name="頁尾版面配置區 2"/>
          <p:cNvSpPr>
            <a:spLocks noGrp="1"/>
          </p:cNvSpPr>
          <p:nvPr>
            <p:ph type="ftr" sz="quarter" idx="11"/>
          </p:nvPr>
        </p:nvSpPr>
        <p:spPr>
          <a:xfrm rot="5400000">
            <a:off x="7706052" y="3722000"/>
            <a:ext cx="3200400" cy="396240"/>
          </a:xfrm>
          <a:prstGeom prst="rect">
            <a:avLst/>
          </a:prstGeom>
        </p:spPr>
        <p:txBody>
          <a:bodyPr/>
          <a:lstStyle/>
          <a:p>
            <a:endParaRPr lang="zh-TW" altLang="en-US"/>
          </a:p>
        </p:txBody>
      </p:sp>
      <p:sp>
        <p:nvSpPr>
          <p:cNvPr id="4" name="投影片編號版面配置區 3"/>
          <p:cNvSpPr>
            <a:spLocks noGrp="1"/>
          </p:cNvSpPr>
          <p:nvPr>
            <p:ph type="sldNum" sz="quarter" idx="12"/>
          </p:nvPr>
        </p:nvSpPr>
        <p:spPr>
          <a:xfrm>
            <a:off x="8806434" y="5734050"/>
            <a:ext cx="660400" cy="521208"/>
          </a:xfrm>
          <a:prstGeom prst="rect">
            <a:avLst/>
          </a:prstGeom>
        </p:spPr>
        <p:txBody>
          <a:bodyPr/>
          <a:lstStyle/>
          <a:p>
            <a:fld id="{5194C3EA-2739-4835-BCB3-C425E916D490}" type="slidenum">
              <a:rPr lang="zh-TW" altLang="en-US" smtClean="0"/>
              <a:t>‹#›</a:t>
            </a:fld>
            <a:endParaRPr lang="zh-TW" altLang="en-US"/>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0_目錄標題">
    <p:spTree>
      <p:nvGrpSpPr>
        <p:cNvPr id="1" name=""/>
        <p:cNvGrpSpPr/>
        <p:nvPr/>
      </p:nvGrpSpPr>
      <p:grpSpPr>
        <a:xfrm>
          <a:off x="0" y="0"/>
          <a:ext cx="0" cy="0"/>
          <a:chOff x="0" y="0"/>
          <a:chExt cx="0" cy="0"/>
        </a:xfrm>
      </p:grpSpPr>
      <p:sp>
        <p:nvSpPr>
          <p:cNvPr id="7" name="文字方塊 6"/>
          <p:cNvSpPr txBox="1"/>
          <p:nvPr userDrawn="1"/>
        </p:nvSpPr>
        <p:spPr>
          <a:xfrm>
            <a:off x="489186" y="6530975"/>
            <a:ext cx="3481853" cy="230832"/>
          </a:xfrm>
          <a:prstGeom prst="rect">
            <a:avLst/>
          </a:prstGeom>
          <a:noFill/>
        </p:spPr>
        <p:txBody>
          <a:bodyPr wrap="square" rtlCol="0">
            <a:spAutoFit/>
          </a:bodyPr>
          <a:lstStyle/>
          <a:p>
            <a:r>
              <a:rPr lang="en-US" altLang="zh-TW" sz="900" dirty="0">
                <a:solidFill>
                  <a:schemeClr val="tx2">
                    <a:lumMod val="75000"/>
                  </a:schemeClr>
                </a:solidFill>
                <a:latin typeface="微軟正黑體" pitchFamily="34" charset="-120"/>
                <a:ea typeface="微軟正黑體" pitchFamily="34" charset="-120"/>
              </a:rPr>
              <a:t>2017</a:t>
            </a:r>
            <a:r>
              <a:rPr lang="en-US" altLang="zh-TW" sz="900" baseline="0" dirty="0">
                <a:solidFill>
                  <a:schemeClr val="tx2">
                    <a:lumMod val="75000"/>
                  </a:schemeClr>
                </a:solidFill>
                <a:latin typeface="微軟正黑體" pitchFamily="34" charset="-120"/>
                <a:ea typeface="微軟正黑體" pitchFamily="34" charset="-120"/>
              </a:rPr>
              <a:t> </a:t>
            </a:r>
            <a:r>
              <a:rPr lang="zh-TW" altLang="en-US" sz="900" dirty="0">
                <a:solidFill>
                  <a:schemeClr val="tx2">
                    <a:lumMod val="75000"/>
                  </a:schemeClr>
                </a:solidFill>
                <a:latin typeface="微軟正黑體" pitchFamily="34" charset="-120"/>
                <a:ea typeface="微軟正黑體" pitchFamily="34" charset="-120"/>
              </a:rPr>
              <a:t>英業達企業社會責任報告書  </a:t>
            </a:r>
          </a:p>
        </p:txBody>
      </p:sp>
      <p:cxnSp>
        <p:nvCxnSpPr>
          <p:cNvPr id="8" name="直線接點 7"/>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投影片編號版面配置區 5"/>
          <p:cNvSpPr txBox="1">
            <a:spLocks/>
          </p:cNvSpPr>
          <p:nvPr userDrawn="1"/>
        </p:nvSpPr>
        <p:spPr>
          <a:xfrm>
            <a:off x="2793762" y="6492133"/>
            <a:ext cx="2312904"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1"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000" b="1"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endParaRPr>
          </a:p>
        </p:txBody>
      </p:sp>
      <p:sp>
        <p:nvSpPr>
          <p:cNvPr id="5" name="文字版面配置區 2"/>
          <p:cNvSpPr>
            <a:spLocks noGrp="1"/>
          </p:cNvSpPr>
          <p:nvPr>
            <p:ph idx="1"/>
          </p:nvPr>
        </p:nvSpPr>
        <p:spPr>
          <a:xfrm>
            <a:off x="273050" y="549275"/>
            <a:ext cx="3060000" cy="5851525"/>
          </a:xfrm>
          <a:prstGeom prst="rect">
            <a:avLst/>
          </a:prstGeom>
        </p:spPr>
        <p:txBody>
          <a:bodyPr vert="horz" lIns="91440" tIns="45720" rIns="91440" bIns="45720" rtlCol="0">
            <a:normAutofit/>
          </a:bodyPr>
          <a:lstStyle>
            <a:lvl1pPr marL="182563" indent="-182563" algn="l">
              <a:buNone/>
              <a:defRPr sz="1100"/>
            </a:lvl1pPr>
            <a:lvl2pPr marL="182563" indent="-182563" algn="l">
              <a:buNone/>
              <a:defRPr sz="900"/>
            </a:lvl2pPr>
          </a:lstStyle>
          <a:p>
            <a:pPr lvl="0"/>
            <a:r>
              <a:rPr lang="zh-TW" altLang="en-US" dirty="0"/>
              <a:t>按一下以編輯母片文字樣式</a:t>
            </a:r>
          </a:p>
          <a:p>
            <a:pPr lvl="1"/>
            <a:r>
              <a:rPr lang="zh-TW" altLang="en-US" dirty="0"/>
              <a:t>第二層</a:t>
            </a:r>
          </a:p>
        </p:txBody>
      </p:sp>
      <p:sp>
        <p:nvSpPr>
          <p:cNvPr id="6" name="文字版面配置區 2"/>
          <p:cNvSpPr>
            <a:spLocks noGrp="1"/>
          </p:cNvSpPr>
          <p:nvPr>
            <p:ph idx="12"/>
          </p:nvPr>
        </p:nvSpPr>
        <p:spPr>
          <a:xfrm>
            <a:off x="3477325" y="549275"/>
            <a:ext cx="3060000" cy="5851525"/>
          </a:xfrm>
          <a:prstGeom prst="rect">
            <a:avLst/>
          </a:prstGeom>
        </p:spPr>
        <p:txBody>
          <a:bodyPr vert="horz" lIns="91440" tIns="45720" rIns="91440" bIns="45720" rtlCol="0">
            <a:normAutofit/>
          </a:bodyPr>
          <a:lstStyle>
            <a:lvl1pPr algn="l">
              <a:buFontTx/>
              <a:buNone/>
              <a:defRPr sz="1100"/>
            </a:lvl1pPr>
            <a:lvl2pPr marL="182563" indent="-182563" algn="l">
              <a:buFontTx/>
              <a:buNone/>
              <a:defRPr sz="900"/>
            </a:lvl2pPr>
          </a:lstStyle>
          <a:p>
            <a:pPr lvl="0"/>
            <a:r>
              <a:rPr lang="zh-TW" altLang="en-US" dirty="0"/>
              <a:t>按一下以編輯母片文字樣式</a:t>
            </a:r>
          </a:p>
          <a:p>
            <a:pPr lvl="1"/>
            <a:r>
              <a:rPr lang="zh-TW" altLang="en-US" dirty="0"/>
              <a:t>第二層</a:t>
            </a:r>
          </a:p>
        </p:txBody>
      </p:sp>
      <p:sp>
        <p:nvSpPr>
          <p:cNvPr id="9" name="文字版面配置區 2"/>
          <p:cNvSpPr>
            <a:spLocks noGrp="1"/>
          </p:cNvSpPr>
          <p:nvPr>
            <p:ph idx="13"/>
          </p:nvPr>
        </p:nvSpPr>
        <p:spPr>
          <a:xfrm>
            <a:off x="6717536" y="549275"/>
            <a:ext cx="3060000" cy="5851525"/>
          </a:xfrm>
          <a:prstGeom prst="rect">
            <a:avLst/>
          </a:prstGeom>
        </p:spPr>
        <p:txBody>
          <a:bodyPr vert="horz" lIns="91440" tIns="45720" rIns="91440" bIns="45720" rtlCol="0">
            <a:normAutofit/>
          </a:bodyPr>
          <a:lstStyle>
            <a:lvl1pPr marL="182563" indent="-182563" algn="l">
              <a:buFontTx/>
              <a:buNone/>
              <a:defRPr sz="1100"/>
            </a:lvl1pPr>
            <a:lvl2pPr marL="182563" indent="-182563">
              <a:buFontTx/>
              <a:buNone/>
              <a:defRPr sz="900"/>
            </a:lvl2pPr>
          </a:lstStyle>
          <a:p>
            <a:pPr lvl="0"/>
            <a:r>
              <a:rPr lang="zh-TW" altLang="en-US" dirty="0"/>
              <a:t>按一下以編輯母片文字樣式</a:t>
            </a:r>
          </a:p>
          <a:p>
            <a:pPr lvl="1"/>
            <a:r>
              <a:rPr lang="zh-TW" altLang="en-US" dirty="0"/>
              <a:t>第二層</a:t>
            </a:r>
          </a:p>
        </p:txBody>
      </p:sp>
      <p:sp>
        <p:nvSpPr>
          <p:cNvPr id="10" name="標題版面配置區 1"/>
          <p:cNvSpPr>
            <a:spLocks noGrp="1"/>
          </p:cNvSpPr>
          <p:nvPr>
            <p:ph type="title"/>
          </p:nvPr>
        </p:nvSpPr>
        <p:spPr>
          <a:xfrm>
            <a:off x="272480" y="-12799"/>
            <a:ext cx="2513484" cy="562074"/>
          </a:xfrm>
          <a:prstGeom prst="rect">
            <a:avLst/>
          </a:prstGeom>
        </p:spPr>
        <p:txBody>
          <a:bodyPr vert="horz" lIns="91440" tIns="45720" rIns="91440" bIns="45720" rtlCol="0" anchor="ctr">
            <a:normAutofit/>
          </a:bodyPr>
          <a:lstStyle>
            <a:lvl1pPr algn="l">
              <a:defRPr sz="1800"/>
            </a:lvl1pPr>
          </a:lstStyle>
          <a:p>
            <a:r>
              <a:rPr lang="zh-TW" altLang="en-US" dirty="0"/>
              <a:t>按一下以編輯母片</a:t>
            </a:r>
          </a:p>
        </p:txBody>
      </p:sp>
    </p:spTree>
    <p:extLst>
      <p:ext uri="{BB962C8B-B14F-4D97-AF65-F5344CB8AC3E}">
        <p14:creationId xmlns:p14="http://schemas.microsoft.com/office/powerpoint/2010/main" val="26423075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1_目錄標題">
    <p:spTree>
      <p:nvGrpSpPr>
        <p:cNvPr id="1" name=""/>
        <p:cNvGrpSpPr/>
        <p:nvPr/>
      </p:nvGrpSpPr>
      <p:grpSpPr>
        <a:xfrm>
          <a:off x="0" y="0"/>
          <a:ext cx="0" cy="0"/>
          <a:chOff x="0" y="0"/>
          <a:chExt cx="0" cy="0"/>
        </a:xfrm>
      </p:grpSpPr>
      <p:sp>
        <p:nvSpPr>
          <p:cNvPr id="7" name="文字方塊 6"/>
          <p:cNvSpPr txBox="1"/>
          <p:nvPr userDrawn="1"/>
        </p:nvSpPr>
        <p:spPr>
          <a:xfrm>
            <a:off x="489186" y="6530975"/>
            <a:ext cx="3481853" cy="230832"/>
          </a:xfrm>
          <a:prstGeom prst="rect">
            <a:avLst/>
          </a:prstGeom>
          <a:noFill/>
        </p:spPr>
        <p:txBody>
          <a:bodyPr wrap="square" rtlCol="0">
            <a:spAutoFit/>
          </a:bodyPr>
          <a:lstStyle/>
          <a:p>
            <a:r>
              <a:rPr lang="en-US" altLang="zh-TW" sz="900" dirty="0">
                <a:solidFill>
                  <a:schemeClr val="tx2">
                    <a:lumMod val="75000"/>
                  </a:schemeClr>
                </a:solidFill>
                <a:latin typeface="微軟正黑體" pitchFamily="34" charset="-120"/>
                <a:ea typeface="微軟正黑體" pitchFamily="34" charset="-120"/>
              </a:rPr>
              <a:t>2017</a:t>
            </a:r>
            <a:r>
              <a:rPr lang="en-US" altLang="zh-TW" sz="900" baseline="0" dirty="0">
                <a:solidFill>
                  <a:schemeClr val="tx2">
                    <a:lumMod val="75000"/>
                  </a:schemeClr>
                </a:solidFill>
                <a:latin typeface="微軟正黑體" pitchFamily="34" charset="-120"/>
                <a:ea typeface="微軟正黑體" pitchFamily="34" charset="-120"/>
              </a:rPr>
              <a:t> </a:t>
            </a:r>
            <a:r>
              <a:rPr lang="zh-TW" altLang="en-US" sz="900" dirty="0">
                <a:solidFill>
                  <a:schemeClr val="tx2">
                    <a:lumMod val="75000"/>
                  </a:schemeClr>
                </a:solidFill>
                <a:latin typeface="微軟正黑體" pitchFamily="34" charset="-120"/>
                <a:ea typeface="微軟正黑體" pitchFamily="34" charset="-120"/>
              </a:rPr>
              <a:t>英業達企業社會責任報告書  </a:t>
            </a:r>
          </a:p>
        </p:txBody>
      </p:sp>
      <p:cxnSp>
        <p:nvCxnSpPr>
          <p:cNvPr id="8" name="直線接點 7"/>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投影片編號版面配置區 5"/>
          <p:cNvSpPr txBox="1">
            <a:spLocks/>
          </p:cNvSpPr>
          <p:nvPr userDrawn="1"/>
        </p:nvSpPr>
        <p:spPr>
          <a:xfrm>
            <a:off x="2793762" y="6492133"/>
            <a:ext cx="2312904"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1"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000" b="1"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endParaRPr>
          </a:p>
        </p:txBody>
      </p:sp>
      <p:sp>
        <p:nvSpPr>
          <p:cNvPr id="5" name="文字版面配置區 2"/>
          <p:cNvSpPr>
            <a:spLocks noGrp="1"/>
          </p:cNvSpPr>
          <p:nvPr>
            <p:ph idx="1"/>
          </p:nvPr>
        </p:nvSpPr>
        <p:spPr>
          <a:xfrm>
            <a:off x="273050" y="549275"/>
            <a:ext cx="3060000" cy="5851525"/>
          </a:xfrm>
          <a:prstGeom prst="rect">
            <a:avLst/>
          </a:prstGeom>
        </p:spPr>
        <p:txBody>
          <a:bodyPr vert="horz" lIns="91440" tIns="45720" rIns="91440" bIns="45720" rtlCol="0">
            <a:normAutofit/>
          </a:bodyPr>
          <a:lstStyle>
            <a:lvl1pPr marL="182563" indent="-182563" algn="l">
              <a:buNone/>
              <a:defRPr sz="1100"/>
            </a:lvl1pPr>
            <a:lvl2pPr marL="182563" indent="-182563" algn="l">
              <a:buNone/>
              <a:defRPr sz="900"/>
            </a:lvl2pPr>
          </a:lstStyle>
          <a:p>
            <a:pPr lvl="0"/>
            <a:r>
              <a:rPr lang="zh-TW" altLang="en-US" dirty="0"/>
              <a:t>按一下以編輯母片文字樣式</a:t>
            </a:r>
          </a:p>
          <a:p>
            <a:pPr lvl="1"/>
            <a:r>
              <a:rPr lang="zh-TW" altLang="en-US" dirty="0"/>
              <a:t>第二層</a:t>
            </a:r>
          </a:p>
        </p:txBody>
      </p:sp>
      <p:sp>
        <p:nvSpPr>
          <p:cNvPr id="6" name="文字版面配置區 2"/>
          <p:cNvSpPr>
            <a:spLocks noGrp="1"/>
          </p:cNvSpPr>
          <p:nvPr>
            <p:ph idx="12"/>
          </p:nvPr>
        </p:nvSpPr>
        <p:spPr>
          <a:xfrm>
            <a:off x="3477325" y="549275"/>
            <a:ext cx="3060000" cy="5851525"/>
          </a:xfrm>
          <a:prstGeom prst="rect">
            <a:avLst/>
          </a:prstGeom>
        </p:spPr>
        <p:txBody>
          <a:bodyPr vert="horz" lIns="91440" tIns="45720" rIns="91440" bIns="45720" rtlCol="0">
            <a:normAutofit/>
          </a:bodyPr>
          <a:lstStyle>
            <a:lvl1pPr algn="l">
              <a:buFontTx/>
              <a:buNone/>
              <a:defRPr sz="1100"/>
            </a:lvl1pPr>
            <a:lvl2pPr marL="182563" indent="-182563" algn="l">
              <a:buFontTx/>
              <a:buNone/>
              <a:defRPr sz="900"/>
            </a:lvl2pPr>
          </a:lstStyle>
          <a:p>
            <a:pPr lvl="0"/>
            <a:r>
              <a:rPr lang="zh-TW" altLang="en-US" dirty="0"/>
              <a:t>按一下以編輯母片文字樣式</a:t>
            </a:r>
          </a:p>
          <a:p>
            <a:pPr lvl="1"/>
            <a:r>
              <a:rPr lang="zh-TW" altLang="en-US" dirty="0"/>
              <a:t>第二層</a:t>
            </a:r>
          </a:p>
        </p:txBody>
      </p:sp>
      <p:sp>
        <p:nvSpPr>
          <p:cNvPr id="9" name="文字版面配置區 2"/>
          <p:cNvSpPr>
            <a:spLocks noGrp="1"/>
          </p:cNvSpPr>
          <p:nvPr>
            <p:ph idx="13"/>
          </p:nvPr>
        </p:nvSpPr>
        <p:spPr>
          <a:xfrm>
            <a:off x="6717536" y="549275"/>
            <a:ext cx="3060000" cy="5851525"/>
          </a:xfrm>
          <a:prstGeom prst="rect">
            <a:avLst/>
          </a:prstGeom>
        </p:spPr>
        <p:txBody>
          <a:bodyPr vert="horz" lIns="91440" tIns="45720" rIns="91440" bIns="45720" rtlCol="0">
            <a:normAutofit/>
          </a:bodyPr>
          <a:lstStyle>
            <a:lvl1pPr marL="182563" indent="-182563" algn="l">
              <a:buFontTx/>
              <a:buNone/>
              <a:defRPr sz="1100"/>
            </a:lvl1pPr>
            <a:lvl2pPr marL="182563" indent="-182563">
              <a:buFontTx/>
              <a:buNone/>
              <a:defRPr sz="900"/>
            </a:lvl2pPr>
          </a:lstStyle>
          <a:p>
            <a:pPr lvl="0"/>
            <a:r>
              <a:rPr lang="zh-TW" altLang="en-US" dirty="0"/>
              <a:t>按一下以編輯母片文字樣式</a:t>
            </a:r>
          </a:p>
          <a:p>
            <a:pPr lvl="1"/>
            <a:r>
              <a:rPr lang="zh-TW" altLang="en-US" dirty="0"/>
              <a:t>第二層</a:t>
            </a:r>
          </a:p>
        </p:txBody>
      </p:sp>
      <p:sp>
        <p:nvSpPr>
          <p:cNvPr id="10" name="標題版面配置區 1"/>
          <p:cNvSpPr>
            <a:spLocks noGrp="1"/>
          </p:cNvSpPr>
          <p:nvPr>
            <p:ph type="title"/>
          </p:nvPr>
        </p:nvSpPr>
        <p:spPr>
          <a:xfrm>
            <a:off x="272480" y="-12799"/>
            <a:ext cx="2513484" cy="562074"/>
          </a:xfrm>
          <a:prstGeom prst="rect">
            <a:avLst/>
          </a:prstGeom>
        </p:spPr>
        <p:txBody>
          <a:bodyPr vert="horz" lIns="91440" tIns="45720" rIns="91440" bIns="45720" rtlCol="0" anchor="ctr">
            <a:normAutofit/>
          </a:bodyPr>
          <a:lstStyle>
            <a:lvl1pPr algn="l">
              <a:defRPr sz="1800"/>
            </a:lvl1pPr>
          </a:lstStyle>
          <a:p>
            <a:r>
              <a:rPr lang="zh-TW" altLang="en-US" dirty="0"/>
              <a:t>按一下以編輯母片</a:t>
            </a:r>
          </a:p>
        </p:txBody>
      </p:sp>
    </p:spTree>
    <p:extLst>
      <p:ext uri="{BB962C8B-B14F-4D97-AF65-F5344CB8AC3E}">
        <p14:creationId xmlns:p14="http://schemas.microsoft.com/office/powerpoint/2010/main" val="14279144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2_目錄標題">
    <p:spTree>
      <p:nvGrpSpPr>
        <p:cNvPr id="1" name=""/>
        <p:cNvGrpSpPr/>
        <p:nvPr/>
      </p:nvGrpSpPr>
      <p:grpSpPr>
        <a:xfrm>
          <a:off x="0" y="0"/>
          <a:ext cx="0" cy="0"/>
          <a:chOff x="0" y="0"/>
          <a:chExt cx="0" cy="0"/>
        </a:xfrm>
      </p:grpSpPr>
      <p:sp>
        <p:nvSpPr>
          <p:cNvPr id="7" name="文字方塊 6"/>
          <p:cNvSpPr txBox="1"/>
          <p:nvPr userDrawn="1"/>
        </p:nvSpPr>
        <p:spPr>
          <a:xfrm>
            <a:off x="489186" y="6530975"/>
            <a:ext cx="3481853" cy="230832"/>
          </a:xfrm>
          <a:prstGeom prst="rect">
            <a:avLst/>
          </a:prstGeom>
          <a:noFill/>
        </p:spPr>
        <p:txBody>
          <a:bodyPr wrap="square" rtlCol="0">
            <a:spAutoFit/>
          </a:bodyPr>
          <a:lstStyle/>
          <a:p>
            <a:r>
              <a:rPr lang="en-US" altLang="zh-TW" sz="900" dirty="0">
                <a:solidFill>
                  <a:schemeClr val="tx2">
                    <a:lumMod val="75000"/>
                  </a:schemeClr>
                </a:solidFill>
                <a:latin typeface="微軟正黑體" pitchFamily="34" charset="-120"/>
                <a:ea typeface="微軟正黑體" pitchFamily="34" charset="-120"/>
              </a:rPr>
              <a:t>2017</a:t>
            </a:r>
            <a:r>
              <a:rPr lang="en-US" altLang="zh-TW" sz="900" baseline="0" dirty="0">
                <a:solidFill>
                  <a:schemeClr val="tx2">
                    <a:lumMod val="75000"/>
                  </a:schemeClr>
                </a:solidFill>
                <a:latin typeface="微軟正黑體" pitchFamily="34" charset="-120"/>
                <a:ea typeface="微軟正黑體" pitchFamily="34" charset="-120"/>
              </a:rPr>
              <a:t> </a:t>
            </a:r>
            <a:r>
              <a:rPr lang="zh-TW" altLang="en-US" sz="900" dirty="0">
                <a:solidFill>
                  <a:schemeClr val="tx2">
                    <a:lumMod val="75000"/>
                  </a:schemeClr>
                </a:solidFill>
                <a:latin typeface="微軟正黑體" pitchFamily="34" charset="-120"/>
                <a:ea typeface="微軟正黑體" pitchFamily="34" charset="-120"/>
              </a:rPr>
              <a:t>英業達企業社會責任報告書  </a:t>
            </a:r>
          </a:p>
        </p:txBody>
      </p:sp>
      <p:cxnSp>
        <p:nvCxnSpPr>
          <p:cNvPr id="8" name="直線接點 7"/>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投影片編號版面配置區 5"/>
          <p:cNvSpPr txBox="1">
            <a:spLocks/>
          </p:cNvSpPr>
          <p:nvPr userDrawn="1"/>
        </p:nvSpPr>
        <p:spPr>
          <a:xfrm>
            <a:off x="2793762" y="6492133"/>
            <a:ext cx="2312904"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1"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000" b="1"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endParaRPr>
          </a:p>
        </p:txBody>
      </p:sp>
      <p:sp>
        <p:nvSpPr>
          <p:cNvPr id="5" name="文字版面配置區 2"/>
          <p:cNvSpPr>
            <a:spLocks noGrp="1"/>
          </p:cNvSpPr>
          <p:nvPr>
            <p:ph idx="1"/>
          </p:nvPr>
        </p:nvSpPr>
        <p:spPr>
          <a:xfrm>
            <a:off x="273050" y="549275"/>
            <a:ext cx="3060000" cy="5851525"/>
          </a:xfrm>
          <a:prstGeom prst="rect">
            <a:avLst/>
          </a:prstGeom>
        </p:spPr>
        <p:txBody>
          <a:bodyPr vert="horz" lIns="91440" tIns="45720" rIns="91440" bIns="45720" rtlCol="0">
            <a:normAutofit/>
          </a:bodyPr>
          <a:lstStyle>
            <a:lvl1pPr marL="182563" indent="-182563" algn="l">
              <a:buNone/>
              <a:defRPr sz="1100"/>
            </a:lvl1pPr>
            <a:lvl2pPr marL="182563" indent="-182563" algn="l">
              <a:buNone/>
              <a:defRPr sz="900"/>
            </a:lvl2pPr>
          </a:lstStyle>
          <a:p>
            <a:pPr lvl="0"/>
            <a:r>
              <a:rPr lang="zh-TW" altLang="en-US" dirty="0"/>
              <a:t>按一下以編輯母片文字樣式</a:t>
            </a:r>
          </a:p>
          <a:p>
            <a:pPr lvl="1"/>
            <a:r>
              <a:rPr lang="zh-TW" altLang="en-US" dirty="0"/>
              <a:t>第二層</a:t>
            </a:r>
          </a:p>
        </p:txBody>
      </p:sp>
      <p:sp>
        <p:nvSpPr>
          <p:cNvPr id="6" name="文字版面配置區 2"/>
          <p:cNvSpPr>
            <a:spLocks noGrp="1"/>
          </p:cNvSpPr>
          <p:nvPr>
            <p:ph idx="12"/>
          </p:nvPr>
        </p:nvSpPr>
        <p:spPr>
          <a:xfrm>
            <a:off x="3477325" y="549275"/>
            <a:ext cx="3060000" cy="5851525"/>
          </a:xfrm>
          <a:prstGeom prst="rect">
            <a:avLst/>
          </a:prstGeom>
        </p:spPr>
        <p:txBody>
          <a:bodyPr vert="horz" lIns="91440" tIns="45720" rIns="91440" bIns="45720" rtlCol="0">
            <a:normAutofit/>
          </a:bodyPr>
          <a:lstStyle>
            <a:lvl1pPr algn="l">
              <a:buFontTx/>
              <a:buNone/>
              <a:defRPr sz="1100"/>
            </a:lvl1pPr>
            <a:lvl2pPr marL="182563" indent="-182563" algn="l">
              <a:buFontTx/>
              <a:buNone/>
              <a:defRPr sz="900"/>
            </a:lvl2pPr>
          </a:lstStyle>
          <a:p>
            <a:pPr lvl="0"/>
            <a:r>
              <a:rPr lang="zh-TW" altLang="en-US" dirty="0"/>
              <a:t>按一下以編輯母片文字樣式</a:t>
            </a:r>
          </a:p>
          <a:p>
            <a:pPr lvl="1"/>
            <a:r>
              <a:rPr lang="zh-TW" altLang="en-US" dirty="0"/>
              <a:t>第二層</a:t>
            </a:r>
          </a:p>
        </p:txBody>
      </p:sp>
      <p:sp>
        <p:nvSpPr>
          <p:cNvPr id="9" name="文字版面配置區 2"/>
          <p:cNvSpPr>
            <a:spLocks noGrp="1"/>
          </p:cNvSpPr>
          <p:nvPr>
            <p:ph idx="13"/>
          </p:nvPr>
        </p:nvSpPr>
        <p:spPr>
          <a:xfrm>
            <a:off x="6717536" y="549275"/>
            <a:ext cx="3060000" cy="5851525"/>
          </a:xfrm>
          <a:prstGeom prst="rect">
            <a:avLst/>
          </a:prstGeom>
        </p:spPr>
        <p:txBody>
          <a:bodyPr vert="horz" lIns="91440" tIns="45720" rIns="91440" bIns="45720" rtlCol="0">
            <a:normAutofit/>
          </a:bodyPr>
          <a:lstStyle>
            <a:lvl1pPr marL="182563" indent="-182563" algn="l">
              <a:buFontTx/>
              <a:buNone/>
              <a:defRPr sz="1100"/>
            </a:lvl1pPr>
            <a:lvl2pPr marL="182563" indent="-182563">
              <a:buFontTx/>
              <a:buNone/>
              <a:defRPr sz="900"/>
            </a:lvl2pPr>
          </a:lstStyle>
          <a:p>
            <a:pPr lvl="0"/>
            <a:r>
              <a:rPr lang="zh-TW" altLang="en-US" dirty="0"/>
              <a:t>按一下以編輯母片文字樣式</a:t>
            </a:r>
          </a:p>
          <a:p>
            <a:pPr lvl="1"/>
            <a:r>
              <a:rPr lang="zh-TW" altLang="en-US" dirty="0"/>
              <a:t>第二層</a:t>
            </a:r>
          </a:p>
        </p:txBody>
      </p:sp>
      <p:sp>
        <p:nvSpPr>
          <p:cNvPr id="10" name="標題版面配置區 1"/>
          <p:cNvSpPr>
            <a:spLocks noGrp="1"/>
          </p:cNvSpPr>
          <p:nvPr>
            <p:ph type="title"/>
          </p:nvPr>
        </p:nvSpPr>
        <p:spPr>
          <a:xfrm>
            <a:off x="272480" y="-12799"/>
            <a:ext cx="2513484" cy="562074"/>
          </a:xfrm>
          <a:prstGeom prst="rect">
            <a:avLst/>
          </a:prstGeom>
        </p:spPr>
        <p:txBody>
          <a:bodyPr vert="horz" lIns="91440" tIns="45720" rIns="91440" bIns="45720" rtlCol="0" anchor="ctr">
            <a:normAutofit/>
          </a:bodyPr>
          <a:lstStyle>
            <a:lvl1pPr algn="l">
              <a:defRPr sz="1800"/>
            </a:lvl1pPr>
          </a:lstStyle>
          <a:p>
            <a:r>
              <a:rPr lang="zh-TW" altLang="en-US" dirty="0"/>
              <a:t>按一下以編輯母片</a:t>
            </a:r>
          </a:p>
        </p:txBody>
      </p:sp>
    </p:spTree>
    <p:extLst>
      <p:ext uri="{BB962C8B-B14F-4D97-AF65-F5344CB8AC3E}">
        <p14:creationId xmlns:p14="http://schemas.microsoft.com/office/powerpoint/2010/main" val="14279144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3_目錄標題">
    <p:spTree>
      <p:nvGrpSpPr>
        <p:cNvPr id="1" name=""/>
        <p:cNvGrpSpPr/>
        <p:nvPr/>
      </p:nvGrpSpPr>
      <p:grpSpPr>
        <a:xfrm>
          <a:off x="0" y="0"/>
          <a:ext cx="0" cy="0"/>
          <a:chOff x="0" y="0"/>
          <a:chExt cx="0" cy="0"/>
        </a:xfrm>
      </p:grpSpPr>
      <p:sp>
        <p:nvSpPr>
          <p:cNvPr id="7" name="文字方塊 6"/>
          <p:cNvSpPr txBox="1"/>
          <p:nvPr userDrawn="1"/>
        </p:nvSpPr>
        <p:spPr>
          <a:xfrm>
            <a:off x="489186" y="6530975"/>
            <a:ext cx="3481853" cy="230832"/>
          </a:xfrm>
          <a:prstGeom prst="rect">
            <a:avLst/>
          </a:prstGeom>
          <a:noFill/>
        </p:spPr>
        <p:txBody>
          <a:bodyPr wrap="square" rtlCol="0">
            <a:spAutoFit/>
          </a:bodyPr>
          <a:lstStyle/>
          <a:p>
            <a:r>
              <a:rPr lang="en-US" altLang="zh-TW" sz="900" dirty="0">
                <a:solidFill>
                  <a:schemeClr val="tx2">
                    <a:lumMod val="75000"/>
                  </a:schemeClr>
                </a:solidFill>
                <a:latin typeface="微軟正黑體" pitchFamily="34" charset="-120"/>
                <a:ea typeface="微軟正黑體" pitchFamily="34" charset="-120"/>
              </a:rPr>
              <a:t>2017</a:t>
            </a:r>
            <a:r>
              <a:rPr lang="en-US" altLang="zh-TW" sz="900" baseline="0" dirty="0">
                <a:solidFill>
                  <a:schemeClr val="tx2">
                    <a:lumMod val="75000"/>
                  </a:schemeClr>
                </a:solidFill>
                <a:latin typeface="微軟正黑體" pitchFamily="34" charset="-120"/>
                <a:ea typeface="微軟正黑體" pitchFamily="34" charset="-120"/>
              </a:rPr>
              <a:t> </a:t>
            </a:r>
            <a:r>
              <a:rPr lang="zh-TW" altLang="en-US" sz="900" dirty="0">
                <a:solidFill>
                  <a:schemeClr val="tx2">
                    <a:lumMod val="75000"/>
                  </a:schemeClr>
                </a:solidFill>
                <a:latin typeface="微軟正黑體" pitchFamily="34" charset="-120"/>
                <a:ea typeface="微軟正黑體" pitchFamily="34" charset="-120"/>
              </a:rPr>
              <a:t>英業達企業社會責任報告書  </a:t>
            </a:r>
          </a:p>
        </p:txBody>
      </p:sp>
      <p:cxnSp>
        <p:nvCxnSpPr>
          <p:cNvPr id="8" name="直線接點 7"/>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投影片編號版面配置區 5"/>
          <p:cNvSpPr txBox="1">
            <a:spLocks/>
          </p:cNvSpPr>
          <p:nvPr userDrawn="1"/>
        </p:nvSpPr>
        <p:spPr>
          <a:xfrm>
            <a:off x="2793762" y="6492133"/>
            <a:ext cx="2312904"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1"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000" b="1"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endParaRPr>
          </a:p>
        </p:txBody>
      </p:sp>
      <p:sp>
        <p:nvSpPr>
          <p:cNvPr id="5" name="文字版面配置區 2"/>
          <p:cNvSpPr>
            <a:spLocks noGrp="1"/>
          </p:cNvSpPr>
          <p:nvPr>
            <p:ph idx="1"/>
          </p:nvPr>
        </p:nvSpPr>
        <p:spPr>
          <a:xfrm>
            <a:off x="273050" y="549275"/>
            <a:ext cx="3060000" cy="5851525"/>
          </a:xfrm>
          <a:prstGeom prst="rect">
            <a:avLst/>
          </a:prstGeom>
        </p:spPr>
        <p:txBody>
          <a:bodyPr vert="horz" lIns="91440" tIns="45720" rIns="91440" bIns="45720" rtlCol="0">
            <a:normAutofit/>
          </a:bodyPr>
          <a:lstStyle>
            <a:lvl1pPr marL="182563" indent="-182563" algn="l">
              <a:buNone/>
              <a:defRPr sz="1100"/>
            </a:lvl1pPr>
            <a:lvl2pPr marL="182563" indent="-182563" algn="l">
              <a:buNone/>
              <a:defRPr sz="900"/>
            </a:lvl2pPr>
          </a:lstStyle>
          <a:p>
            <a:pPr lvl="0"/>
            <a:r>
              <a:rPr lang="zh-TW" altLang="en-US" dirty="0"/>
              <a:t>按一下以編輯母片文字樣式</a:t>
            </a:r>
          </a:p>
          <a:p>
            <a:pPr lvl="1"/>
            <a:r>
              <a:rPr lang="zh-TW" altLang="en-US" dirty="0"/>
              <a:t>第二層</a:t>
            </a:r>
          </a:p>
        </p:txBody>
      </p:sp>
      <p:sp>
        <p:nvSpPr>
          <p:cNvPr id="6" name="文字版面配置區 2"/>
          <p:cNvSpPr>
            <a:spLocks noGrp="1"/>
          </p:cNvSpPr>
          <p:nvPr>
            <p:ph idx="12"/>
          </p:nvPr>
        </p:nvSpPr>
        <p:spPr>
          <a:xfrm>
            <a:off x="3477325" y="549275"/>
            <a:ext cx="3060000" cy="5851525"/>
          </a:xfrm>
          <a:prstGeom prst="rect">
            <a:avLst/>
          </a:prstGeom>
        </p:spPr>
        <p:txBody>
          <a:bodyPr vert="horz" lIns="91440" tIns="45720" rIns="91440" bIns="45720" rtlCol="0">
            <a:normAutofit/>
          </a:bodyPr>
          <a:lstStyle>
            <a:lvl1pPr algn="l">
              <a:buFontTx/>
              <a:buNone/>
              <a:defRPr sz="1100"/>
            </a:lvl1pPr>
            <a:lvl2pPr marL="182563" indent="-182563" algn="l">
              <a:buFontTx/>
              <a:buNone/>
              <a:defRPr sz="900"/>
            </a:lvl2pPr>
          </a:lstStyle>
          <a:p>
            <a:pPr lvl="0"/>
            <a:r>
              <a:rPr lang="zh-TW" altLang="en-US" dirty="0"/>
              <a:t>按一下以編輯母片文字樣式</a:t>
            </a:r>
          </a:p>
          <a:p>
            <a:pPr lvl="1"/>
            <a:r>
              <a:rPr lang="zh-TW" altLang="en-US" dirty="0"/>
              <a:t>第二層</a:t>
            </a:r>
          </a:p>
        </p:txBody>
      </p:sp>
      <p:sp>
        <p:nvSpPr>
          <p:cNvPr id="9" name="文字版面配置區 2"/>
          <p:cNvSpPr>
            <a:spLocks noGrp="1"/>
          </p:cNvSpPr>
          <p:nvPr>
            <p:ph idx="13"/>
          </p:nvPr>
        </p:nvSpPr>
        <p:spPr>
          <a:xfrm>
            <a:off x="6717536" y="549275"/>
            <a:ext cx="3060000" cy="5851525"/>
          </a:xfrm>
          <a:prstGeom prst="rect">
            <a:avLst/>
          </a:prstGeom>
        </p:spPr>
        <p:txBody>
          <a:bodyPr vert="horz" lIns="91440" tIns="45720" rIns="91440" bIns="45720" rtlCol="0">
            <a:normAutofit/>
          </a:bodyPr>
          <a:lstStyle>
            <a:lvl1pPr marL="182563" indent="-182563" algn="l">
              <a:buFontTx/>
              <a:buNone/>
              <a:defRPr sz="1100"/>
            </a:lvl1pPr>
            <a:lvl2pPr marL="182563" indent="-182563">
              <a:buFontTx/>
              <a:buNone/>
              <a:defRPr sz="900"/>
            </a:lvl2pPr>
          </a:lstStyle>
          <a:p>
            <a:pPr lvl="0"/>
            <a:r>
              <a:rPr lang="zh-TW" altLang="en-US" dirty="0"/>
              <a:t>按一下以編輯母片文字樣式</a:t>
            </a:r>
          </a:p>
          <a:p>
            <a:pPr lvl="1"/>
            <a:r>
              <a:rPr lang="zh-TW" altLang="en-US" dirty="0"/>
              <a:t>第二層</a:t>
            </a:r>
          </a:p>
        </p:txBody>
      </p:sp>
      <p:sp>
        <p:nvSpPr>
          <p:cNvPr id="10" name="標題版面配置區 1"/>
          <p:cNvSpPr>
            <a:spLocks noGrp="1"/>
          </p:cNvSpPr>
          <p:nvPr>
            <p:ph type="title"/>
          </p:nvPr>
        </p:nvSpPr>
        <p:spPr>
          <a:xfrm>
            <a:off x="272480" y="-12799"/>
            <a:ext cx="2513484" cy="562074"/>
          </a:xfrm>
          <a:prstGeom prst="rect">
            <a:avLst/>
          </a:prstGeom>
        </p:spPr>
        <p:txBody>
          <a:bodyPr vert="horz" lIns="91440" tIns="45720" rIns="91440" bIns="45720" rtlCol="0" anchor="ctr">
            <a:normAutofit/>
          </a:bodyPr>
          <a:lstStyle>
            <a:lvl1pPr algn="l">
              <a:defRPr sz="1800"/>
            </a:lvl1pPr>
          </a:lstStyle>
          <a:p>
            <a:r>
              <a:rPr lang="zh-TW" altLang="en-US" dirty="0"/>
              <a:t>按一下以編輯母片</a:t>
            </a:r>
          </a:p>
        </p:txBody>
      </p:sp>
    </p:spTree>
    <p:extLst>
      <p:ext uri="{BB962C8B-B14F-4D97-AF65-F5344CB8AC3E}">
        <p14:creationId xmlns:p14="http://schemas.microsoft.com/office/powerpoint/2010/main" val="14279144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4_目錄標題">
    <p:spTree>
      <p:nvGrpSpPr>
        <p:cNvPr id="1" name=""/>
        <p:cNvGrpSpPr/>
        <p:nvPr/>
      </p:nvGrpSpPr>
      <p:grpSpPr>
        <a:xfrm>
          <a:off x="0" y="0"/>
          <a:ext cx="0" cy="0"/>
          <a:chOff x="0" y="0"/>
          <a:chExt cx="0" cy="0"/>
        </a:xfrm>
      </p:grpSpPr>
      <p:sp>
        <p:nvSpPr>
          <p:cNvPr id="7" name="文字方塊 6"/>
          <p:cNvSpPr txBox="1"/>
          <p:nvPr userDrawn="1"/>
        </p:nvSpPr>
        <p:spPr>
          <a:xfrm>
            <a:off x="489186" y="6530975"/>
            <a:ext cx="3481853" cy="230832"/>
          </a:xfrm>
          <a:prstGeom prst="rect">
            <a:avLst/>
          </a:prstGeom>
          <a:noFill/>
        </p:spPr>
        <p:txBody>
          <a:bodyPr wrap="square" rtlCol="0">
            <a:spAutoFit/>
          </a:bodyPr>
          <a:lstStyle/>
          <a:p>
            <a:r>
              <a:rPr lang="en-US" altLang="zh-TW" sz="900" dirty="0">
                <a:solidFill>
                  <a:schemeClr val="tx2">
                    <a:lumMod val="75000"/>
                  </a:schemeClr>
                </a:solidFill>
                <a:latin typeface="微軟正黑體" pitchFamily="34" charset="-120"/>
                <a:ea typeface="微軟正黑體" pitchFamily="34" charset="-120"/>
              </a:rPr>
              <a:t>2017</a:t>
            </a:r>
            <a:r>
              <a:rPr lang="en-US" altLang="zh-TW" sz="900" baseline="0" dirty="0">
                <a:solidFill>
                  <a:schemeClr val="tx2">
                    <a:lumMod val="75000"/>
                  </a:schemeClr>
                </a:solidFill>
                <a:latin typeface="微軟正黑體" pitchFamily="34" charset="-120"/>
                <a:ea typeface="微軟正黑體" pitchFamily="34" charset="-120"/>
              </a:rPr>
              <a:t> </a:t>
            </a:r>
            <a:r>
              <a:rPr lang="zh-TW" altLang="en-US" sz="900" dirty="0">
                <a:solidFill>
                  <a:schemeClr val="tx2">
                    <a:lumMod val="75000"/>
                  </a:schemeClr>
                </a:solidFill>
                <a:latin typeface="微軟正黑體" pitchFamily="34" charset="-120"/>
                <a:ea typeface="微軟正黑體" pitchFamily="34" charset="-120"/>
              </a:rPr>
              <a:t>英業達企業社會責任報告書  </a:t>
            </a:r>
          </a:p>
        </p:txBody>
      </p:sp>
      <p:cxnSp>
        <p:nvCxnSpPr>
          <p:cNvPr id="8" name="直線接點 7"/>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投影片編號版面配置區 5"/>
          <p:cNvSpPr txBox="1">
            <a:spLocks/>
          </p:cNvSpPr>
          <p:nvPr userDrawn="1"/>
        </p:nvSpPr>
        <p:spPr>
          <a:xfrm>
            <a:off x="2793762" y="6492133"/>
            <a:ext cx="2312904"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1"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000" b="1"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endParaRPr>
          </a:p>
        </p:txBody>
      </p:sp>
      <p:sp>
        <p:nvSpPr>
          <p:cNvPr id="5" name="文字版面配置區 2"/>
          <p:cNvSpPr>
            <a:spLocks noGrp="1"/>
          </p:cNvSpPr>
          <p:nvPr>
            <p:ph idx="1"/>
          </p:nvPr>
        </p:nvSpPr>
        <p:spPr>
          <a:xfrm>
            <a:off x="273050" y="549275"/>
            <a:ext cx="3060000" cy="5851525"/>
          </a:xfrm>
          <a:prstGeom prst="rect">
            <a:avLst/>
          </a:prstGeom>
        </p:spPr>
        <p:txBody>
          <a:bodyPr vert="horz" lIns="91440" tIns="45720" rIns="91440" bIns="45720" rtlCol="0">
            <a:normAutofit/>
          </a:bodyPr>
          <a:lstStyle>
            <a:lvl1pPr marL="182563" indent="-182563" algn="l">
              <a:buNone/>
              <a:defRPr sz="1100"/>
            </a:lvl1pPr>
            <a:lvl2pPr marL="182563" indent="-182563" algn="l">
              <a:buNone/>
              <a:defRPr sz="900"/>
            </a:lvl2pPr>
          </a:lstStyle>
          <a:p>
            <a:pPr lvl="0"/>
            <a:r>
              <a:rPr lang="zh-TW" altLang="en-US" dirty="0"/>
              <a:t>按一下以編輯母片文字樣式</a:t>
            </a:r>
          </a:p>
          <a:p>
            <a:pPr lvl="1"/>
            <a:r>
              <a:rPr lang="zh-TW" altLang="en-US" dirty="0"/>
              <a:t>第二層</a:t>
            </a:r>
          </a:p>
        </p:txBody>
      </p:sp>
      <p:sp>
        <p:nvSpPr>
          <p:cNvPr id="6" name="文字版面配置區 2"/>
          <p:cNvSpPr>
            <a:spLocks noGrp="1"/>
          </p:cNvSpPr>
          <p:nvPr>
            <p:ph idx="12"/>
          </p:nvPr>
        </p:nvSpPr>
        <p:spPr>
          <a:xfrm>
            <a:off x="3477325" y="549275"/>
            <a:ext cx="3060000" cy="5851525"/>
          </a:xfrm>
          <a:prstGeom prst="rect">
            <a:avLst/>
          </a:prstGeom>
        </p:spPr>
        <p:txBody>
          <a:bodyPr vert="horz" lIns="91440" tIns="45720" rIns="91440" bIns="45720" rtlCol="0">
            <a:normAutofit/>
          </a:bodyPr>
          <a:lstStyle>
            <a:lvl1pPr algn="l">
              <a:buFontTx/>
              <a:buNone/>
              <a:defRPr sz="1100"/>
            </a:lvl1pPr>
            <a:lvl2pPr marL="182563" indent="-182563" algn="l">
              <a:buFontTx/>
              <a:buNone/>
              <a:defRPr sz="900"/>
            </a:lvl2pPr>
          </a:lstStyle>
          <a:p>
            <a:pPr lvl="0"/>
            <a:r>
              <a:rPr lang="zh-TW" altLang="en-US" dirty="0"/>
              <a:t>按一下以編輯母片文字樣式</a:t>
            </a:r>
          </a:p>
          <a:p>
            <a:pPr lvl="1"/>
            <a:r>
              <a:rPr lang="zh-TW" altLang="en-US" dirty="0"/>
              <a:t>第二層</a:t>
            </a:r>
          </a:p>
        </p:txBody>
      </p:sp>
      <p:sp>
        <p:nvSpPr>
          <p:cNvPr id="9" name="文字版面配置區 2"/>
          <p:cNvSpPr>
            <a:spLocks noGrp="1"/>
          </p:cNvSpPr>
          <p:nvPr>
            <p:ph idx="13"/>
          </p:nvPr>
        </p:nvSpPr>
        <p:spPr>
          <a:xfrm>
            <a:off x="6717536" y="549275"/>
            <a:ext cx="3060000" cy="5851525"/>
          </a:xfrm>
          <a:prstGeom prst="rect">
            <a:avLst/>
          </a:prstGeom>
        </p:spPr>
        <p:txBody>
          <a:bodyPr vert="horz" lIns="91440" tIns="45720" rIns="91440" bIns="45720" rtlCol="0">
            <a:normAutofit/>
          </a:bodyPr>
          <a:lstStyle>
            <a:lvl1pPr marL="182563" indent="-182563" algn="l">
              <a:buFontTx/>
              <a:buNone/>
              <a:defRPr sz="1100"/>
            </a:lvl1pPr>
            <a:lvl2pPr marL="182563" indent="-182563">
              <a:buFontTx/>
              <a:buNone/>
              <a:defRPr sz="900"/>
            </a:lvl2pPr>
          </a:lstStyle>
          <a:p>
            <a:pPr lvl="0"/>
            <a:r>
              <a:rPr lang="zh-TW" altLang="en-US" dirty="0"/>
              <a:t>按一下以編輯母片文字樣式</a:t>
            </a:r>
          </a:p>
          <a:p>
            <a:pPr lvl="1"/>
            <a:r>
              <a:rPr lang="zh-TW" altLang="en-US" dirty="0"/>
              <a:t>第二層</a:t>
            </a:r>
          </a:p>
        </p:txBody>
      </p:sp>
      <p:sp>
        <p:nvSpPr>
          <p:cNvPr id="10" name="標題版面配置區 1"/>
          <p:cNvSpPr>
            <a:spLocks noGrp="1"/>
          </p:cNvSpPr>
          <p:nvPr>
            <p:ph type="title"/>
          </p:nvPr>
        </p:nvSpPr>
        <p:spPr>
          <a:xfrm>
            <a:off x="272480" y="-12799"/>
            <a:ext cx="2513484" cy="562074"/>
          </a:xfrm>
          <a:prstGeom prst="rect">
            <a:avLst/>
          </a:prstGeom>
        </p:spPr>
        <p:txBody>
          <a:bodyPr vert="horz" lIns="91440" tIns="45720" rIns="91440" bIns="45720" rtlCol="0" anchor="ctr">
            <a:normAutofit/>
          </a:bodyPr>
          <a:lstStyle>
            <a:lvl1pPr algn="l">
              <a:defRPr sz="1800"/>
            </a:lvl1pPr>
          </a:lstStyle>
          <a:p>
            <a:r>
              <a:rPr lang="zh-TW" altLang="en-US" dirty="0"/>
              <a:t>按一下以編輯母片</a:t>
            </a:r>
          </a:p>
        </p:txBody>
      </p:sp>
    </p:spTree>
    <p:extLst>
      <p:ext uri="{BB962C8B-B14F-4D97-AF65-F5344CB8AC3E}">
        <p14:creationId xmlns:p14="http://schemas.microsoft.com/office/powerpoint/2010/main" val="14279144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5_目錄標題">
    <p:spTree>
      <p:nvGrpSpPr>
        <p:cNvPr id="1" name=""/>
        <p:cNvGrpSpPr/>
        <p:nvPr/>
      </p:nvGrpSpPr>
      <p:grpSpPr>
        <a:xfrm>
          <a:off x="0" y="0"/>
          <a:ext cx="0" cy="0"/>
          <a:chOff x="0" y="0"/>
          <a:chExt cx="0" cy="0"/>
        </a:xfrm>
      </p:grpSpPr>
      <p:cxnSp>
        <p:nvCxnSpPr>
          <p:cNvPr id="8" name="直線接點 7"/>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 name="文字版面配置區 2"/>
          <p:cNvSpPr>
            <a:spLocks noGrp="1"/>
          </p:cNvSpPr>
          <p:nvPr>
            <p:ph idx="1"/>
          </p:nvPr>
        </p:nvSpPr>
        <p:spPr>
          <a:xfrm>
            <a:off x="273050" y="549275"/>
            <a:ext cx="3060000" cy="5851525"/>
          </a:xfrm>
          <a:prstGeom prst="rect">
            <a:avLst/>
          </a:prstGeom>
        </p:spPr>
        <p:txBody>
          <a:bodyPr vert="horz" lIns="91440" tIns="45720" rIns="91440" bIns="45720" rtlCol="0">
            <a:normAutofit/>
          </a:bodyPr>
          <a:lstStyle>
            <a:lvl1pPr marL="182563" indent="-182563" algn="l">
              <a:buNone/>
              <a:defRPr sz="900"/>
            </a:lvl1pPr>
            <a:lvl2pPr marL="182563" indent="-182563" algn="l">
              <a:buNone/>
              <a:defRPr sz="900"/>
            </a:lvl2pPr>
          </a:lstStyle>
          <a:p>
            <a:pPr lvl="0"/>
            <a:r>
              <a:rPr lang="zh-TW" altLang="en-US" dirty="0"/>
              <a:t>按一下以編輯母片文字樣式</a:t>
            </a:r>
          </a:p>
          <a:p>
            <a:pPr lvl="1"/>
            <a:r>
              <a:rPr lang="zh-TW" altLang="en-US" dirty="0"/>
              <a:t>第二層</a:t>
            </a:r>
          </a:p>
        </p:txBody>
      </p:sp>
      <p:sp>
        <p:nvSpPr>
          <p:cNvPr id="6" name="文字版面配置區 2"/>
          <p:cNvSpPr>
            <a:spLocks noGrp="1"/>
          </p:cNvSpPr>
          <p:nvPr>
            <p:ph idx="12"/>
          </p:nvPr>
        </p:nvSpPr>
        <p:spPr>
          <a:xfrm>
            <a:off x="3477325" y="549275"/>
            <a:ext cx="3060000" cy="5851525"/>
          </a:xfrm>
          <a:prstGeom prst="rect">
            <a:avLst/>
          </a:prstGeom>
        </p:spPr>
        <p:txBody>
          <a:bodyPr vert="horz" lIns="91440" tIns="45720" rIns="91440" bIns="45720" rtlCol="0">
            <a:normAutofit/>
          </a:bodyPr>
          <a:lstStyle>
            <a:lvl1pPr algn="l">
              <a:buFontTx/>
              <a:buNone/>
              <a:defRPr sz="900"/>
            </a:lvl1pPr>
            <a:lvl2pPr marL="182563" indent="-182563" algn="l">
              <a:buFontTx/>
              <a:buNone/>
              <a:defRPr sz="900"/>
            </a:lvl2pPr>
          </a:lstStyle>
          <a:p>
            <a:pPr lvl="0"/>
            <a:r>
              <a:rPr lang="zh-TW" altLang="en-US" dirty="0"/>
              <a:t>按一下以編輯母片文字樣式</a:t>
            </a:r>
          </a:p>
          <a:p>
            <a:pPr lvl="1"/>
            <a:r>
              <a:rPr lang="zh-TW" altLang="en-US" dirty="0"/>
              <a:t>第二層</a:t>
            </a:r>
          </a:p>
        </p:txBody>
      </p:sp>
      <p:sp>
        <p:nvSpPr>
          <p:cNvPr id="9" name="文字版面配置區 2"/>
          <p:cNvSpPr>
            <a:spLocks noGrp="1"/>
          </p:cNvSpPr>
          <p:nvPr>
            <p:ph idx="13"/>
          </p:nvPr>
        </p:nvSpPr>
        <p:spPr>
          <a:xfrm>
            <a:off x="6717536" y="549275"/>
            <a:ext cx="3060000" cy="5851525"/>
          </a:xfrm>
          <a:prstGeom prst="rect">
            <a:avLst/>
          </a:prstGeom>
        </p:spPr>
        <p:txBody>
          <a:bodyPr vert="horz" lIns="91440" tIns="45720" rIns="91440" bIns="45720" rtlCol="0">
            <a:normAutofit/>
          </a:bodyPr>
          <a:lstStyle>
            <a:lvl1pPr marL="182563" indent="-182563" algn="l">
              <a:buFontTx/>
              <a:buNone/>
              <a:defRPr sz="900"/>
            </a:lvl1pPr>
            <a:lvl2pPr marL="182563" indent="-182563">
              <a:buFontTx/>
              <a:buNone/>
              <a:defRPr sz="900"/>
            </a:lvl2pPr>
          </a:lstStyle>
          <a:p>
            <a:pPr lvl="0"/>
            <a:r>
              <a:rPr lang="zh-TW" altLang="en-US" dirty="0"/>
              <a:t>按一下以編輯母片文字樣式</a:t>
            </a:r>
          </a:p>
          <a:p>
            <a:pPr lvl="1"/>
            <a:r>
              <a:rPr lang="zh-TW" altLang="en-US" dirty="0"/>
              <a:t>第二層</a:t>
            </a:r>
          </a:p>
        </p:txBody>
      </p:sp>
      <p:sp>
        <p:nvSpPr>
          <p:cNvPr id="10" name="標題版面配置區 1"/>
          <p:cNvSpPr>
            <a:spLocks noGrp="1"/>
          </p:cNvSpPr>
          <p:nvPr>
            <p:ph type="title"/>
          </p:nvPr>
        </p:nvSpPr>
        <p:spPr>
          <a:xfrm>
            <a:off x="272480" y="-12799"/>
            <a:ext cx="2513484" cy="562074"/>
          </a:xfrm>
          <a:prstGeom prst="rect">
            <a:avLst/>
          </a:prstGeom>
        </p:spPr>
        <p:txBody>
          <a:bodyPr vert="horz" lIns="91440" tIns="45720" rIns="91440" bIns="45720" rtlCol="0" anchor="ctr">
            <a:normAutofit/>
          </a:bodyPr>
          <a:lstStyle>
            <a:lvl1pPr algn="l">
              <a:defRPr sz="1800"/>
            </a:lvl1pPr>
          </a:lstStyle>
          <a:p>
            <a:r>
              <a:rPr lang="zh-TW" altLang="en-US" dirty="0"/>
              <a:t>按一下以編輯母片</a:t>
            </a:r>
          </a:p>
        </p:txBody>
      </p:sp>
      <p:grpSp>
        <p:nvGrpSpPr>
          <p:cNvPr id="11" name="群組 10"/>
          <p:cNvGrpSpPr/>
          <p:nvPr userDrawn="1"/>
        </p:nvGrpSpPr>
        <p:grpSpPr>
          <a:xfrm>
            <a:off x="3411909" y="44624"/>
            <a:ext cx="6120000" cy="223172"/>
            <a:chOff x="3411909" y="44624"/>
            <a:chExt cx="6120000" cy="223172"/>
          </a:xfrm>
        </p:grpSpPr>
        <p:cxnSp>
          <p:nvCxnSpPr>
            <p:cNvPr id="12" name="直線接點 11"/>
            <p:cNvCxnSpPr/>
            <p:nvPr/>
          </p:nvCxnSpPr>
          <p:spPr>
            <a:xfrm flipV="1">
              <a:off x="3411909" y="54526"/>
              <a:ext cx="6120000" cy="3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圓角矩形 12"/>
            <p:cNvSpPr/>
            <p:nvPr/>
          </p:nvSpPr>
          <p:spPr>
            <a:xfrm>
              <a:off x="3669321" y="51668"/>
              <a:ext cx="360000" cy="18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圓角矩形 13"/>
            <p:cNvSpPr/>
            <p:nvPr/>
          </p:nvSpPr>
          <p:spPr>
            <a:xfrm>
              <a:off x="4432927" y="50585"/>
              <a:ext cx="360000" cy="18000"/>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圓角矩形 15"/>
            <p:cNvSpPr/>
            <p:nvPr/>
          </p:nvSpPr>
          <p:spPr>
            <a:xfrm>
              <a:off x="5178613" y="49497"/>
              <a:ext cx="360000" cy="1800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圓角矩形 16"/>
            <p:cNvSpPr/>
            <p:nvPr/>
          </p:nvSpPr>
          <p:spPr>
            <a:xfrm>
              <a:off x="5945304" y="51100"/>
              <a:ext cx="360000" cy="18000"/>
            </a:xfrm>
            <a:prstGeom prst="roundRect">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圓角矩形 17"/>
            <p:cNvSpPr/>
            <p:nvPr/>
          </p:nvSpPr>
          <p:spPr>
            <a:xfrm>
              <a:off x="6691176" y="45491"/>
              <a:ext cx="360000" cy="180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圓角矩形 18"/>
            <p:cNvSpPr/>
            <p:nvPr/>
          </p:nvSpPr>
          <p:spPr>
            <a:xfrm>
              <a:off x="7465423" y="52555"/>
              <a:ext cx="360000" cy="18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圓角矩形 19"/>
            <p:cNvSpPr/>
            <p:nvPr/>
          </p:nvSpPr>
          <p:spPr>
            <a:xfrm>
              <a:off x="8947782" y="46395"/>
              <a:ext cx="360000" cy="18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p:cNvSpPr/>
            <p:nvPr/>
          </p:nvSpPr>
          <p:spPr>
            <a:xfrm>
              <a:off x="3660574" y="44624"/>
              <a:ext cx="389850" cy="215444"/>
            </a:xfrm>
            <a:prstGeom prst="rect">
              <a:avLst/>
            </a:prstGeom>
          </p:spPr>
          <p:txBody>
            <a:bodyPr wrap="none">
              <a:spAutoFit/>
            </a:bodyPr>
            <a:lstStyle/>
            <a:p>
              <a:r>
                <a:rPr lang="zh-TW" altLang="en-US" sz="800" b="1" kern="1200" dirty="0">
                  <a:solidFill>
                    <a:schemeClr val="tx1"/>
                  </a:solidFill>
                  <a:latin typeface="微軟正黑體" pitchFamily="34" charset="-120"/>
                  <a:ea typeface="微軟正黑體" pitchFamily="34" charset="-120"/>
                  <a:cs typeface="Arial Unicode MS" pitchFamily="34" charset="-120"/>
                </a:rPr>
                <a:t>總覽</a:t>
              </a:r>
            </a:p>
          </p:txBody>
        </p:sp>
        <p:sp>
          <p:nvSpPr>
            <p:cNvPr id="22" name="矩形 21"/>
            <p:cNvSpPr/>
            <p:nvPr/>
          </p:nvSpPr>
          <p:spPr>
            <a:xfrm>
              <a:off x="4293463" y="49776"/>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公司治理</a:t>
              </a:r>
            </a:p>
          </p:txBody>
        </p:sp>
        <p:sp>
          <p:nvSpPr>
            <p:cNvPr id="23" name="矩形 22"/>
            <p:cNvSpPr/>
            <p:nvPr/>
          </p:nvSpPr>
          <p:spPr>
            <a:xfrm>
              <a:off x="5069385" y="52352"/>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營運發展</a:t>
              </a:r>
            </a:p>
          </p:txBody>
        </p:sp>
        <p:sp>
          <p:nvSpPr>
            <p:cNvPr id="24" name="矩形 23"/>
            <p:cNvSpPr/>
            <p:nvPr/>
          </p:nvSpPr>
          <p:spPr>
            <a:xfrm>
              <a:off x="5816321"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友善職場</a:t>
              </a:r>
              <a:endParaRPr lang="zh-TW" altLang="en-US" sz="800" dirty="0">
                <a:solidFill>
                  <a:schemeClr val="bg1">
                    <a:lumMod val="65000"/>
                  </a:schemeClr>
                </a:solidFill>
              </a:endParaRPr>
            </a:p>
          </p:txBody>
        </p:sp>
        <p:sp>
          <p:nvSpPr>
            <p:cNvPr id="25" name="矩形 24"/>
            <p:cNvSpPr/>
            <p:nvPr/>
          </p:nvSpPr>
          <p:spPr>
            <a:xfrm>
              <a:off x="6564667"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環境永續</a:t>
              </a:r>
              <a:endParaRPr lang="zh-TW" altLang="en-US" sz="800" dirty="0">
                <a:solidFill>
                  <a:schemeClr val="bg1">
                    <a:lumMod val="65000"/>
                  </a:schemeClr>
                </a:solidFill>
              </a:endParaRPr>
            </a:p>
          </p:txBody>
        </p:sp>
        <p:sp>
          <p:nvSpPr>
            <p:cNvPr id="26" name="矩形 25"/>
            <p:cNvSpPr/>
            <p:nvPr/>
          </p:nvSpPr>
          <p:spPr>
            <a:xfrm>
              <a:off x="7360854" y="44624"/>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社會共好</a:t>
              </a:r>
              <a:endParaRPr lang="zh-TW" altLang="en-US" sz="800" dirty="0">
                <a:solidFill>
                  <a:schemeClr val="bg1">
                    <a:lumMod val="65000"/>
                  </a:schemeClr>
                </a:solidFill>
              </a:endParaRPr>
            </a:p>
          </p:txBody>
        </p:sp>
        <p:sp>
          <p:nvSpPr>
            <p:cNvPr id="27" name="矩形 26"/>
            <p:cNvSpPr/>
            <p:nvPr/>
          </p:nvSpPr>
          <p:spPr>
            <a:xfrm>
              <a:off x="8091830"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集團公司</a:t>
              </a:r>
            </a:p>
          </p:txBody>
        </p:sp>
        <p:sp>
          <p:nvSpPr>
            <p:cNvPr id="28" name="矩形 27"/>
            <p:cNvSpPr/>
            <p:nvPr/>
          </p:nvSpPr>
          <p:spPr>
            <a:xfrm>
              <a:off x="8936595"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附錄</a:t>
              </a:r>
            </a:p>
          </p:txBody>
        </p:sp>
        <p:sp>
          <p:nvSpPr>
            <p:cNvPr id="29" name="圓角矩形 28"/>
            <p:cNvSpPr/>
            <p:nvPr/>
          </p:nvSpPr>
          <p:spPr>
            <a:xfrm>
              <a:off x="8209348" y="47263"/>
              <a:ext cx="360000" cy="18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
        <p:nvSpPr>
          <p:cNvPr id="30" name="文字方塊 29"/>
          <p:cNvSpPr txBox="1"/>
          <p:nvPr userDrawn="1"/>
        </p:nvSpPr>
        <p:spPr>
          <a:xfrm>
            <a:off x="3800872" y="6586922"/>
            <a:ext cx="1944216" cy="230832"/>
          </a:xfrm>
          <a:prstGeom prst="rect">
            <a:avLst/>
          </a:prstGeom>
          <a:noFill/>
        </p:spPr>
        <p:txBody>
          <a:bodyPr wrap="square" rtlCol="0">
            <a:spAutoFit/>
          </a:bodyPr>
          <a:lstStyle/>
          <a:p>
            <a:r>
              <a:rPr lang="en-US" altLang="zh-TW" sz="90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2019</a:t>
            </a:r>
            <a:r>
              <a:rPr lang="en-US" altLang="zh-TW" sz="900" baseline="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英業達企業社會責任報告書 </a:t>
            </a:r>
            <a:r>
              <a:rPr lang="en-US" altLang="zh-TW"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p>
        </p:txBody>
      </p:sp>
      <p:sp>
        <p:nvSpPr>
          <p:cNvPr id="31" name="投影片編號版面配置區 5"/>
          <p:cNvSpPr txBox="1">
            <a:spLocks/>
          </p:cNvSpPr>
          <p:nvPr userDrawn="1"/>
        </p:nvSpPr>
        <p:spPr>
          <a:xfrm>
            <a:off x="5455392" y="6506994"/>
            <a:ext cx="441698"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0"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zh-TW" altLang="en-US" sz="1000" b="0"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rPr>
              <a:t> </a:t>
            </a:r>
          </a:p>
        </p:txBody>
      </p:sp>
    </p:spTree>
    <p:extLst>
      <p:ext uri="{BB962C8B-B14F-4D97-AF65-F5344CB8AC3E}">
        <p14:creationId xmlns:p14="http://schemas.microsoft.com/office/powerpoint/2010/main" val="484643044"/>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6_目錄標題">
    <p:spTree>
      <p:nvGrpSpPr>
        <p:cNvPr id="1" name=""/>
        <p:cNvGrpSpPr/>
        <p:nvPr/>
      </p:nvGrpSpPr>
      <p:grpSpPr>
        <a:xfrm>
          <a:off x="0" y="0"/>
          <a:ext cx="0" cy="0"/>
          <a:chOff x="0" y="0"/>
          <a:chExt cx="0" cy="0"/>
        </a:xfrm>
      </p:grpSpPr>
      <p:cxnSp>
        <p:nvCxnSpPr>
          <p:cNvPr id="8" name="直線接點 7"/>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 name="文字版面配置區 2"/>
          <p:cNvSpPr>
            <a:spLocks noGrp="1"/>
          </p:cNvSpPr>
          <p:nvPr>
            <p:ph idx="1"/>
          </p:nvPr>
        </p:nvSpPr>
        <p:spPr>
          <a:xfrm>
            <a:off x="273050" y="549275"/>
            <a:ext cx="3060000" cy="5851525"/>
          </a:xfrm>
          <a:prstGeom prst="rect">
            <a:avLst/>
          </a:prstGeom>
        </p:spPr>
        <p:txBody>
          <a:bodyPr vert="horz" lIns="91440" tIns="45720" rIns="91440" bIns="45720" rtlCol="0">
            <a:normAutofit/>
          </a:bodyPr>
          <a:lstStyle>
            <a:lvl1pPr marL="182563" indent="-182563" algn="l">
              <a:buNone/>
              <a:defRPr sz="900"/>
            </a:lvl1pPr>
            <a:lvl2pPr marL="182563" indent="-182563" algn="l">
              <a:buNone/>
              <a:defRPr sz="900"/>
            </a:lvl2pPr>
          </a:lstStyle>
          <a:p>
            <a:pPr lvl="0"/>
            <a:r>
              <a:rPr lang="zh-TW" altLang="en-US" dirty="0"/>
              <a:t>按一下以編輯母片文字樣式</a:t>
            </a:r>
          </a:p>
          <a:p>
            <a:pPr lvl="1"/>
            <a:r>
              <a:rPr lang="zh-TW" altLang="en-US" dirty="0"/>
              <a:t>第二層</a:t>
            </a:r>
          </a:p>
        </p:txBody>
      </p:sp>
      <p:sp>
        <p:nvSpPr>
          <p:cNvPr id="6" name="文字版面配置區 2"/>
          <p:cNvSpPr>
            <a:spLocks noGrp="1"/>
          </p:cNvSpPr>
          <p:nvPr>
            <p:ph idx="12"/>
          </p:nvPr>
        </p:nvSpPr>
        <p:spPr>
          <a:xfrm>
            <a:off x="3477325" y="549275"/>
            <a:ext cx="3060000" cy="5851525"/>
          </a:xfrm>
          <a:prstGeom prst="rect">
            <a:avLst/>
          </a:prstGeom>
        </p:spPr>
        <p:txBody>
          <a:bodyPr vert="horz" lIns="91440" tIns="45720" rIns="91440" bIns="45720" rtlCol="0">
            <a:normAutofit/>
          </a:bodyPr>
          <a:lstStyle>
            <a:lvl1pPr algn="l">
              <a:buFontTx/>
              <a:buNone/>
              <a:defRPr sz="900"/>
            </a:lvl1pPr>
            <a:lvl2pPr marL="182563" indent="-182563" algn="l">
              <a:buFontTx/>
              <a:buNone/>
              <a:defRPr sz="900"/>
            </a:lvl2pPr>
          </a:lstStyle>
          <a:p>
            <a:pPr lvl="0"/>
            <a:r>
              <a:rPr lang="zh-TW" altLang="en-US" dirty="0"/>
              <a:t>按一下以編輯母片文字樣式</a:t>
            </a:r>
          </a:p>
          <a:p>
            <a:pPr lvl="1"/>
            <a:r>
              <a:rPr lang="zh-TW" altLang="en-US" dirty="0"/>
              <a:t>第二層</a:t>
            </a:r>
          </a:p>
        </p:txBody>
      </p:sp>
      <p:sp>
        <p:nvSpPr>
          <p:cNvPr id="9" name="文字版面配置區 2"/>
          <p:cNvSpPr>
            <a:spLocks noGrp="1"/>
          </p:cNvSpPr>
          <p:nvPr>
            <p:ph idx="13"/>
          </p:nvPr>
        </p:nvSpPr>
        <p:spPr>
          <a:xfrm>
            <a:off x="6717536" y="549275"/>
            <a:ext cx="3060000" cy="5851525"/>
          </a:xfrm>
          <a:prstGeom prst="rect">
            <a:avLst/>
          </a:prstGeom>
        </p:spPr>
        <p:txBody>
          <a:bodyPr vert="horz" lIns="91440" tIns="45720" rIns="91440" bIns="45720" rtlCol="0">
            <a:normAutofit/>
          </a:bodyPr>
          <a:lstStyle>
            <a:lvl1pPr marL="182563" indent="-182563" algn="l">
              <a:buFontTx/>
              <a:buNone/>
              <a:defRPr sz="900"/>
            </a:lvl1pPr>
            <a:lvl2pPr marL="182563" indent="-182563">
              <a:buFontTx/>
              <a:buNone/>
              <a:defRPr sz="900"/>
            </a:lvl2pPr>
          </a:lstStyle>
          <a:p>
            <a:pPr lvl="0"/>
            <a:r>
              <a:rPr lang="zh-TW" altLang="en-US" dirty="0"/>
              <a:t>按一下以編輯母片文字樣式</a:t>
            </a:r>
          </a:p>
          <a:p>
            <a:pPr lvl="1"/>
            <a:r>
              <a:rPr lang="zh-TW" altLang="en-US" dirty="0"/>
              <a:t>第二層</a:t>
            </a:r>
          </a:p>
        </p:txBody>
      </p:sp>
      <p:sp>
        <p:nvSpPr>
          <p:cNvPr id="10" name="標題版面配置區 1"/>
          <p:cNvSpPr>
            <a:spLocks noGrp="1"/>
          </p:cNvSpPr>
          <p:nvPr>
            <p:ph type="title"/>
          </p:nvPr>
        </p:nvSpPr>
        <p:spPr>
          <a:xfrm>
            <a:off x="272480" y="-12799"/>
            <a:ext cx="2513484" cy="562074"/>
          </a:xfrm>
          <a:prstGeom prst="rect">
            <a:avLst/>
          </a:prstGeom>
        </p:spPr>
        <p:txBody>
          <a:bodyPr vert="horz" lIns="91440" tIns="45720" rIns="91440" bIns="45720" rtlCol="0" anchor="ctr">
            <a:normAutofit/>
          </a:bodyPr>
          <a:lstStyle>
            <a:lvl1pPr algn="l">
              <a:defRPr sz="1800"/>
            </a:lvl1pPr>
          </a:lstStyle>
          <a:p>
            <a:r>
              <a:rPr lang="zh-TW" altLang="en-US" dirty="0"/>
              <a:t>按一下以編輯母片</a:t>
            </a:r>
          </a:p>
        </p:txBody>
      </p:sp>
      <p:grpSp>
        <p:nvGrpSpPr>
          <p:cNvPr id="11" name="群組 10"/>
          <p:cNvGrpSpPr/>
          <p:nvPr userDrawn="1"/>
        </p:nvGrpSpPr>
        <p:grpSpPr>
          <a:xfrm>
            <a:off x="3411909" y="44624"/>
            <a:ext cx="6120000" cy="223172"/>
            <a:chOff x="3411909" y="44624"/>
            <a:chExt cx="6120000" cy="223172"/>
          </a:xfrm>
        </p:grpSpPr>
        <p:cxnSp>
          <p:nvCxnSpPr>
            <p:cNvPr id="12" name="直線接點 11"/>
            <p:cNvCxnSpPr/>
            <p:nvPr/>
          </p:nvCxnSpPr>
          <p:spPr>
            <a:xfrm flipV="1">
              <a:off x="3411909" y="54526"/>
              <a:ext cx="6120000" cy="3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圓角矩形 12"/>
            <p:cNvSpPr/>
            <p:nvPr/>
          </p:nvSpPr>
          <p:spPr>
            <a:xfrm>
              <a:off x="3669321" y="51668"/>
              <a:ext cx="360000" cy="18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圓角矩形 13"/>
            <p:cNvSpPr/>
            <p:nvPr/>
          </p:nvSpPr>
          <p:spPr>
            <a:xfrm>
              <a:off x="4432927" y="50585"/>
              <a:ext cx="360000" cy="18000"/>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圓角矩形 15"/>
            <p:cNvSpPr/>
            <p:nvPr/>
          </p:nvSpPr>
          <p:spPr>
            <a:xfrm>
              <a:off x="5178613" y="49497"/>
              <a:ext cx="360000" cy="1800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圓角矩形 16"/>
            <p:cNvSpPr/>
            <p:nvPr/>
          </p:nvSpPr>
          <p:spPr>
            <a:xfrm>
              <a:off x="5945304" y="51100"/>
              <a:ext cx="360000" cy="18000"/>
            </a:xfrm>
            <a:prstGeom prst="roundRect">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圓角矩形 17"/>
            <p:cNvSpPr/>
            <p:nvPr/>
          </p:nvSpPr>
          <p:spPr>
            <a:xfrm>
              <a:off x="6691176" y="45491"/>
              <a:ext cx="360000" cy="180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圓角矩形 18"/>
            <p:cNvSpPr/>
            <p:nvPr/>
          </p:nvSpPr>
          <p:spPr>
            <a:xfrm>
              <a:off x="7465423" y="52555"/>
              <a:ext cx="360000" cy="18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圓角矩形 19"/>
            <p:cNvSpPr/>
            <p:nvPr/>
          </p:nvSpPr>
          <p:spPr>
            <a:xfrm>
              <a:off x="8947782" y="46395"/>
              <a:ext cx="360000" cy="18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p:cNvSpPr/>
            <p:nvPr/>
          </p:nvSpPr>
          <p:spPr>
            <a:xfrm>
              <a:off x="3660574" y="44624"/>
              <a:ext cx="389850" cy="215444"/>
            </a:xfrm>
            <a:prstGeom prst="rect">
              <a:avLst/>
            </a:prstGeom>
          </p:spPr>
          <p:txBody>
            <a:bodyPr wrap="none">
              <a:spAutoFit/>
            </a:bodyPr>
            <a:lstStyle/>
            <a:p>
              <a:r>
                <a:rPr lang="zh-TW" altLang="en-US" sz="800" b="1" kern="1200" dirty="0">
                  <a:solidFill>
                    <a:schemeClr val="tx1"/>
                  </a:solidFill>
                  <a:latin typeface="微軟正黑體" pitchFamily="34" charset="-120"/>
                  <a:ea typeface="微軟正黑體" pitchFamily="34" charset="-120"/>
                  <a:cs typeface="Arial Unicode MS" pitchFamily="34" charset="-120"/>
                </a:rPr>
                <a:t>總覽</a:t>
              </a:r>
            </a:p>
          </p:txBody>
        </p:sp>
        <p:sp>
          <p:nvSpPr>
            <p:cNvPr id="22" name="矩形 21"/>
            <p:cNvSpPr/>
            <p:nvPr/>
          </p:nvSpPr>
          <p:spPr>
            <a:xfrm>
              <a:off x="4293463" y="49776"/>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公司治理</a:t>
              </a:r>
            </a:p>
          </p:txBody>
        </p:sp>
        <p:sp>
          <p:nvSpPr>
            <p:cNvPr id="23" name="矩形 22"/>
            <p:cNvSpPr/>
            <p:nvPr/>
          </p:nvSpPr>
          <p:spPr>
            <a:xfrm>
              <a:off x="5069385" y="52352"/>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營運發展</a:t>
              </a:r>
            </a:p>
          </p:txBody>
        </p:sp>
        <p:sp>
          <p:nvSpPr>
            <p:cNvPr id="24" name="矩形 23"/>
            <p:cNvSpPr/>
            <p:nvPr/>
          </p:nvSpPr>
          <p:spPr>
            <a:xfrm>
              <a:off x="5816321"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友善職場</a:t>
              </a:r>
              <a:endParaRPr lang="zh-TW" altLang="en-US" sz="800" dirty="0">
                <a:solidFill>
                  <a:schemeClr val="bg1">
                    <a:lumMod val="65000"/>
                  </a:schemeClr>
                </a:solidFill>
              </a:endParaRPr>
            </a:p>
          </p:txBody>
        </p:sp>
        <p:sp>
          <p:nvSpPr>
            <p:cNvPr id="25" name="矩形 24"/>
            <p:cNvSpPr/>
            <p:nvPr/>
          </p:nvSpPr>
          <p:spPr>
            <a:xfrm>
              <a:off x="6564667"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環境永續</a:t>
              </a:r>
              <a:endParaRPr lang="zh-TW" altLang="en-US" sz="800" dirty="0">
                <a:solidFill>
                  <a:schemeClr val="bg1">
                    <a:lumMod val="65000"/>
                  </a:schemeClr>
                </a:solidFill>
              </a:endParaRPr>
            </a:p>
          </p:txBody>
        </p:sp>
        <p:sp>
          <p:nvSpPr>
            <p:cNvPr id="26" name="矩形 25"/>
            <p:cNvSpPr/>
            <p:nvPr/>
          </p:nvSpPr>
          <p:spPr>
            <a:xfrm>
              <a:off x="7360854" y="44624"/>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社會共好</a:t>
              </a:r>
              <a:endParaRPr lang="zh-TW" altLang="en-US" sz="800" dirty="0">
                <a:solidFill>
                  <a:schemeClr val="bg1">
                    <a:lumMod val="65000"/>
                  </a:schemeClr>
                </a:solidFill>
              </a:endParaRPr>
            </a:p>
          </p:txBody>
        </p:sp>
        <p:sp>
          <p:nvSpPr>
            <p:cNvPr id="27" name="矩形 26"/>
            <p:cNvSpPr/>
            <p:nvPr/>
          </p:nvSpPr>
          <p:spPr>
            <a:xfrm>
              <a:off x="8091830"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集團公司</a:t>
              </a:r>
            </a:p>
          </p:txBody>
        </p:sp>
        <p:sp>
          <p:nvSpPr>
            <p:cNvPr id="28" name="矩形 27"/>
            <p:cNvSpPr/>
            <p:nvPr/>
          </p:nvSpPr>
          <p:spPr>
            <a:xfrm>
              <a:off x="8936595"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附錄</a:t>
              </a:r>
            </a:p>
          </p:txBody>
        </p:sp>
        <p:sp>
          <p:nvSpPr>
            <p:cNvPr id="29" name="圓角矩形 28"/>
            <p:cNvSpPr/>
            <p:nvPr/>
          </p:nvSpPr>
          <p:spPr>
            <a:xfrm>
              <a:off x="8209348" y="47263"/>
              <a:ext cx="360000" cy="18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
        <p:nvSpPr>
          <p:cNvPr id="30" name="文字方塊 29"/>
          <p:cNvSpPr txBox="1"/>
          <p:nvPr userDrawn="1"/>
        </p:nvSpPr>
        <p:spPr>
          <a:xfrm>
            <a:off x="3800872" y="6586922"/>
            <a:ext cx="1944216" cy="230832"/>
          </a:xfrm>
          <a:prstGeom prst="rect">
            <a:avLst/>
          </a:prstGeom>
          <a:noFill/>
        </p:spPr>
        <p:txBody>
          <a:bodyPr wrap="square" rtlCol="0">
            <a:spAutoFit/>
          </a:bodyPr>
          <a:lstStyle/>
          <a:p>
            <a:r>
              <a:rPr lang="en-US" altLang="zh-TW" sz="90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2019</a:t>
            </a:r>
            <a:r>
              <a:rPr lang="en-US" altLang="zh-TW" sz="900" baseline="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英業達企業社會責任報告書 </a:t>
            </a:r>
            <a:r>
              <a:rPr lang="en-US" altLang="zh-TW"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p>
        </p:txBody>
      </p:sp>
      <p:sp>
        <p:nvSpPr>
          <p:cNvPr id="31" name="投影片編號版面配置區 5"/>
          <p:cNvSpPr txBox="1">
            <a:spLocks/>
          </p:cNvSpPr>
          <p:nvPr userDrawn="1"/>
        </p:nvSpPr>
        <p:spPr>
          <a:xfrm>
            <a:off x="5455392" y="6506994"/>
            <a:ext cx="441698"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0"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zh-TW" altLang="en-US" sz="1000" b="0"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rPr>
              <a:t> </a:t>
            </a:r>
          </a:p>
        </p:txBody>
      </p:sp>
    </p:spTree>
    <p:extLst>
      <p:ext uri="{BB962C8B-B14F-4D97-AF65-F5344CB8AC3E}">
        <p14:creationId xmlns:p14="http://schemas.microsoft.com/office/powerpoint/2010/main" val="484643044"/>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7_目錄標題">
    <p:spTree>
      <p:nvGrpSpPr>
        <p:cNvPr id="1" name=""/>
        <p:cNvGrpSpPr/>
        <p:nvPr/>
      </p:nvGrpSpPr>
      <p:grpSpPr>
        <a:xfrm>
          <a:off x="0" y="0"/>
          <a:ext cx="0" cy="0"/>
          <a:chOff x="0" y="0"/>
          <a:chExt cx="0" cy="0"/>
        </a:xfrm>
      </p:grpSpPr>
      <p:cxnSp>
        <p:nvCxnSpPr>
          <p:cNvPr id="8" name="直線接點 7"/>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 name="文字版面配置區 2"/>
          <p:cNvSpPr>
            <a:spLocks noGrp="1"/>
          </p:cNvSpPr>
          <p:nvPr>
            <p:ph idx="1"/>
          </p:nvPr>
        </p:nvSpPr>
        <p:spPr>
          <a:xfrm>
            <a:off x="273050" y="549275"/>
            <a:ext cx="3060000" cy="5851525"/>
          </a:xfrm>
          <a:prstGeom prst="rect">
            <a:avLst/>
          </a:prstGeom>
        </p:spPr>
        <p:txBody>
          <a:bodyPr vert="horz" lIns="91440" tIns="45720" rIns="91440" bIns="45720" rtlCol="0">
            <a:normAutofit/>
          </a:bodyPr>
          <a:lstStyle>
            <a:lvl1pPr marL="182563" indent="-182563" algn="l">
              <a:buNone/>
              <a:defRPr sz="900"/>
            </a:lvl1pPr>
            <a:lvl2pPr marL="182563" indent="-182563" algn="l">
              <a:buNone/>
              <a:defRPr sz="900"/>
            </a:lvl2pPr>
          </a:lstStyle>
          <a:p>
            <a:pPr lvl="0"/>
            <a:r>
              <a:rPr lang="zh-TW" altLang="en-US" dirty="0"/>
              <a:t>按一下以編輯母片文字樣式</a:t>
            </a:r>
          </a:p>
          <a:p>
            <a:pPr lvl="1"/>
            <a:r>
              <a:rPr lang="zh-TW" altLang="en-US" dirty="0"/>
              <a:t>第二層</a:t>
            </a:r>
          </a:p>
        </p:txBody>
      </p:sp>
      <p:sp>
        <p:nvSpPr>
          <p:cNvPr id="6" name="文字版面配置區 2"/>
          <p:cNvSpPr>
            <a:spLocks noGrp="1"/>
          </p:cNvSpPr>
          <p:nvPr>
            <p:ph idx="12"/>
          </p:nvPr>
        </p:nvSpPr>
        <p:spPr>
          <a:xfrm>
            <a:off x="3477325" y="549275"/>
            <a:ext cx="3060000" cy="5851525"/>
          </a:xfrm>
          <a:prstGeom prst="rect">
            <a:avLst/>
          </a:prstGeom>
        </p:spPr>
        <p:txBody>
          <a:bodyPr vert="horz" lIns="91440" tIns="45720" rIns="91440" bIns="45720" rtlCol="0">
            <a:normAutofit/>
          </a:bodyPr>
          <a:lstStyle>
            <a:lvl1pPr algn="l">
              <a:buFontTx/>
              <a:buNone/>
              <a:defRPr sz="900"/>
            </a:lvl1pPr>
            <a:lvl2pPr marL="182563" indent="-182563" algn="l">
              <a:buFontTx/>
              <a:buNone/>
              <a:defRPr sz="900"/>
            </a:lvl2pPr>
          </a:lstStyle>
          <a:p>
            <a:pPr lvl="0"/>
            <a:r>
              <a:rPr lang="zh-TW" altLang="en-US" dirty="0"/>
              <a:t>按一下以編輯母片文字樣式</a:t>
            </a:r>
          </a:p>
          <a:p>
            <a:pPr lvl="1"/>
            <a:r>
              <a:rPr lang="zh-TW" altLang="en-US" dirty="0"/>
              <a:t>第二層</a:t>
            </a:r>
          </a:p>
        </p:txBody>
      </p:sp>
      <p:sp>
        <p:nvSpPr>
          <p:cNvPr id="9" name="文字版面配置區 2"/>
          <p:cNvSpPr>
            <a:spLocks noGrp="1"/>
          </p:cNvSpPr>
          <p:nvPr>
            <p:ph idx="13"/>
          </p:nvPr>
        </p:nvSpPr>
        <p:spPr>
          <a:xfrm>
            <a:off x="6717536" y="549275"/>
            <a:ext cx="3060000" cy="5851525"/>
          </a:xfrm>
          <a:prstGeom prst="rect">
            <a:avLst/>
          </a:prstGeom>
        </p:spPr>
        <p:txBody>
          <a:bodyPr vert="horz" lIns="91440" tIns="45720" rIns="91440" bIns="45720" rtlCol="0">
            <a:normAutofit/>
          </a:bodyPr>
          <a:lstStyle>
            <a:lvl1pPr marL="182563" indent="-182563" algn="l">
              <a:buFontTx/>
              <a:buNone/>
              <a:defRPr sz="900"/>
            </a:lvl1pPr>
            <a:lvl2pPr marL="182563" indent="-182563">
              <a:buFontTx/>
              <a:buNone/>
              <a:defRPr sz="900"/>
            </a:lvl2pPr>
          </a:lstStyle>
          <a:p>
            <a:pPr lvl="0"/>
            <a:r>
              <a:rPr lang="zh-TW" altLang="en-US" dirty="0"/>
              <a:t>按一下以編輯母片文字樣式</a:t>
            </a:r>
          </a:p>
          <a:p>
            <a:pPr lvl="1"/>
            <a:r>
              <a:rPr lang="zh-TW" altLang="en-US" dirty="0"/>
              <a:t>第二層</a:t>
            </a:r>
          </a:p>
        </p:txBody>
      </p:sp>
      <p:sp>
        <p:nvSpPr>
          <p:cNvPr id="10" name="標題版面配置區 1"/>
          <p:cNvSpPr>
            <a:spLocks noGrp="1"/>
          </p:cNvSpPr>
          <p:nvPr>
            <p:ph type="title"/>
          </p:nvPr>
        </p:nvSpPr>
        <p:spPr>
          <a:xfrm>
            <a:off x="272480" y="-12799"/>
            <a:ext cx="2513484" cy="562074"/>
          </a:xfrm>
          <a:prstGeom prst="rect">
            <a:avLst/>
          </a:prstGeom>
        </p:spPr>
        <p:txBody>
          <a:bodyPr vert="horz" lIns="91440" tIns="45720" rIns="91440" bIns="45720" rtlCol="0" anchor="ctr">
            <a:normAutofit/>
          </a:bodyPr>
          <a:lstStyle>
            <a:lvl1pPr algn="l">
              <a:defRPr sz="1800"/>
            </a:lvl1pPr>
          </a:lstStyle>
          <a:p>
            <a:r>
              <a:rPr lang="zh-TW" altLang="en-US" dirty="0"/>
              <a:t>按一下以編輯母片</a:t>
            </a:r>
          </a:p>
        </p:txBody>
      </p:sp>
      <p:grpSp>
        <p:nvGrpSpPr>
          <p:cNvPr id="11" name="群組 10"/>
          <p:cNvGrpSpPr/>
          <p:nvPr userDrawn="1"/>
        </p:nvGrpSpPr>
        <p:grpSpPr>
          <a:xfrm>
            <a:off x="3411909" y="44624"/>
            <a:ext cx="6120000" cy="223172"/>
            <a:chOff x="3411909" y="44624"/>
            <a:chExt cx="6120000" cy="223172"/>
          </a:xfrm>
        </p:grpSpPr>
        <p:cxnSp>
          <p:nvCxnSpPr>
            <p:cNvPr id="12" name="直線接點 11"/>
            <p:cNvCxnSpPr/>
            <p:nvPr/>
          </p:nvCxnSpPr>
          <p:spPr>
            <a:xfrm flipV="1">
              <a:off x="3411909" y="54526"/>
              <a:ext cx="6120000" cy="3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圓角矩形 12"/>
            <p:cNvSpPr/>
            <p:nvPr/>
          </p:nvSpPr>
          <p:spPr>
            <a:xfrm>
              <a:off x="3669321" y="51668"/>
              <a:ext cx="360000" cy="18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圓角矩形 13"/>
            <p:cNvSpPr/>
            <p:nvPr/>
          </p:nvSpPr>
          <p:spPr>
            <a:xfrm>
              <a:off x="4432927" y="50585"/>
              <a:ext cx="360000" cy="18000"/>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圓角矩形 15"/>
            <p:cNvSpPr/>
            <p:nvPr/>
          </p:nvSpPr>
          <p:spPr>
            <a:xfrm>
              <a:off x="5178613" y="49497"/>
              <a:ext cx="360000" cy="1800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圓角矩形 16"/>
            <p:cNvSpPr/>
            <p:nvPr/>
          </p:nvSpPr>
          <p:spPr>
            <a:xfrm>
              <a:off x="5945304" y="51100"/>
              <a:ext cx="360000" cy="18000"/>
            </a:xfrm>
            <a:prstGeom prst="roundRect">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圓角矩形 17"/>
            <p:cNvSpPr/>
            <p:nvPr/>
          </p:nvSpPr>
          <p:spPr>
            <a:xfrm>
              <a:off x="6691176" y="45491"/>
              <a:ext cx="360000" cy="180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圓角矩形 18"/>
            <p:cNvSpPr/>
            <p:nvPr/>
          </p:nvSpPr>
          <p:spPr>
            <a:xfrm>
              <a:off x="7465423" y="52555"/>
              <a:ext cx="360000" cy="18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圓角矩形 19"/>
            <p:cNvSpPr/>
            <p:nvPr/>
          </p:nvSpPr>
          <p:spPr>
            <a:xfrm>
              <a:off x="8947782" y="46395"/>
              <a:ext cx="360000" cy="18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p:cNvSpPr/>
            <p:nvPr/>
          </p:nvSpPr>
          <p:spPr>
            <a:xfrm>
              <a:off x="3660574" y="44624"/>
              <a:ext cx="389850" cy="215444"/>
            </a:xfrm>
            <a:prstGeom prst="rect">
              <a:avLst/>
            </a:prstGeom>
          </p:spPr>
          <p:txBody>
            <a:bodyPr wrap="none">
              <a:spAutoFit/>
            </a:bodyPr>
            <a:lstStyle/>
            <a:p>
              <a:r>
                <a:rPr lang="zh-TW" altLang="en-US" sz="800" b="1" kern="1200" dirty="0">
                  <a:solidFill>
                    <a:schemeClr val="tx1"/>
                  </a:solidFill>
                  <a:latin typeface="微軟正黑體" pitchFamily="34" charset="-120"/>
                  <a:ea typeface="微軟正黑體" pitchFamily="34" charset="-120"/>
                  <a:cs typeface="Arial Unicode MS" pitchFamily="34" charset="-120"/>
                </a:rPr>
                <a:t>總覽</a:t>
              </a:r>
            </a:p>
          </p:txBody>
        </p:sp>
        <p:sp>
          <p:nvSpPr>
            <p:cNvPr id="22" name="矩形 21"/>
            <p:cNvSpPr/>
            <p:nvPr/>
          </p:nvSpPr>
          <p:spPr>
            <a:xfrm>
              <a:off x="4293463" y="49776"/>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公司治理</a:t>
              </a:r>
            </a:p>
          </p:txBody>
        </p:sp>
        <p:sp>
          <p:nvSpPr>
            <p:cNvPr id="23" name="矩形 22"/>
            <p:cNvSpPr/>
            <p:nvPr/>
          </p:nvSpPr>
          <p:spPr>
            <a:xfrm>
              <a:off x="5069385" y="52352"/>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營運發展</a:t>
              </a:r>
            </a:p>
          </p:txBody>
        </p:sp>
        <p:sp>
          <p:nvSpPr>
            <p:cNvPr id="24" name="矩形 23"/>
            <p:cNvSpPr/>
            <p:nvPr/>
          </p:nvSpPr>
          <p:spPr>
            <a:xfrm>
              <a:off x="5816321"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友善職場</a:t>
              </a:r>
              <a:endParaRPr lang="zh-TW" altLang="en-US" sz="800" dirty="0">
                <a:solidFill>
                  <a:schemeClr val="bg1">
                    <a:lumMod val="65000"/>
                  </a:schemeClr>
                </a:solidFill>
              </a:endParaRPr>
            </a:p>
          </p:txBody>
        </p:sp>
        <p:sp>
          <p:nvSpPr>
            <p:cNvPr id="25" name="矩形 24"/>
            <p:cNvSpPr/>
            <p:nvPr/>
          </p:nvSpPr>
          <p:spPr>
            <a:xfrm>
              <a:off x="6564667"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環境永續</a:t>
              </a:r>
              <a:endParaRPr lang="zh-TW" altLang="en-US" sz="800" dirty="0">
                <a:solidFill>
                  <a:schemeClr val="bg1">
                    <a:lumMod val="65000"/>
                  </a:schemeClr>
                </a:solidFill>
              </a:endParaRPr>
            </a:p>
          </p:txBody>
        </p:sp>
        <p:sp>
          <p:nvSpPr>
            <p:cNvPr id="26" name="矩形 25"/>
            <p:cNvSpPr/>
            <p:nvPr/>
          </p:nvSpPr>
          <p:spPr>
            <a:xfrm>
              <a:off x="7360854" y="44624"/>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社會共好</a:t>
              </a:r>
              <a:endParaRPr lang="zh-TW" altLang="en-US" sz="800" dirty="0">
                <a:solidFill>
                  <a:schemeClr val="bg1">
                    <a:lumMod val="65000"/>
                  </a:schemeClr>
                </a:solidFill>
              </a:endParaRPr>
            </a:p>
          </p:txBody>
        </p:sp>
        <p:sp>
          <p:nvSpPr>
            <p:cNvPr id="27" name="矩形 26"/>
            <p:cNvSpPr/>
            <p:nvPr/>
          </p:nvSpPr>
          <p:spPr>
            <a:xfrm>
              <a:off x="8091830"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集團公司</a:t>
              </a:r>
            </a:p>
          </p:txBody>
        </p:sp>
        <p:sp>
          <p:nvSpPr>
            <p:cNvPr id="28" name="矩形 27"/>
            <p:cNvSpPr/>
            <p:nvPr/>
          </p:nvSpPr>
          <p:spPr>
            <a:xfrm>
              <a:off x="8936595"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附錄</a:t>
              </a:r>
            </a:p>
          </p:txBody>
        </p:sp>
        <p:sp>
          <p:nvSpPr>
            <p:cNvPr id="29" name="圓角矩形 28"/>
            <p:cNvSpPr/>
            <p:nvPr/>
          </p:nvSpPr>
          <p:spPr>
            <a:xfrm>
              <a:off x="8209348" y="47263"/>
              <a:ext cx="360000" cy="18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
        <p:nvSpPr>
          <p:cNvPr id="30" name="文字方塊 29"/>
          <p:cNvSpPr txBox="1"/>
          <p:nvPr userDrawn="1"/>
        </p:nvSpPr>
        <p:spPr>
          <a:xfrm>
            <a:off x="3800872" y="6586922"/>
            <a:ext cx="1944216" cy="230832"/>
          </a:xfrm>
          <a:prstGeom prst="rect">
            <a:avLst/>
          </a:prstGeom>
          <a:noFill/>
        </p:spPr>
        <p:txBody>
          <a:bodyPr wrap="square" rtlCol="0">
            <a:spAutoFit/>
          </a:bodyPr>
          <a:lstStyle/>
          <a:p>
            <a:r>
              <a:rPr lang="en-US" altLang="zh-TW" sz="90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2019</a:t>
            </a:r>
            <a:r>
              <a:rPr lang="en-US" altLang="zh-TW" sz="900" baseline="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英業達企業社會責任報告書 </a:t>
            </a:r>
            <a:r>
              <a:rPr lang="en-US" altLang="zh-TW"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p>
        </p:txBody>
      </p:sp>
      <p:sp>
        <p:nvSpPr>
          <p:cNvPr id="31" name="投影片編號版面配置區 5"/>
          <p:cNvSpPr txBox="1">
            <a:spLocks/>
          </p:cNvSpPr>
          <p:nvPr userDrawn="1"/>
        </p:nvSpPr>
        <p:spPr>
          <a:xfrm>
            <a:off x="5455392" y="6506994"/>
            <a:ext cx="441698"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0"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zh-TW" altLang="en-US" sz="1000" b="0"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rPr>
              <a:t> </a:t>
            </a:r>
          </a:p>
        </p:txBody>
      </p:sp>
    </p:spTree>
    <p:extLst>
      <p:ext uri="{BB962C8B-B14F-4D97-AF65-F5344CB8AC3E}">
        <p14:creationId xmlns:p14="http://schemas.microsoft.com/office/powerpoint/2010/main" val="484643044"/>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0_目錄標題">
    <p:spTree>
      <p:nvGrpSpPr>
        <p:cNvPr id="1" name=""/>
        <p:cNvGrpSpPr/>
        <p:nvPr/>
      </p:nvGrpSpPr>
      <p:grpSpPr>
        <a:xfrm>
          <a:off x="0" y="0"/>
          <a:ext cx="0" cy="0"/>
          <a:chOff x="0" y="0"/>
          <a:chExt cx="0" cy="0"/>
        </a:xfrm>
      </p:grpSpPr>
      <p:cxnSp>
        <p:nvCxnSpPr>
          <p:cNvPr id="8" name="直線接點 7"/>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 name="文字版面配置區 2"/>
          <p:cNvSpPr>
            <a:spLocks noGrp="1"/>
          </p:cNvSpPr>
          <p:nvPr>
            <p:ph idx="1"/>
          </p:nvPr>
        </p:nvSpPr>
        <p:spPr>
          <a:xfrm>
            <a:off x="273050" y="549275"/>
            <a:ext cx="3060000" cy="5851525"/>
          </a:xfrm>
          <a:prstGeom prst="rect">
            <a:avLst/>
          </a:prstGeom>
        </p:spPr>
        <p:txBody>
          <a:bodyPr vert="horz" lIns="91440" tIns="45720" rIns="91440" bIns="45720" rtlCol="0">
            <a:normAutofit/>
          </a:bodyPr>
          <a:lstStyle>
            <a:lvl1pPr marL="182563" indent="-182563" algn="l">
              <a:buNone/>
              <a:defRPr sz="900"/>
            </a:lvl1pPr>
            <a:lvl2pPr marL="182563" indent="-182563" algn="l">
              <a:buNone/>
              <a:defRPr sz="900"/>
            </a:lvl2pPr>
          </a:lstStyle>
          <a:p>
            <a:pPr lvl="0"/>
            <a:r>
              <a:rPr lang="zh-TW" altLang="en-US" dirty="0"/>
              <a:t>按一下以編輯母片文字樣式</a:t>
            </a:r>
          </a:p>
          <a:p>
            <a:pPr lvl="1"/>
            <a:r>
              <a:rPr lang="zh-TW" altLang="en-US" dirty="0"/>
              <a:t>第二層</a:t>
            </a:r>
          </a:p>
        </p:txBody>
      </p:sp>
      <p:sp>
        <p:nvSpPr>
          <p:cNvPr id="6" name="文字版面配置區 2"/>
          <p:cNvSpPr>
            <a:spLocks noGrp="1"/>
          </p:cNvSpPr>
          <p:nvPr>
            <p:ph idx="12"/>
          </p:nvPr>
        </p:nvSpPr>
        <p:spPr>
          <a:xfrm>
            <a:off x="3477325" y="549275"/>
            <a:ext cx="3060000" cy="5851525"/>
          </a:xfrm>
          <a:prstGeom prst="rect">
            <a:avLst/>
          </a:prstGeom>
        </p:spPr>
        <p:txBody>
          <a:bodyPr vert="horz" lIns="91440" tIns="45720" rIns="91440" bIns="45720" rtlCol="0">
            <a:normAutofit/>
          </a:bodyPr>
          <a:lstStyle>
            <a:lvl1pPr algn="l">
              <a:buFontTx/>
              <a:buNone/>
              <a:defRPr sz="900"/>
            </a:lvl1pPr>
            <a:lvl2pPr marL="182563" indent="-182563" algn="l">
              <a:buFontTx/>
              <a:buNone/>
              <a:defRPr sz="900"/>
            </a:lvl2pPr>
          </a:lstStyle>
          <a:p>
            <a:pPr lvl="0"/>
            <a:r>
              <a:rPr lang="zh-TW" altLang="en-US" dirty="0"/>
              <a:t>按一下以編輯母片文字樣式</a:t>
            </a:r>
          </a:p>
          <a:p>
            <a:pPr lvl="1"/>
            <a:r>
              <a:rPr lang="zh-TW" altLang="en-US" dirty="0"/>
              <a:t>第二層</a:t>
            </a:r>
          </a:p>
        </p:txBody>
      </p:sp>
      <p:sp>
        <p:nvSpPr>
          <p:cNvPr id="9" name="文字版面配置區 2"/>
          <p:cNvSpPr>
            <a:spLocks noGrp="1"/>
          </p:cNvSpPr>
          <p:nvPr>
            <p:ph idx="13"/>
          </p:nvPr>
        </p:nvSpPr>
        <p:spPr>
          <a:xfrm>
            <a:off x="6717536" y="549275"/>
            <a:ext cx="3060000" cy="5851525"/>
          </a:xfrm>
          <a:prstGeom prst="rect">
            <a:avLst/>
          </a:prstGeom>
        </p:spPr>
        <p:txBody>
          <a:bodyPr vert="horz" lIns="91440" tIns="45720" rIns="91440" bIns="45720" rtlCol="0">
            <a:normAutofit/>
          </a:bodyPr>
          <a:lstStyle>
            <a:lvl1pPr marL="182563" indent="-182563" algn="l">
              <a:buFontTx/>
              <a:buNone/>
              <a:defRPr sz="900"/>
            </a:lvl1pPr>
            <a:lvl2pPr marL="182563" indent="-182563">
              <a:buFontTx/>
              <a:buNone/>
              <a:defRPr sz="900"/>
            </a:lvl2pPr>
          </a:lstStyle>
          <a:p>
            <a:pPr lvl="0"/>
            <a:r>
              <a:rPr lang="zh-TW" altLang="en-US" dirty="0"/>
              <a:t>按一下以編輯母片文字樣式</a:t>
            </a:r>
          </a:p>
          <a:p>
            <a:pPr lvl="1"/>
            <a:r>
              <a:rPr lang="zh-TW" altLang="en-US" dirty="0"/>
              <a:t>第二層</a:t>
            </a:r>
          </a:p>
        </p:txBody>
      </p:sp>
      <p:sp>
        <p:nvSpPr>
          <p:cNvPr id="10" name="標題版面配置區 1"/>
          <p:cNvSpPr>
            <a:spLocks noGrp="1"/>
          </p:cNvSpPr>
          <p:nvPr>
            <p:ph type="title"/>
          </p:nvPr>
        </p:nvSpPr>
        <p:spPr>
          <a:xfrm>
            <a:off x="272480" y="-12799"/>
            <a:ext cx="2513484" cy="562074"/>
          </a:xfrm>
          <a:prstGeom prst="rect">
            <a:avLst/>
          </a:prstGeom>
        </p:spPr>
        <p:txBody>
          <a:bodyPr vert="horz" lIns="91440" tIns="45720" rIns="91440" bIns="45720" rtlCol="0" anchor="ctr">
            <a:normAutofit/>
          </a:bodyPr>
          <a:lstStyle>
            <a:lvl1pPr algn="l">
              <a:defRPr sz="1800"/>
            </a:lvl1pPr>
          </a:lstStyle>
          <a:p>
            <a:r>
              <a:rPr lang="zh-TW" altLang="en-US" dirty="0"/>
              <a:t>按一下以編輯母片</a:t>
            </a:r>
          </a:p>
        </p:txBody>
      </p:sp>
      <p:grpSp>
        <p:nvGrpSpPr>
          <p:cNvPr id="11" name="群組 10"/>
          <p:cNvGrpSpPr/>
          <p:nvPr userDrawn="1"/>
        </p:nvGrpSpPr>
        <p:grpSpPr>
          <a:xfrm>
            <a:off x="3411909" y="44624"/>
            <a:ext cx="6120000" cy="223172"/>
            <a:chOff x="3411909" y="44624"/>
            <a:chExt cx="6120000" cy="223172"/>
          </a:xfrm>
        </p:grpSpPr>
        <p:cxnSp>
          <p:nvCxnSpPr>
            <p:cNvPr id="12" name="直線接點 11"/>
            <p:cNvCxnSpPr/>
            <p:nvPr/>
          </p:nvCxnSpPr>
          <p:spPr>
            <a:xfrm flipV="1">
              <a:off x="3411909" y="54526"/>
              <a:ext cx="6120000" cy="3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圓角矩形 12"/>
            <p:cNvSpPr/>
            <p:nvPr/>
          </p:nvSpPr>
          <p:spPr>
            <a:xfrm>
              <a:off x="3669321" y="51668"/>
              <a:ext cx="360000" cy="18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圓角矩形 13"/>
            <p:cNvSpPr/>
            <p:nvPr/>
          </p:nvSpPr>
          <p:spPr>
            <a:xfrm>
              <a:off x="4432927" y="50585"/>
              <a:ext cx="360000" cy="18000"/>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圓角矩形 15"/>
            <p:cNvSpPr/>
            <p:nvPr/>
          </p:nvSpPr>
          <p:spPr>
            <a:xfrm>
              <a:off x="5178613" y="49497"/>
              <a:ext cx="360000" cy="1800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圓角矩形 16"/>
            <p:cNvSpPr/>
            <p:nvPr/>
          </p:nvSpPr>
          <p:spPr>
            <a:xfrm>
              <a:off x="5945304" y="51100"/>
              <a:ext cx="360000" cy="18000"/>
            </a:xfrm>
            <a:prstGeom prst="roundRect">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圓角矩形 17"/>
            <p:cNvSpPr/>
            <p:nvPr/>
          </p:nvSpPr>
          <p:spPr>
            <a:xfrm>
              <a:off x="6691176" y="45491"/>
              <a:ext cx="360000" cy="180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圓角矩形 18"/>
            <p:cNvSpPr/>
            <p:nvPr/>
          </p:nvSpPr>
          <p:spPr>
            <a:xfrm>
              <a:off x="7465423" y="52555"/>
              <a:ext cx="360000" cy="18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圓角矩形 19"/>
            <p:cNvSpPr/>
            <p:nvPr/>
          </p:nvSpPr>
          <p:spPr>
            <a:xfrm>
              <a:off x="8947782" y="46395"/>
              <a:ext cx="360000" cy="18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p:cNvSpPr/>
            <p:nvPr/>
          </p:nvSpPr>
          <p:spPr>
            <a:xfrm>
              <a:off x="3660574" y="44624"/>
              <a:ext cx="389850" cy="215444"/>
            </a:xfrm>
            <a:prstGeom prst="rect">
              <a:avLst/>
            </a:prstGeom>
          </p:spPr>
          <p:txBody>
            <a:bodyPr wrap="none">
              <a:spAutoFit/>
            </a:bodyPr>
            <a:lstStyle/>
            <a:p>
              <a:r>
                <a:rPr lang="zh-TW" altLang="en-US" sz="800" b="1" kern="1200" dirty="0">
                  <a:solidFill>
                    <a:schemeClr val="tx1"/>
                  </a:solidFill>
                  <a:latin typeface="微軟正黑體" pitchFamily="34" charset="-120"/>
                  <a:ea typeface="微軟正黑體" pitchFamily="34" charset="-120"/>
                  <a:cs typeface="Arial Unicode MS" pitchFamily="34" charset="-120"/>
                </a:rPr>
                <a:t>總覽</a:t>
              </a:r>
            </a:p>
          </p:txBody>
        </p:sp>
        <p:sp>
          <p:nvSpPr>
            <p:cNvPr id="22" name="矩形 21"/>
            <p:cNvSpPr/>
            <p:nvPr/>
          </p:nvSpPr>
          <p:spPr>
            <a:xfrm>
              <a:off x="4293463" y="49776"/>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公司治理</a:t>
              </a:r>
            </a:p>
          </p:txBody>
        </p:sp>
        <p:sp>
          <p:nvSpPr>
            <p:cNvPr id="23" name="矩形 22"/>
            <p:cNvSpPr/>
            <p:nvPr/>
          </p:nvSpPr>
          <p:spPr>
            <a:xfrm>
              <a:off x="5069385" y="52352"/>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營運發展</a:t>
              </a:r>
            </a:p>
          </p:txBody>
        </p:sp>
        <p:sp>
          <p:nvSpPr>
            <p:cNvPr id="24" name="矩形 23"/>
            <p:cNvSpPr/>
            <p:nvPr/>
          </p:nvSpPr>
          <p:spPr>
            <a:xfrm>
              <a:off x="5816321"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友善職場</a:t>
              </a:r>
              <a:endParaRPr lang="zh-TW" altLang="en-US" sz="800" dirty="0">
                <a:solidFill>
                  <a:schemeClr val="bg1">
                    <a:lumMod val="65000"/>
                  </a:schemeClr>
                </a:solidFill>
              </a:endParaRPr>
            </a:p>
          </p:txBody>
        </p:sp>
        <p:sp>
          <p:nvSpPr>
            <p:cNvPr id="25" name="矩形 24"/>
            <p:cNvSpPr/>
            <p:nvPr/>
          </p:nvSpPr>
          <p:spPr>
            <a:xfrm>
              <a:off x="6564667"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環境永續</a:t>
              </a:r>
              <a:endParaRPr lang="zh-TW" altLang="en-US" sz="800" dirty="0">
                <a:solidFill>
                  <a:schemeClr val="bg1">
                    <a:lumMod val="65000"/>
                  </a:schemeClr>
                </a:solidFill>
              </a:endParaRPr>
            </a:p>
          </p:txBody>
        </p:sp>
        <p:sp>
          <p:nvSpPr>
            <p:cNvPr id="26" name="矩形 25"/>
            <p:cNvSpPr/>
            <p:nvPr/>
          </p:nvSpPr>
          <p:spPr>
            <a:xfrm>
              <a:off x="7360854" y="44624"/>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社會共好</a:t>
              </a:r>
              <a:endParaRPr lang="zh-TW" altLang="en-US" sz="800" dirty="0">
                <a:solidFill>
                  <a:schemeClr val="bg1">
                    <a:lumMod val="65000"/>
                  </a:schemeClr>
                </a:solidFill>
              </a:endParaRPr>
            </a:p>
          </p:txBody>
        </p:sp>
        <p:sp>
          <p:nvSpPr>
            <p:cNvPr id="27" name="矩形 26"/>
            <p:cNvSpPr/>
            <p:nvPr/>
          </p:nvSpPr>
          <p:spPr>
            <a:xfrm>
              <a:off x="8091830"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集團公司</a:t>
              </a:r>
            </a:p>
          </p:txBody>
        </p:sp>
        <p:sp>
          <p:nvSpPr>
            <p:cNvPr id="28" name="矩形 27"/>
            <p:cNvSpPr/>
            <p:nvPr/>
          </p:nvSpPr>
          <p:spPr>
            <a:xfrm>
              <a:off x="8936595"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附錄</a:t>
              </a:r>
            </a:p>
          </p:txBody>
        </p:sp>
        <p:sp>
          <p:nvSpPr>
            <p:cNvPr id="29" name="圓角矩形 28"/>
            <p:cNvSpPr/>
            <p:nvPr/>
          </p:nvSpPr>
          <p:spPr>
            <a:xfrm>
              <a:off x="8209348" y="47263"/>
              <a:ext cx="360000" cy="18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
        <p:nvSpPr>
          <p:cNvPr id="30" name="文字方塊 29"/>
          <p:cNvSpPr txBox="1"/>
          <p:nvPr userDrawn="1"/>
        </p:nvSpPr>
        <p:spPr>
          <a:xfrm>
            <a:off x="3800872" y="6586922"/>
            <a:ext cx="1944216" cy="230832"/>
          </a:xfrm>
          <a:prstGeom prst="rect">
            <a:avLst/>
          </a:prstGeom>
          <a:noFill/>
        </p:spPr>
        <p:txBody>
          <a:bodyPr wrap="square" rtlCol="0">
            <a:spAutoFit/>
          </a:bodyPr>
          <a:lstStyle/>
          <a:p>
            <a:r>
              <a:rPr lang="en-US" altLang="zh-TW" sz="90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2019</a:t>
            </a:r>
            <a:r>
              <a:rPr lang="en-US" altLang="zh-TW" sz="900" baseline="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英業達企業社會責任報告書 </a:t>
            </a:r>
            <a:r>
              <a:rPr lang="en-US" altLang="zh-TW"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p>
        </p:txBody>
      </p:sp>
      <p:sp>
        <p:nvSpPr>
          <p:cNvPr id="31" name="投影片編號版面配置區 5"/>
          <p:cNvSpPr txBox="1">
            <a:spLocks/>
          </p:cNvSpPr>
          <p:nvPr userDrawn="1"/>
        </p:nvSpPr>
        <p:spPr>
          <a:xfrm>
            <a:off x="5455392" y="6506994"/>
            <a:ext cx="441698"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0"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zh-TW" altLang="en-US" sz="1000" b="0"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rPr>
              <a:t> </a:t>
            </a:r>
          </a:p>
        </p:txBody>
      </p:sp>
    </p:spTree>
    <p:extLst>
      <p:ext uri="{BB962C8B-B14F-4D97-AF65-F5344CB8AC3E}">
        <p14:creationId xmlns:p14="http://schemas.microsoft.com/office/powerpoint/2010/main" val="484643044"/>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742950" y="2130425"/>
            <a:ext cx="8420100" cy="1470025"/>
          </a:xfrm>
        </p:spPr>
        <p:txBody>
          <a:bodyPr/>
          <a:lstStyle/>
          <a:p>
            <a:r>
              <a:rPr lang="zh-TW" altLang="en-US"/>
              <a:t>按一下以編輯母片標題樣式</a:t>
            </a:r>
          </a:p>
        </p:txBody>
      </p:sp>
      <p:sp>
        <p:nvSpPr>
          <p:cNvPr id="3" name="副標題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DF81BB60-F93D-47AA-BDAF-B41EC16E40C2}" type="datetimeFigureOut">
              <a:rPr lang="zh-TW" altLang="en-US" smtClean="0"/>
              <a:t>2020/11/3</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FAEAFE34-4B21-4C7C-94F2-9FAB3C91EFEB}" type="slidenum">
              <a:rPr lang="zh-TW" altLang="en-US" smtClean="0"/>
              <a:t>‹#›</a:t>
            </a:fld>
            <a:endParaRPr lang="zh-TW" altLang="en-US"/>
          </a:p>
        </p:txBody>
      </p:sp>
    </p:spTree>
    <p:extLst>
      <p:ext uri="{BB962C8B-B14F-4D97-AF65-F5344CB8AC3E}">
        <p14:creationId xmlns:p14="http://schemas.microsoft.com/office/powerpoint/2010/main" val="4186337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tabLst/>
              <a:defRPr/>
            </a:lvl1pPr>
          </a:lstStyle>
          <a:p>
            <a:r>
              <a:rPr kumimoji="0" lang="zh-TW" altLang="en-US" dirty="0"/>
              <a:t>按一下以編輯母片標題樣式</a:t>
            </a:r>
            <a:endParaRPr kumimoji="0" lang="en-US" dirty="0"/>
          </a:p>
        </p:txBody>
      </p:sp>
      <p:sp>
        <p:nvSpPr>
          <p:cNvPr id="8" name="內容版面配置區 7"/>
          <p:cNvSpPr>
            <a:spLocks noGrp="1"/>
          </p:cNvSpPr>
          <p:nvPr>
            <p:ph sz="quarter" idx="1"/>
          </p:nvPr>
        </p:nvSpPr>
        <p:spPr>
          <a:xfrm>
            <a:off x="495300" y="1600200"/>
            <a:ext cx="8089900" cy="4873752"/>
          </a:xfrm>
        </p:spPr>
        <p:txBody>
          <a:bodyPr/>
          <a:lstStyle/>
          <a:p>
            <a:pPr lvl="0" eaLnBrk="1" latinLnBrk="0" hangingPunct="1"/>
            <a:r>
              <a:rPr lang="zh-TW" altLang="en-US" dirty="0"/>
              <a:t>按一下以編輯母片文字樣式</a:t>
            </a:r>
          </a:p>
          <a:p>
            <a:pPr lvl="1" eaLnBrk="1" latinLnBrk="0" hangingPunct="1"/>
            <a:r>
              <a:rPr lang="zh-TW" altLang="en-US" dirty="0"/>
              <a:t>第二層</a:t>
            </a:r>
          </a:p>
          <a:p>
            <a:pPr lvl="2" eaLnBrk="1" latinLnBrk="0" hangingPunct="1"/>
            <a:r>
              <a:rPr lang="zh-TW" altLang="en-US" dirty="0"/>
              <a:t>第三層</a:t>
            </a:r>
          </a:p>
          <a:p>
            <a:pPr lvl="3" eaLnBrk="1" latinLnBrk="0" hangingPunct="1"/>
            <a:r>
              <a:rPr lang="zh-TW" altLang="en-US" dirty="0"/>
              <a:t>第四層</a:t>
            </a:r>
          </a:p>
          <a:p>
            <a:pPr lvl="4" eaLnBrk="1" latinLnBrk="0" hangingPunct="1"/>
            <a:r>
              <a:rPr lang="zh-TW" altLang="en-US" dirty="0"/>
              <a:t>第五層</a:t>
            </a:r>
            <a:endParaRPr kumimoji="0" lang="en-US" dirty="0"/>
          </a:p>
        </p:txBody>
      </p:sp>
      <p:sp>
        <p:nvSpPr>
          <p:cNvPr id="7" name="日期版面配置區 6"/>
          <p:cNvSpPr>
            <a:spLocks noGrp="1"/>
          </p:cNvSpPr>
          <p:nvPr>
            <p:ph type="dt" sz="half" idx="14"/>
          </p:nvPr>
        </p:nvSpPr>
        <p:spPr>
          <a:xfrm rot="5400000">
            <a:off x="8142989" y="909535"/>
            <a:ext cx="2011680" cy="416052"/>
          </a:xfrm>
          <a:prstGeom prst="rect">
            <a:avLst/>
          </a:prstGeom>
        </p:spPr>
        <p:txBody>
          <a:bodyPr rtlCol="0"/>
          <a:lstStyle/>
          <a:p>
            <a:fld id="{61FC47E0-230A-4E9D-8561-4133D9587D8A}" type="datetimeFigureOut">
              <a:rPr lang="zh-TW" altLang="en-US" smtClean="0"/>
              <a:t>2020/11/3</a:t>
            </a:fld>
            <a:endParaRPr lang="zh-TW" altLang="en-US"/>
          </a:p>
        </p:txBody>
      </p:sp>
      <p:sp>
        <p:nvSpPr>
          <p:cNvPr id="10" name="頁尾版面配置區 9"/>
          <p:cNvSpPr>
            <a:spLocks noGrp="1"/>
          </p:cNvSpPr>
          <p:nvPr>
            <p:ph type="ftr" sz="quarter" idx="16"/>
          </p:nvPr>
        </p:nvSpPr>
        <p:spPr>
          <a:xfrm rot="5400000">
            <a:off x="7706052" y="3722000"/>
            <a:ext cx="3200400" cy="396240"/>
          </a:xfrm>
          <a:prstGeom prst="rect">
            <a:avLst/>
          </a:prstGeom>
        </p:spPr>
        <p:txBody>
          <a:bodyPr rtlCol="0"/>
          <a:lstStyle/>
          <a:p>
            <a:endParaRPr lang="zh-TW" altLang="en-US"/>
          </a:p>
        </p:txBody>
      </p:sp>
      <p:sp>
        <p:nvSpPr>
          <p:cNvPr id="11" name="文字方塊 10"/>
          <p:cNvSpPr txBox="1"/>
          <p:nvPr userDrawn="1"/>
        </p:nvSpPr>
        <p:spPr>
          <a:xfrm>
            <a:off x="3800872" y="6586922"/>
            <a:ext cx="1944216" cy="230832"/>
          </a:xfrm>
          <a:prstGeom prst="rect">
            <a:avLst/>
          </a:prstGeom>
          <a:noFill/>
        </p:spPr>
        <p:txBody>
          <a:bodyPr wrap="square" rtlCol="0">
            <a:spAutoFit/>
          </a:bodyPr>
          <a:lstStyle/>
          <a:p>
            <a:r>
              <a:rPr lang="en-US" altLang="zh-TW" sz="90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2019</a:t>
            </a:r>
            <a:r>
              <a:rPr lang="en-US" altLang="zh-TW" sz="900" baseline="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英業達企業社會責任報告書 </a:t>
            </a:r>
            <a:r>
              <a:rPr lang="en-US" altLang="zh-TW"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p>
        </p:txBody>
      </p:sp>
      <p:sp>
        <p:nvSpPr>
          <p:cNvPr id="12" name="投影片編號版面配置區 5"/>
          <p:cNvSpPr txBox="1">
            <a:spLocks/>
          </p:cNvSpPr>
          <p:nvPr userDrawn="1"/>
        </p:nvSpPr>
        <p:spPr>
          <a:xfrm>
            <a:off x="5455392" y="6506994"/>
            <a:ext cx="441698"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0"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zh-TW" altLang="en-US" sz="1000" b="0"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rPr>
              <a:t> </a:t>
            </a:r>
          </a:p>
        </p:txBody>
      </p:sp>
      <p:cxnSp>
        <p:nvCxnSpPr>
          <p:cNvPr id="13" name="直線接點 12"/>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nvGrpSpPr>
          <p:cNvPr id="30" name="群組 29"/>
          <p:cNvGrpSpPr/>
          <p:nvPr userDrawn="1"/>
        </p:nvGrpSpPr>
        <p:grpSpPr>
          <a:xfrm>
            <a:off x="3411909" y="44624"/>
            <a:ext cx="6120000" cy="223172"/>
            <a:chOff x="3411909" y="44624"/>
            <a:chExt cx="6120000" cy="223172"/>
          </a:xfrm>
        </p:grpSpPr>
        <p:cxnSp>
          <p:nvCxnSpPr>
            <p:cNvPr id="31" name="直線接點 30"/>
            <p:cNvCxnSpPr/>
            <p:nvPr/>
          </p:nvCxnSpPr>
          <p:spPr>
            <a:xfrm flipV="1">
              <a:off x="3411909" y="54526"/>
              <a:ext cx="6120000" cy="3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圓角矩形 31"/>
            <p:cNvSpPr/>
            <p:nvPr/>
          </p:nvSpPr>
          <p:spPr>
            <a:xfrm>
              <a:off x="3669321" y="51668"/>
              <a:ext cx="360000" cy="18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圓角矩形 32"/>
            <p:cNvSpPr/>
            <p:nvPr/>
          </p:nvSpPr>
          <p:spPr>
            <a:xfrm>
              <a:off x="4432927" y="50585"/>
              <a:ext cx="360000" cy="18000"/>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圓角矩形 33"/>
            <p:cNvSpPr/>
            <p:nvPr/>
          </p:nvSpPr>
          <p:spPr>
            <a:xfrm>
              <a:off x="5178613" y="49497"/>
              <a:ext cx="360000" cy="1800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圓角矩形 34"/>
            <p:cNvSpPr/>
            <p:nvPr/>
          </p:nvSpPr>
          <p:spPr>
            <a:xfrm>
              <a:off x="5945304" y="51100"/>
              <a:ext cx="360000" cy="18000"/>
            </a:xfrm>
            <a:prstGeom prst="roundRect">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圓角矩形 35"/>
            <p:cNvSpPr/>
            <p:nvPr/>
          </p:nvSpPr>
          <p:spPr>
            <a:xfrm>
              <a:off x="6691176" y="45491"/>
              <a:ext cx="360000" cy="180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圓角矩形 38"/>
            <p:cNvSpPr/>
            <p:nvPr/>
          </p:nvSpPr>
          <p:spPr>
            <a:xfrm>
              <a:off x="7465423" y="52555"/>
              <a:ext cx="360000" cy="18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圓角矩形 39"/>
            <p:cNvSpPr/>
            <p:nvPr/>
          </p:nvSpPr>
          <p:spPr>
            <a:xfrm>
              <a:off x="8947782" y="46395"/>
              <a:ext cx="360000" cy="18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矩形 40"/>
            <p:cNvSpPr/>
            <p:nvPr/>
          </p:nvSpPr>
          <p:spPr>
            <a:xfrm>
              <a:off x="3660574" y="44624"/>
              <a:ext cx="389850" cy="215444"/>
            </a:xfrm>
            <a:prstGeom prst="rect">
              <a:avLst/>
            </a:prstGeom>
          </p:spPr>
          <p:txBody>
            <a:bodyPr wrap="none">
              <a:spAutoFit/>
            </a:bodyPr>
            <a:lstStyle/>
            <a:p>
              <a:r>
                <a:rPr lang="zh-TW" altLang="en-US" sz="800" b="1" kern="1200" dirty="0">
                  <a:solidFill>
                    <a:schemeClr val="tx1"/>
                  </a:solidFill>
                  <a:latin typeface="微軟正黑體" pitchFamily="34" charset="-120"/>
                  <a:ea typeface="微軟正黑體" pitchFamily="34" charset="-120"/>
                  <a:cs typeface="Arial Unicode MS" pitchFamily="34" charset="-120"/>
                </a:rPr>
                <a:t>總覽</a:t>
              </a:r>
            </a:p>
          </p:txBody>
        </p:sp>
        <p:sp>
          <p:nvSpPr>
            <p:cNvPr id="42" name="矩形 41"/>
            <p:cNvSpPr/>
            <p:nvPr/>
          </p:nvSpPr>
          <p:spPr>
            <a:xfrm>
              <a:off x="4293463" y="49776"/>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公司治理</a:t>
              </a:r>
            </a:p>
          </p:txBody>
        </p:sp>
        <p:sp>
          <p:nvSpPr>
            <p:cNvPr id="43" name="矩形 42"/>
            <p:cNvSpPr/>
            <p:nvPr/>
          </p:nvSpPr>
          <p:spPr>
            <a:xfrm>
              <a:off x="5069385" y="52352"/>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營運發展</a:t>
              </a:r>
            </a:p>
          </p:txBody>
        </p:sp>
        <p:sp>
          <p:nvSpPr>
            <p:cNvPr id="44" name="矩形 43"/>
            <p:cNvSpPr/>
            <p:nvPr/>
          </p:nvSpPr>
          <p:spPr>
            <a:xfrm>
              <a:off x="5816321"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友善職場</a:t>
              </a:r>
              <a:endParaRPr lang="zh-TW" altLang="en-US" sz="800" dirty="0">
                <a:solidFill>
                  <a:schemeClr val="bg1">
                    <a:lumMod val="65000"/>
                  </a:schemeClr>
                </a:solidFill>
              </a:endParaRPr>
            </a:p>
          </p:txBody>
        </p:sp>
        <p:sp>
          <p:nvSpPr>
            <p:cNvPr id="45" name="矩形 44"/>
            <p:cNvSpPr/>
            <p:nvPr/>
          </p:nvSpPr>
          <p:spPr>
            <a:xfrm>
              <a:off x="6564667"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環境永續</a:t>
              </a:r>
              <a:endParaRPr lang="zh-TW" altLang="en-US" sz="800" dirty="0">
                <a:solidFill>
                  <a:schemeClr val="bg1">
                    <a:lumMod val="65000"/>
                  </a:schemeClr>
                </a:solidFill>
              </a:endParaRPr>
            </a:p>
          </p:txBody>
        </p:sp>
        <p:sp>
          <p:nvSpPr>
            <p:cNvPr id="46" name="矩形 45"/>
            <p:cNvSpPr/>
            <p:nvPr/>
          </p:nvSpPr>
          <p:spPr>
            <a:xfrm>
              <a:off x="7360854" y="44624"/>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社會共好</a:t>
              </a:r>
              <a:endParaRPr lang="zh-TW" altLang="en-US" sz="800" dirty="0">
                <a:solidFill>
                  <a:schemeClr val="bg1">
                    <a:lumMod val="65000"/>
                  </a:schemeClr>
                </a:solidFill>
              </a:endParaRPr>
            </a:p>
          </p:txBody>
        </p:sp>
        <p:sp>
          <p:nvSpPr>
            <p:cNvPr id="47" name="矩形 46"/>
            <p:cNvSpPr/>
            <p:nvPr/>
          </p:nvSpPr>
          <p:spPr>
            <a:xfrm>
              <a:off x="8091830"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集團公司</a:t>
              </a:r>
            </a:p>
          </p:txBody>
        </p:sp>
        <p:sp>
          <p:nvSpPr>
            <p:cNvPr id="48" name="矩形 47"/>
            <p:cNvSpPr/>
            <p:nvPr/>
          </p:nvSpPr>
          <p:spPr>
            <a:xfrm>
              <a:off x="8936595"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附錄</a:t>
              </a:r>
            </a:p>
          </p:txBody>
        </p:sp>
        <p:sp>
          <p:nvSpPr>
            <p:cNvPr id="49" name="圓角矩形 48"/>
            <p:cNvSpPr/>
            <p:nvPr/>
          </p:nvSpPr>
          <p:spPr>
            <a:xfrm>
              <a:off x="8209348" y="47263"/>
              <a:ext cx="360000" cy="18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Tree>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DF81BB60-F93D-47AA-BDAF-B41EC16E40C2}" type="datetimeFigureOut">
              <a:rPr lang="zh-TW" altLang="en-US" smtClean="0"/>
              <a:t>2020/11/3</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FAEAFE34-4B21-4C7C-94F2-9FAB3C91EFEB}" type="slidenum">
              <a:rPr lang="zh-TW" altLang="en-US" smtClean="0"/>
              <a:t>‹#›</a:t>
            </a:fld>
            <a:endParaRPr lang="zh-TW" altLang="en-US"/>
          </a:p>
        </p:txBody>
      </p:sp>
    </p:spTree>
    <p:extLst>
      <p:ext uri="{BB962C8B-B14F-4D97-AF65-F5344CB8AC3E}">
        <p14:creationId xmlns:p14="http://schemas.microsoft.com/office/powerpoint/2010/main" val="19379748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82638" y="4406900"/>
            <a:ext cx="84201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82638"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DF81BB60-F93D-47AA-BDAF-B41EC16E40C2}" type="datetimeFigureOut">
              <a:rPr lang="zh-TW" altLang="en-US" smtClean="0"/>
              <a:t>2020/11/3</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FAEAFE34-4B21-4C7C-94F2-9FAB3C91EFEB}" type="slidenum">
              <a:rPr lang="zh-TW" altLang="en-US" smtClean="0"/>
              <a:t>‹#›</a:t>
            </a:fld>
            <a:endParaRPr lang="zh-TW" altLang="en-US"/>
          </a:p>
        </p:txBody>
      </p:sp>
    </p:spTree>
    <p:extLst>
      <p:ext uri="{BB962C8B-B14F-4D97-AF65-F5344CB8AC3E}">
        <p14:creationId xmlns:p14="http://schemas.microsoft.com/office/powerpoint/2010/main" val="42404907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95300" y="1600200"/>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5029200" y="1600200"/>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DF81BB60-F93D-47AA-BDAF-B41EC16E40C2}" type="datetimeFigureOut">
              <a:rPr lang="zh-TW" altLang="en-US" smtClean="0"/>
              <a:t>2020/11/3</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FAEAFE34-4B21-4C7C-94F2-9FAB3C91EFEB}" type="slidenum">
              <a:rPr lang="zh-TW" altLang="en-US" smtClean="0"/>
              <a:t>‹#›</a:t>
            </a:fld>
            <a:endParaRPr lang="zh-TW" altLang="en-US"/>
          </a:p>
        </p:txBody>
      </p:sp>
    </p:spTree>
    <p:extLst>
      <p:ext uri="{BB962C8B-B14F-4D97-AF65-F5344CB8AC3E}">
        <p14:creationId xmlns:p14="http://schemas.microsoft.com/office/powerpoint/2010/main" val="28987418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DF81BB60-F93D-47AA-BDAF-B41EC16E40C2}" type="datetimeFigureOut">
              <a:rPr lang="zh-TW" altLang="en-US" smtClean="0"/>
              <a:t>2020/11/3</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FAEAFE34-4B21-4C7C-94F2-9FAB3C91EFEB}" type="slidenum">
              <a:rPr lang="zh-TW" altLang="en-US" smtClean="0"/>
              <a:t>‹#›</a:t>
            </a:fld>
            <a:endParaRPr lang="zh-TW" altLang="en-US"/>
          </a:p>
        </p:txBody>
      </p:sp>
    </p:spTree>
    <p:extLst>
      <p:ext uri="{BB962C8B-B14F-4D97-AF65-F5344CB8AC3E}">
        <p14:creationId xmlns:p14="http://schemas.microsoft.com/office/powerpoint/2010/main" val="7581162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DF81BB60-F93D-47AA-BDAF-B41EC16E40C2}" type="datetimeFigureOut">
              <a:rPr lang="zh-TW" altLang="en-US" smtClean="0"/>
              <a:t>2020/11/3</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FAEAFE34-4B21-4C7C-94F2-9FAB3C91EFEB}" type="slidenum">
              <a:rPr lang="zh-TW" altLang="en-US" smtClean="0"/>
              <a:t>‹#›</a:t>
            </a:fld>
            <a:endParaRPr lang="zh-TW" altLang="en-US"/>
          </a:p>
        </p:txBody>
      </p:sp>
    </p:spTree>
    <p:extLst>
      <p:ext uri="{BB962C8B-B14F-4D97-AF65-F5344CB8AC3E}">
        <p14:creationId xmlns:p14="http://schemas.microsoft.com/office/powerpoint/2010/main" val="35264507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DF81BB60-F93D-47AA-BDAF-B41EC16E40C2}" type="datetimeFigureOut">
              <a:rPr lang="zh-TW" altLang="en-US" smtClean="0"/>
              <a:t>2020/11/3</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FAEAFE34-4B21-4C7C-94F2-9FAB3C91EFEB}" type="slidenum">
              <a:rPr lang="zh-TW" altLang="en-US" smtClean="0"/>
              <a:t>‹#›</a:t>
            </a:fld>
            <a:endParaRPr lang="zh-TW" altLang="en-US"/>
          </a:p>
        </p:txBody>
      </p:sp>
    </p:spTree>
    <p:extLst>
      <p:ext uri="{BB962C8B-B14F-4D97-AF65-F5344CB8AC3E}">
        <p14:creationId xmlns:p14="http://schemas.microsoft.com/office/powerpoint/2010/main" val="268385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95300" y="273050"/>
            <a:ext cx="3259138"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DF81BB60-F93D-47AA-BDAF-B41EC16E40C2}" type="datetimeFigureOut">
              <a:rPr lang="zh-TW" altLang="en-US" smtClean="0"/>
              <a:t>2020/11/3</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FAEAFE34-4B21-4C7C-94F2-9FAB3C91EFEB}" type="slidenum">
              <a:rPr lang="zh-TW" altLang="en-US" smtClean="0"/>
              <a:t>‹#›</a:t>
            </a:fld>
            <a:endParaRPr lang="zh-TW" altLang="en-US"/>
          </a:p>
        </p:txBody>
      </p:sp>
    </p:spTree>
    <p:extLst>
      <p:ext uri="{BB962C8B-B14F-4D97-AF65-F5344CB8AC3E}">
        <p14:creationId xmlns:p14="http://schemas.microsoft.com/office/powerpoint/2010/main" val="14385192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941513" y="4800600"/>
            <a:ext cx="59436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DF81BB60-F93D-47AA-BDAF-B41EC16E40C2}" type="datetimeFigureOut">
              <a:rPr lang="zh-TW" altLang="en-US" smtClean="0"/>
              <a:t>2020/11/3</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FAEAFE34-4B21-4C7C-94F2-9FAB3C91EFEB}" type="slidenum">
              <a:rPr lang="zh-TW" altLang="en-US" smtClean="0"/>
              <a:t>‹#›</a:t>
            </a:fld>
            <a:endParaRPr lang="zh-TW" altLang="en-US"/>
          </a:p>
        </p:txBody>
      </p:sp>
    </p:spTree>
    <p:extLst>
      <p:ext uri="{BB962C8B-B14F-4D97-AF65-F5344CB8AC3E}">
        <p14:creationId xmlns:p14="http://schemas.microsoft.com/office/powerpoint/2010/main" val="36191024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DF81BB60-F93D-47AA-BDAF-B41EC16E40C2}" type="datetimeFigureOut">
              <a:rPr lang="zh-TW" altLang="en-US" smtClean="0"/>
              <a:t>2020/11/3</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FAEAFE34-4B21-4C7C-94F2-9FAB3C91EFEB}" type="slidenum">
              <a:rPr lang="zh-TW" altLang="en-US" smtClean="0"/>
              <a:t>‹#›</a:t>
            </a:fld>
            <a:endParaRPr lang="zh-TW" altLang="en-US"/>
          </a:p>
        </p:txBody>
      </p:sp>
    </p:spTree>
    <p:extLst>
      <p:ext uri="{BB962C8B-B14F-4D97-AF65-F5344CB8AC3E}">
        <p14:creationId xmlns:p14="http://schemas.microsoft.com/office/powerpoint/2010/main" val="21858674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181850" y="274638"/>
            <a:ext cx="222885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95300" y="274638"/>
            <a:ext cx="653415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DF81BB60-F93D-47AA-BDAF-B41EC16E40C2}" type="datetimeFigureOut">
              <a:rPr lang="zh-TW" altLang="en-US" smtClean="0"/>
              <a:t>2020/11/3</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FAEAFE34-4B21-4C7C-94F2-9FAB3C91EFEB}" type="slidenum">
              <a:rPr lang="zh-TW" altLang="en-US" smtClean="0"/>
              <a:t>‹#›</a:t>
            </a:fld>
            <a:endParaRPr lang="zh-TW" altLang="en-US"/>
          </a:p>
        </p:txBody>
      </p:sp>
    </p:spTree>
    <p:extLst>
      <p:ext uri="{BB962C8B-B14F-4D97-AF65-F5344CB8AC3E}">
        <p14:creationId xmlns:p14="http://schemas.microsoft.com/office/powerpoint/2010/main" val="245711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1_標題投影片">
    <p:bg>
      <p:bgRef idx="1001">
        <a:schemeClr val="bg1"/>
      </p:bgRef>
    </p:bg>
    <p:spTree>
      <p:nvGrpSpPr>
        <p:cNvPr id="1" name=""/>
        <p:cNvGrpSpPr/>
        <p:nvPr/>
      </p:nvGrpSpPr>
      <p:grpSpPr>
        <a:xfrm>
          <a:off x="0" y="0"/>
          <a:ext cx="0" cy="0"/>
          <a:chOff x="0" y="0"/>
          <a:chExt cx="0" cy="0"/>
        </a:xfrm>
      </p:grpSpPr>
      <p:pic>
        <p:nvPicPr>
          <p:cNvPr id="10" name="Picture 2" descr="D:\2018報告書\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35" y="-8709"/>
            <a:ext cx="1798637" cy="6862763"/>
          </a:xfrm>
          <a:prstGeom prst="rect">
            <a:avLst/>
          </a:prstGeom>
          <a:noFill/>
          <a:extLst>
            <a:ext uri="{909E8E84-426E-40DD-AFC4-6F175D3DCCD1}">
              <a14:hiddenFill xmlns:a14="http://schemas.microsoft.com/office/drawing/2010/main">
                <a:solidFill>
                  <a:srgbClr val="FFFFFF"/>
                </a:solidFill>
              </a14:hiddenFill>
            </a:ext>
          </a:extLst>
        </p:spPr>
      </p:pic>
      <p:sp>
        <p:nvSpPr>
          <p:cNvPr id="8" name="標題 7"/>
          <p:cNvSpPr>
            <a:spLocks noGrp="1"/>
          </p:cNvSpPr>
          <p:nvPr>
            <p:ph type="ctrTitle"/>
          </p:nvPr>
        </p:nvSpPr>
        <p:spPr>
          <a:xfrm>
            <a:off x="2476500" y="3124200"/>
            <a:ext cx="6686550" cy="1894362"/>
          </a:xfrm>
        </p:spPr>
        <p:txBody>
          <a:bodyPr/>
          <a:lstStyle>
            <a:lvl1pPr>
              <a:defRPr b="1"/>
            </a:lvl1pPr>
          </a:lstStyle>
          <a:p>
            <a:r>
              <a:rPr kumimoji="0" lang="zh-TW" altLang="en-US"/>
              <a:t>按一下以編輯母片標題樣式</a:t>
            </a:r>
            <a:endParaRPr kumimoji="0" lang="en-US"/>
          </a:p>
        </p:txBody>
      </p:sp>
      <p:sp>
        <p:nvSpPr>
          <p:cNvPr id="9" name="副標題 8"/>
          <p:cNvSpPr>
            <a:spLocks noGrp="1"/>
          </p:cNvSpPr>
          <p:nvPr>
            <p:ph type="subTitle" idx="1"/>
          </p:nvPr>
        </p:nvSpPr>
        <p:spPr>
          <a:xfrm>
            <a:off x="2476500" y="5003322"/>
            <a:ext cx="668655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TW" altLang="en-US" dirty="0"/>
              <a:t>按一下以編輯母片副標題樣式</a:t>
            </a:r>
            <a:endParaRPr kumimoji="0" lang="en-US" dirty="0"/>
          </a:p>
        </p:txBody>
      </p:sp>
      <p:sp>
        <p:nvSpPr>
          <p:cNvPr id="28" name="日期版面配置區 27"/>
          <p:cNvSpPr>
            <a:spLocks noGrp="1"/>
          </p:cNvSpPr>
          <p:nvPr>
            <p:ph type="dt" sz="half" idx="10"/>
          </p:nvPr>
        </p:nvSpPr>
        <p:spPr bwMode="auto">
          <a:xfrm rot="5400000">
            <a:off x="8506923" y="1158222"/>
            <a:ext cx="2286000" cy="412750"/>
          </a:xfrm>
          <a:prstGeom prst="rect">
            <a:avLst/>
          </a:prstGeom>
        </p:spPr>
        <p:txBody>
          <a:bodyPr/>
          <a:lstStyle/>
          <a:p>
            <a:fld id="{61FC47E0-230A-4E9D-8561-4133D9587D8A}" type="datetimeFigureOut">
              <a:rPr lang="zh-TW" altLang="en-US" smtClean="0"/>
              <a:t>2020/11/3</a:t>
            </a:fld>
            <a:endParaRPr lang="zh-TW" altLang="en-US"/>
          </a:p>
        </p:txBody>
      </p:sp>
      <p:sp>
        <p:nvSpPr>
          <p:cNvPr id="17" name="頁尾版面配置區 16"/>
          <p:cNvSpPr>
            <a:spLocks noGrp="1"/>
          </p:cNvSpPr>
          <p:nvPr>
            <p:ph type="ftr" sz="quarter" idx="11"/>
          </p:nvPr>
        </p:nvSpPr>
        <p:spPr bwMode="auto">
          <a:xfrm rot="5400000">
            <a:off x="7819441" y="4165667"/>
            <a:ext cx="3657600" cy="416052"/>
          </a:xfrm>
          <a:prstGeom prst="rect">
            <a:avLst/>
          </a:prstGeom>
        </p:spPr>
        <p:txBody>
          <a:bodyPr/>
          <a:lstStyle/>
          <a:p>
            <a:endParaRPr lang="zh-TW" altLang="en-US"/>
          </a:p>
        </p:txBody>
      </p:sp>
      <p:sp>
        <p:nvSpPr>
          <p:cNvPr id="29" name="矩形 28"/>
          <p:cNvSpPr/>
          <p:nvPr userDrawn="1"/>
        </p:nvSpPr>
        <p:spPr>
          <a:xfrm>
            <a:off x="627396" y="260648"/>
            <a:ext cx="4541628" cy="1107996"/>
          </a:xfrm>
          <a:prstGeom prst="rect">
            <a:avLst/>
          </a:prstGeom>
        </p:spPr>
        <p:txBody>
          <a:bodyPr wrap="none">
            <a:spAutoFit/>
          </a:bodyPr>
          <a:lstStyle/>
          <a:p>
            <a:r>
              <a:rPr lang="en-US" altLang="zh-TW" sz="6600" b="1" dirty="0">
                <a:solidFill>
                  <a:schemeClr val="accent3">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DokChampa" pitchFamily="34" charset="-34"/>
              </a:rPr>
              <a:t>2  </a:t>
            </a:r>
            <a:r>
              <a:rPr lang="zh-TW" altLang="en-US" sz="6600" b="1" dirty="0">
                <a:solidFill>
                  <a:schemeClr val="accent3">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DokChampa" pitchFamily="34" charset="-34"/>
              </a:rPr>
              <a:t>公司治理</a:t>
            </a:r>
            <a:endParaRPr lang="en-US" altLang="zh-TW" sz="6600" b="1" dirty="0">
              <a:solidFill>
                <a:schemeClr val="accent3">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DokChampa" pitchFamily="34" charset="-34"/>
            </a:endParaRPr>
          </a:p>
        </p:txBody>
      </p:sp>
    </p:spTree>
    <p:extLst>
      <p:ext uri="{BB962C8B-B14F-4D97-AF65-F5344CB8AC3E}">
        <p14:creationId xmlns:p14="http://schemas.microsoft.com/office/powerpoint/2010/main" val="3221589381"/>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目錄標題">
    <p:spTree>
      <p:nvGrpSpPr>
        <p:cNvPr id="1" name=""/>
        <p:cNvGrpSpPr/>
        <p:nvPr/>
      </p:nvGrpSpPr>
      <p:grpSpPr>
        <a:xfrm>
          <a:off x="0" y="0"/>
          <a:ext cx="0" cy="0"/>
          <a:chOff x="0" y="0"/>
          <a:chExt cx="0" cy="0"/>
        </a:xfrm>
      </p:grpSpPr>
      <p:cxnSp>
        <p:nvCxnSpPr>
          <p:cNvPr id="8" name="直線接點 7"/>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30" name="文字方塊 29"/>
          <p:cNvSpPr txBox="1"/>
          <p:nvPr userDrawn="1"/>
        </p:nvSpPr>
        <p:spPr>
          <a:xfrm>
            <a:off x="3800872" y="6586922"/>
            <a:ext cx="1944216" cy="230832"/>
          </a:xfrm>
          <a:prstGeom prst="rect">
            <a:avLst/>
          </a:prstGeom>
          <a:noFill/>
        </p:spPr>
        <p:txBody>
          <a:bodyPr wrap="square" rtlCol="0">
            <a:spAutoFit/>
          </a:bodyPr>
          <a:lstStyle/>
          <a:p>
            <a:r>
              <a:rPr lang="en-US" altLang="zh-TW" sz="90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2019</a:t>
            </a:r>
            <a:r>
              <a:rPr lang="en-US" altLang="zh-TW" sz="900" baseline="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英業達企業社會責任報告書 </a:t>
            </a:r>
            <a:r>
              <a:rPr lang="en-US" altLang="zh-TW"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p>
        </p:txBody>
      </p:sp>
      <p:sp>
        <p:nvSpPr>
          <p:cNvPr id="31" name="投影片編號版面配置區 5"/>
          <p:cNvSpPr txBox="1">
            <a:spLocks/>
          </p:cNvSpPr>
          <p:nvPr userDrawn="1"/>
        </p:nvSpPr>
        <p:spPr>
          <a:xfrm>
            <a:off x="5455392" y="6506994"/>
            <a:ext cx="441698"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0"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zh-TW" altLang="en-US" sz="1000" b="0"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rPr>
              <a:t> </a:t>
            </a:r>
          </a:p>
        </p:txBody>
      </p:sp>
      <p:grpSp>
        <p:nvGrpSpPr>
          <p:cNvPr id="32" name="群組 31"/>
          <p:cNvGrpSpPr/>
          <p:nvPr userDrawn="1"/>
        </p:nvGrpSpPr>
        <p:grpSpPr>
          <a:xfrm>
            <a:off x="3411909" y="44624"/>
            <a:ext cx="6120000" cy="223172"/>
            <a:chOff x="3411909" y="44624"/>
            <a:chExt cx="6120000" cy="223172"/>
          </a:xfrm>
        </p:grpSpPr>
        <p:cxnSp>
          <p:nvCxnSpPr>
            <p:cNvPr id="33" name="直線接點 32"/>
            <p:cNvCxnSpPr/>
            <p:nvPr/>
          </p:nvCxnSpPr>
          <p:spPr>
            <a:xfrm flipV="1">
              <a:off x="3411909" y="54526"/>
              <a:ext cx="6120000" cy="3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圓角矩形 33"/>
            <p:cNvSpPr/>
            <p:nvPr/>
          </p:nvSpPr>
          <p:spPr>
            <a:xfrm>
              <a:off x="3669321" y="51668"/>
              <a:ext cx="360000" cy="18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圓角矩形 34"/>
            <p:cNvSpPr/>
            <p:nvPr/>
          </p:nvSpPr>
          <p:spPr>
            <a:xfrm>
              <a:off x="4432927" y="50585"/>
              <a:ext cx="360000" cy="18000"/>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圓角矩形 35"/>
            <p:cNvSpPr/>
            <p:nvPr/>
          </p:nvSpPr>
          <p:spPr>
            <a:xfrm>
              <a:off x="5178613" y="49497"/>
              <a:ext cx="360000" cy="1800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圓角矩形 36"/>
            <p:cNvSpPr/>
            <p:nvPr/>
          </p:nvSpPr>
          <p:spPr>
            <a:xfrm>
              <a:off x="5945304" y="51100"/>
              <a:ext cx="360000" cy="18000"/>
            </a:xfrm>
            <a:prstGeom prst="roundRect">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圓角矩形 37"/>
            <p:cNvSpPr/>
            <p:nvPr/>
          </p:nvSpPr>
          <p:spPr>
            <a:xfrm>
              <a:off x="6691176" y="45491"/>
              <a:ext cx="360000" cy="180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圓角矩形 38"/>
            <p:cNvSpPr/>
            <p:nvPr/>
          </p:nvSpPr>
          <p:spPr>
            <a:xfrm>
              <a:off x="7465423" y="52555"/>
              <a:ext cx="360000" cy="18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圓角矩形 39"/>
            <p:cNvSpPr/>
            <p:nvPr/>
          </p:nvSpPr>
          <p:spPr>
            <a:xfrm>
              <a:off x="8947782" y="46395"/>
              <a:ext cx="360000" cy="18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矩形 40"/>
            <p:cNvSpPr/>
            <p:nvPr/>
          </p:nvSpPr>
          <p:spPr>
            <a:xfrm>
              <a:off x="3660574"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總覽</a:t>
              </a:r>
            </a:p>
          </p:txBody>
        </p:sp>
        <p:sp>
          <p:nvSpPr>
            <p:cNvPr id="42" name="矩形 41"/>
            <p:cNvSpPr/>
            <p:nvPr/>
          </p:nvSpPr>
          <p:spPr>
            <a:xfrm>
              <a:off x="4293463" y="49776"/>
              <a:ext cx="595035" cy="215444"/>
            </a:xfrm>
            <a:prstGeom prst="rect">
              <a:avLst/>
            </a:prstGeom>
          </p:spPr>
          <p:txBody>
            <a:bodyPr wrap="none">
              <a:spAutoFit/>
            </a:bodyPr>
            <a:lstStyle/>
            <a:p>
              <a:r>
                <a:rPr lang="zh-TW" altLang="en-US" sz="800" b="1" dirty="0">
                  <a:solidFill>
                    <a:schemeClr val="tx1"/>
                  </a:solidFill>
                  <a:latin typeface="微軟正黑體" pitchFamily="34" charset="-120"/>
                  <a:ea typeface="微軟正黑體" pitchFamily="34" charset="-120"/>
                  <a:cs typeface="Arial Unicode MS" pitchFamily="34" charset="-120"/>
                </a:rPr>
                <a:t>公司治理</a:t>
              </a:r>
            </a:p>
          </p:txBody>
        </p:sp>
        <p:sp>
          <p:nvSpPr>
            <p:cNvPr id="43" name="矩形 42"/>
            <p:cNvSpPr/>
            <p:nvPr/>
          </p:nvSpPr>
          <p:spPr>
            <a:xfrm>
              <a:off x="5069385" y="52352"/>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營運發展</a:t>
              </a:r>
            </a:p>
          </p:txBody>
        </p:sp>
        <p:sp>
          <p:nvSpPr>
            <p:cNvPr id="44" name="矩形 43"/>
            <p:cNvSpPr/>
            <p:nvPr/>
          </p:nvSpPr>
          <p:spPr>
            <a:xfrm>
              <a:off x="5816321"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友善職場</a:t>
              </a:r>
              <a:endParaRPr lang="zh-TW" altLang="en-US" sz="800" dirty="0">
                <a:solidFill>
                  <a:schemeClr val="bg1">
                    <a:lumMod val="65000"/>
                  </a:schemeClr>
                </a:solidFill>
              </a:endParaRPr>
            </a:p>
          </p:txBody>
        </p:sp>
        <p:sp>
          <p:nvSpPr>
            <p:cNvPr id="45" name="矩形 44"/>
            <p:cNvSpPr/>
            <p:nvPr/>
          </p:nvSpPr>
          <p:spPr>
            <a:xfrm>
              <a:off x="6564667"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環境永續</a:t>
              </a:r>
              <a:endParaRPr lang="zh-TW" altLang="en-US" sz="800" dirty="0">
                <a:solidFill>
                  <a:schemeClr val="bg1">
                    <a:lumMod val="65000"/>
                  </a:schemeClr>
                </a:solidFill>
              </a:endParaRPr>
            </a:p>
          </p:txBody>
        </p:sp>
        <p:sp>
          <p:nvSpPr>
            <p:cNvPr id="46" name="矩形 45"/>
            <p:cNvSpPr/>
            <p:nvPr/>
          </p:nvSpPr>
          <p:spPr>
            <a:xfrm>
              <a:off x="7360854" y="44624"/>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社會共好</a:t>
              </a:r>
              <a:endParaRPr lang="zh-TW" altLang="en-US" sz="800" dirty="0">
                <a:solidFill>
                  <a:schemeClr val="bg1">
                    <a:lumMod val="65000"/>
                  </a:schemeClr>
                </a:solidFill>
              </a:endParaRPr>
            </a:p>
          </p:txBody>
        </p:sp>
        <p:sp>
          <p:nvSpPr>
            <p:cNvPr id="47" name="矩形 46"/>
            <p:cNvSpPr/>
            <p:nvPr/>
          </p:nvSpPr>
          <p:spPr>
            <a:xfrm>
              <a:off x="8091830"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集團公司</a:t>
              </a:r>
            </a:p>
          </p:txBody>
        </p:sp>
        <p:sp>
          <p:nvSpPr>
            <p:cNvPr id="48" name="矩形 47"/>
            <p:cNvSpPr/>
            <p:nvPr/>
          </p:nvSpPr>
          <p:spPr>
            <a:xfrm>
              <a:off x="8936595"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附錄</a:t>
              </a:r>
            </a:p>
          </p:txBody>
        </p:sp>
        <p:sp>
          <p:nvSpPr>
            <p:cNvPr id="49" name="圓角矩形 48"/>
            <p:cNvSpPr/>
            <p:nvPr/>
          </p:nvSpPr>
          <p:spPr>
            <a:xfrm>
              <a:off x="8209348" y="47263"/>
              <a:ext cx="360000" cy="18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Tree>
    <p:extLst>
      <p:ext uri="{BB962C8B-B14F-4D97-AF65-F5344CB8AC3E}">
        <p14:creationId xmlns:p14="http://schemas.microsoft.com/office/powerpoint/2010/main" val="60400811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目錄標題">
    <p:spTree>
      <p:nvGrpSpPr>
        <p:cNvPr id="1" name=""/>
        <p:cNvGrpSpPr/>
        <p:nvPr/>
      </p:nvGrpSpPr>
      <p:grpSpPr>
        <a:xfrm>
          <a:off x="0" y="0"/>
          <a:ext cx="0" cy="0"/>
          <a:chOff x="0" y="0"/>
          <a:chExt cx="0" cy="0"/>
        </a:xfrm>
      </p:grpSpPr>
      <p:cxnSp>
        <p:nvCxnSpPr>
          <p:cNvPr id="8" name="直線接點 7"/>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 name="文字版面配置區 2"/>
          <p:cNvSpPr>
            <a:spLocks noGrp="1"/>
          </p:cNvSpPr>
          <p:nvPr>
            <p:ph idx="1"/>
          </p:nvPr>
        </p:nvSpPr>
        <p:spPr>
          <a:xfrm>
            <a:off x="273050" y="549275"/>
            <a:ext cx="3060000" cy="5851525"/>
          </a:xfrm>
          <a:prstGeom prst="rect">
            <a:avLst/>
          </a:prstGeom>
        </p:spPr>
        <p:txBody>
          <a:bodyPr vert="horz" lIns="91440" tIns="45720" rIns="91440" bIns="45720" rtlCol="0">
            <a:normAutofit/>
          </a:bodyPr>
          <a:lstStyle>
            <a:lvl1pPr marL="182563" indent="-182563" algn="l">
              <a:buNone/>
              <a:defRPr sz="900"/>
            </a:lvl1pPr>
            <a:lvl2pPr marL="182563" indent="-182563" algn="l">
              <a:buNone/>
              <a:defRPr sz="900"/>
            </a:lvl2pPr>
          </a:lstStyle>
          <a:p>
            <a:pPr lvl="0"/>
            <a:r>
              <a:rPr lang="zh-TW" altLang="en-US" dirty="0"/>
              <a:t>按一下以編輯母片文字樣式</a:t>
            </a:r>
          </a:p>
          <a:p>
            <a:pPr lvl="1"/>
            <a:r>
              <a:rPr lang="zh-TW" altLang="en-US" dirty="0"/>
              <a:t>第二層</a:t>
            </a:r>
          </a:p>
        </p:txBody>
      </p:sp>
      <p:sp>
        <p:nvSpPr>
          <p:cNvPr id="6" name="文字版面配置區 2"/>
          <p:cNvSpPr>
            <a:spLocks noGrp="1"/>
          </p:cNvSpPr>
          <p:nvPr>
            <p:ph idx="12"/>
          </p:nvPr>
        </p:nvSpPr>
        <p:spPr>
          <a:xfrm>
            <a:off x="3477325" y="549275"/>
            <a:ext cx="3060000" cy="5851525"/>
          </a:xfrm>
          <a:prstGeom prst="rect">
            <a:avLst/>
          </a:prstGeom>
        </p:spPr>
        <p:txBody>
          <a:bodyPr vert="horz" lIns="91440" tIns="45720" rIns="91440" bIns="45720" rtlCol="0">
            <a:normAutofit/>
          </a:bodyPr>
          <a:lstStyle>
            <a:lvl1pPr algn="l">
              <a:buFontTx/>
              <a:buNone/>
              <a:defRPr sz="900"/>
            </a:lvl1pPr>
            <a:lvl2pPr marL="182563" indent="-182563" algn="l">
              <a:buFontTx/>
              <a:buNone/>
              <a:defRPr sz="900"/>
            </a:lvl2pPr>
          </a:lstStyle>
          <a:p>
            <a:pPr lvl="0"/>
            <a:r>
              <a:rPr lang="zh-TW" altLang="en-US" dirty="0"/>
              <a:t>按一下以編輯母片文字樣式</a:t>
            </a:r>
          </a:p>
          <a:p>
            <a:pPr lvl="1"/>
            <a:r>
              <a:rPr lang="zh-TW" altLang="en-US" dirty="0"/>
              <a:t>第二層</a:t>
            </a:r>
          </a:p>
        </p:txBody>
      </p:sp>
      <p:sp>
        <p:nvSpPr>
          <p:cNvPr id="9" name="文字版面配置區 2"/>
          <p:cNvSpPr>
            <a:spLocks noGrp="1"/>
          </p:cNvSpPr>
          <p:nvPr>
            <p:ph idx="13"/>
          </p:nvPr>
        </p:nvSpPr>
        <p:spPr>
          <a:xfrm>
            <a:off x="6717536" y="549275"/>
            <a:ext cx="3060000" cy="5851525"/>
          </a:xfrm>
          <a:prstGeom prst="rect">
            <a:avLst/>
          </a:prstGeom>
        </p:spPr>
        <p:txBody>
          <a:bodyPr vert="horz" lIns="91440" tIns="45720" rIns="91440" bIns="45720" rtlCol="0">
            <a:normAutofit/>
          </a:bodyPr>
          <a:lstStyle>
            <a:lvl1pPr marL="182563" indent="-182563" algn="l">
              <a:buFontTx/>
              <a:buNone/>
              <a:defRPr sz="900"/>
            </a:lvl1pPr>
            <a:lvl2pPr marL="182563" indent="-182563">
              <a:buFontTx/>
              <a:buNone/>
              <a:defRPr sz="900"/>
            </a:lvl2pPr>
          </a:lstStyle>
          <a:p>
            <a:pPr lvl="0"/>
            <a:r>
              <a:rPr lang="zh-TW" altLang="en-US" dirty="0"/>
              <a:t>按一下以編輯母片文字樣式</a:t>
            </a:r>
          </a:p>
          <a:p>
            <a:pPr lvl="1"/>
            <a:r>
              <a:rPr lang="zh-TW" altLang="en-US" dirty="0"/>
              <a:t>第二層</a:t>
            </a:r>
          </a:p>
        </p:txBody>
      </p:sp>
      <p:sp>
        <p:nvSpPr>
          <p:cNvPr id="10" name="標題版面配置區 1"/>
          <p:cNvSpPr>
            <a:spLocks noGrp="1"/>
          </p:cNvSpPr>
          <p:nvPr>
            <p:ph type="title"/>
          </p:nvPr>
        </p:nvSpPr>
        <p:spPr>
          <a:xfrm>
            <a:off x="272480" y="-12799"/>
            <a:ext cx="2513484" cy="562074"/>
          </a:xfrm>
          <a:prstGeom prst="rect">
            <a:avLst/>
          </a:prstGeom>
        </p:spPr>
        <p:txBody>
          <a:bodyPr vert="horz" lIns="91440" tIns="45720" rIns="91440" bIns="45720" rtlCol="0" anchor="ctr">
            <a:normAutofit/>
          </a:bodyPr>
          <a:lstStyle>
            <a:lvl1pPr algn="l">
              <a:defRPr sz="1800"/>
            </a:lvl1pPr>
          </a:lstStyle>
          <a:p>
            <a:r>
              <a:rPr lang="zh-TW" altLang="en-US" dirty="0"/>
              <a:t>按一下以編輯母片</a:t>
            </a:r>
          </a:p>
        </p:txBody>
      </p:sp>
      <p:sp>
        <p:nvSpPr>
          <p:cNvPr id="30" name="文字方塊 29"/>
          <p:cNvSpPr txBox="1"/>
          <p:nvPr userDrawn="1"/>
        </p:nvSpPr>
        <p:spPr>
          <a:xfrm>
            <a:off x="3800872" y="6586922"/>
            <a:ext cx="1944216" cy="230832"/>
          </a:xfrm>
          <a:prstGeom prst="rect">
            <a:avLst/>
          </a:prstGeom>
          <a:noFill/>
        </p:spPr>
        <p:txBody>
          <a:bodyPr wrap="square" rtlCol="0">
            <a:spAutoFit/>
          </a:bodyPr>
          <a:lstStyle/>
          <a:p>
            <a:r>
              <a:rPr lang="en-US" altLang="zh-TW" sz="90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2019</a:t>
            </a:r>
            <a:r>
              <a:rPr lang="en-US" altLang="zh-TW" sz="900" baseline="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英業達企業社會責任報告書 </a:t>
            </a:r>
            <a:r>
              <a:rPr lang="en-US" altLang="zh-TW"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p>
        </p:txBody>
      </p:sp>
      <p:sp>
        <p:nvSpPr>
          <p:cNvPr id="31" name="投影片編號版面配置區 5"/>
          <p:cNvSpPr txBox="1">
            <a:spLocks/>
          </p:cNvSpPr>
          <p:nvPr userDrawn="1"/>
        </p:nvSpPr>
        <p:spPr>
          <a:xfrm>
            <a:off x="5455392" y="6506994"/>
            <a:ext cx="441698"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0"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zh-TW" altLang="en-US" sz="1000" b="0"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rPr>
              <a:t> </a:t>
            </a:r>
          </a:p>
        </p:txBody>
      </p:sp>
      <p:grpSp>
        <p:nvGrpSpPr>
          <p:cNvPr id="32" name="群組 31"/>
          <p:cNvGrpSpPr/>
          <p:nvPr userDrawn="1"/>
        </p:nvGrpSpPr>
        <p:grpSpPr>
          <a:xfrm>
            <a:off x="3411909" y="44624"/>
            <a:ext cx="6120000" cy="223172"/>
            <a:chOff x="3411909" y="44624"/>
            <a:chExt cx="6120000" cy="223172"/>
          </a:xfrm>
        </p:grpSpPr>
        <p:cxnSp>
          <p:nvCxnSpPr>
            <p:cNvPr id="33" name="直線接點 32"/>
            <p:cNvCxnSpPr/>
            <p:nvPr/>
          </p:nvCxnSpPr>
          <p:spPr>
            <a:xfrm flipV="1">
              <a:off x="3411909" y="54526"/>
              <a:ext cx="6120000" cy="3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圓角矩形 33"/>
            <p:cNvSpPr/>
            <p:nvPr/>
          </p:nvSpPr>
          <p:spPr>
            <a:xfrm>
              <a:off x="3669321" y="51668"/>
              <a:ext cx="360000" cy="18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圓角矩形 34"/>
            <p:cNvSpPr/>
            <p:nvPr/>
          </p:nvSpPr>
          <p:spPr>
            <a:xfrm>
              <a:off x="4432927" y="50585"/>
              <a:ext cx="360000" cy="18000"/>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圓角矩形 35"/>
            <p:cNvSpPr/>
            <p:nvPr/>
          </p:nvSpPr>
          <p:spPr>
            <a:xfrm>
              <a:off x="5178613" y="49497"/>
              <a:ext cx="360000" cy="1800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圓角矩形 36"/>
            <p:cNvSpPr/>
            <p:nvPr/>
          </p:nvSpPr>
          <p:spPr>
            <a:xfrm>
              <a:off x="5945304" y="51100"/>
              <a:ext cx="360000" cy="18000"/>
            </a:xfrm>
            <a:prstGeom prst="roundRect">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圓角矩形 37"/>
            <p:cNvSpPr/>
            <p:nvPr/>
          </p:nvSpPr>
          <p:spPr>
            <a:xfrm>
              <a:off x="6691176" y="45491"/>
              <a:ext cx="360000" cy="180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圓角矩形 38"/>
            <p:cNvSpPr/>
            <p:nvPr/>
          </p:nvSpPr>
          <p:spPr>
            <a:xfrm>
              <a:off x="7465423" y="52555"/>
              <a:ext cx="360000" cy="18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圓角矩形 39"/>
            <p:cNvSpPr/>
            <p:nvPr/>
          </p:nvSpPr>
          <p:spPr>
            <a:xfrm>
              <a:off x="8947782" y="46395"/>
              <a:ext cx="360000" cy="18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矩形 40"/>
            <p:cNvSpPr/>
            <p:nvPr/>
          </p:nvSpPr>
          <p:spPr>
            <a:xfrm>
              <a:off x="3660574"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總覽</a:t>
              </a:r>
            </a:p>
          </p:txBody>
        </p:sp>
        <p:sp>
          <p:nvSpPr>
            <p:cNvPr id="42" name="矩形 41"/>
            <p:cNvSpPr/>
            <p:nvPr/>
          </p:nvSpPr>
          <p:spPr>
            <a:xfrm>
              <a:off x="4293463" y="49776"/>
              <a:ext cx="595035" cy="215444"/>
            </a:xfrm>
            <a:prstGeom prst="rect">
              <a:avLst/>
            </a:prstGeom>
          </p:spPr>
          <p:txBody>
            <a:bodyPr wrap="none">
              <a:spAutoFit/>
            </a:bodyPr>
            <a:lstStyle/>
            <a:p>
              <a:r>
                <a:rPr lang="zh-TW" altLang="en-US" sz="800" b="1" dirty="0">
                  <a:solidFill>
                    <a:schemeClr val="tx1"/>
                  </a:solidFill>
                  <a:latin typeface="微軟正黑體" pitchFamily="34" charset="-120"/>
                  <a:ea typeface="微軟正黑體" pitchFamily="34" charset="-120"/>
                  <a:cs typeface="Arial Unicode MS" pitchFamily="34" charset="-120"/>
                </a:rPr>
                <a:t>公司治理</a:t>
              </a:r>
            </a:p>
          </p:txBody>
        </p:sp>
        <p:sp>
          <p:nvSpPr>
            <p:cNvPr id="43" name="矩形 42"/>
            <p:cNvSpPr/>
            <p:nvPr/>
          </p:nvSpPr>
          <p:spPr>
            <a:xfrm>
              <a:off x="5069385" y="52352"/>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營運發展</a:t>
              </a:r>
            </a:p>
          </p:txBody>
        </p:sp>
        <p:sp>
          <p:nvSpPr>
            <p:cNvPr id="44" name="矩形 43"/>
            <p:cNvSpPr/>
            <p:nvPr/>
          </p:nvSpPr>
          <p:spPr>
            <a:xfrm>
              <a:off x="5816321"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友善職場</a:t>
              </a:r>
              <a:endParaRPr lang="zh-TW" altLang="en-US" sz="800" dirty="0">
                <a:solidFill>
                  <a:schemeClr val="bg1">
                    <a:lumMod val="65000"/>
                  </a:schemeClr>
                </a:solidFill>
              </a:endParaRPr>
            </a:p>
          </p:txBody>
        </p:sp>
        <p:sp>
          <p:nvSpPr>
            <p:cNvPr id="45" name="矩形 44"/>
            <p:cNvSpPr/>
            <p:nvPr/>
          </p:nvSpPr>
          <p:spPr>
            <a:xfrm>
              <a:off x="6564667"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環境永續</a:t>
              </a:r>
              <a:endParaRPr lang="zh-TW" altLang="en-US" sz="800" dirty="0">
                <a:solidFill>
                  <a:schemeClr val="bg1">
                    <a:lumMod val="65000"/>
                  </a:schemeClr>
                </a:solidFill>
              </a:endParaRPr>
            </a:p>
          </p:txBody>
        </p:sp>
        <p:sp>
          <p:nvSpPr>
            <p:cNvPr id="46" name="矩形 45"/>
            <p:cNvSpPr/>
            <p:nvPr/>
          </p:nvSpPr>
          <p:spPr>
            <a:xfrm>
              <a:off x="7360854" y="44624"/>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社會共好</a:t>
              </a:r>
              <a:endParaRPr lang="zh-TW" altLang="en-US" sz="800" dirty="0">
                <a:solidFill>
                  <a:schemeClr val="bg1">
                    <a:lumMod val="65000"/>
                  </a:schemeClr>
                </a:solidFill>
              </a:endParaRPr>
            </a:p>
          </p:txBody>
        </p:sp>
        <p:sp>
          <p:nvSpPr>
            <p:cNvPr id="47" name="矩形 46"/>
            <p:cNvSpPr/>
            <p:nvPr/>
          </p:nvSpPr>
          <p:spPr>
            <a:xfrm>
              <a:off x="8091830"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集團公司</a:t>
              </a:r>
            </a:p>
          </p:txBody>
        </p:sp>
        <p:sp>
          <p:nvSpPr>
            <p:cNvPr id="48" name="矩形 47"/>
            <p:cNvSpPr/>
            <p:nvPr/>
          </p:nvSpPr>
          <p:spPr>
            <a:xfrm>
              <a:off x="8936595"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附錄</a:t>
              </a:r>
            </a:p>
          </p:txBody>
        </p:sp>
        <p:sp>
          <p:nvSpPr>
            <p:cNvPr id="49" name="圓角矩形 48"/>
            <p:cNvSpPr/>
            <p:nvPr/>
          </p:nvSpPr>
          <p:spPr>
            <a:xfrm>
              <a:off x="8209348" y="47263"/>
              <a:ext cx="360000" cy="18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Tree>
    <p:extLst>
      <p:ext uri="{BB962C8B-B14F-4D97-AF65-F5344CB8AC3E}">
        <p14:creationId xmlns:p14="http://schemas.microsoft.com/office/powerpoint/2010/main" val="329865415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a:xfrm rot="5400000">
            <a:off x="8305800" y="1065849"/>
            <a:ext cx="2011680" cy="416052"/>
          </a:xfrm>
          <a:prstGeom prst="rect">
            <a:avLst/>
          </a:prstGeom>
        </p:spPr>
        <p:txBody>
          <a:bodyPr/>
          <a:lstStyle/>
          <a:p>
            <a:fld id="{61FC47E0-230A-4E9D-8561-4133D9587D8A}" type="datetimeFigureOut">
              <a:rPr lang="zh-TW" altLang="en-US" smtClean="0"/>
              <a:t>2020/11/3</a:t>
            </a:fld>
            <a:endParaRPr lang="zh-TW" altLang="en-US"/>
          </a:p>
        </p:txBody>
      </p:sp>
      <p:sp>
        <p:nvSpPr>
          <p:cNvPr id="3" name="頁尾版面配置區 2"/>
          <p:cNvSpPr>
            <a:spLocks noGrp="1"/>
          </p:cNvSpPr>
          <p:nvPr>
            <p:ph type="ftr" sz="quarter" idx="11"/>
          </p:nvPr>
        </p:nvSpPr>
        <p:spPr>
          <a:xfrm rot="5400000">
            <a:off x="7706052" y="3722000"/>
            <a:ext cx="3200400" cy="396240"/>
          </a:xfrm>
          <a:prstGeom prst="rect">
            <a:avLst/>
          </a:prstGeom>
        </p:spPr>
        <p:txBody>
          <a:bodyPr/>
          <a:lstStyle/>
          <a:p>
            <a:endParaRPr lang="zh-TW" altLang="en-US"/>
          </a:p>
        </p:txBody>
      </p:sp>
      <p:sp>
        <p:nvSpPr>
          <p:cNvPr id="4" name="投影片編號版面配置區 3"/>
          <p:cNvSpPr>
            <a:spLocks noGrp="1"/>
          </p:cNvSpPr>
          <p:nvPr>
            <p:ph type="sldNum" sz="quarter" idx="12"/>
          </p:nvPr>
        </p:nvSpPr>
        <p:spPr>
          <a:xfrm>
            <a:off x="8806434" y="5734050"/>
            <a:ext cx="660400" cy="521208"/>
          </a:xfrm>
          <a:prstGeom prst="rect">
            <a:avLst/>
          </a:prstGeom>
        </p:spPr>
        <p:txBody>
          <a:bodyPr/>
          <a:lstStyle/>
          <a:p>
            <a:fld id="{5194C3EA-2739-4835-BCB3-C425E916D490}" type="slidenum">
              <a:rPr lang="zh-TW" altLang="en-US" smtClean="0"/>
              <a:t>‹#›</a:t>
            </a:fld>
            <a:endParaRPr lang="zh-TW" altLang="en-US"/>
          </a:p>
        </p:txBody>
      </p:sp>
      <p:sp>
        <p:nvSpPr>
          <p:cNvPr id="57" name="文字方塊 56"/>
          <p:cNvSpPr txBox="1"/>
          <p:nvPr userDrawn="1"/>
        </p:nvSpPr>
        <p:spPr>
          <a:xfrm>
            <a:off x="3800872" y="6586922"/>
            <a:ext cx="1944216" cy="230832"/>
          </a:xfrm>
          <a:prstGeom prst="rect">
            <a:avLst/>
          </a:prstGeom>
          <a:noFill/>
        </p:spPr>
        <p:txBody>
          <a:bodyPr wrap="square" rtlCol="0">
            <a:spAutoFit/>
          </a:bodyPr>
          <a:lstStyle/>
          <a:p>
            <a:r>
              <a:rPr lang="en-US" altLang="zh-TW" sz="90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2019</a:t>
            </a:r>
            <a:r>
              <a:rPr lang="en-US" altLang="zh-TW" sz="900" baseline="0" dirty="0" smtClean="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英業達企業社會責任報告書 </a:t>
            </a:r>
            <a:r>
              <a:rPr lang="en-US" altLang="zh-TW"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a:t>
            </a:r>
            <a:r>
              <a:rPr lang="zh-TW" altLang="en-US" sz="9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rPr>
              <a:t>  </a:t>
            </a:r>
          </a:p>
        </p:txBody>
      </p:sp>
      <p:sp>
        <p:nvSpPr>
          <p:cNvPr id="58" name="投影片編號版面配置區 5"/>
          <p:cNvSpPr txBox="1">
            <a:spLocks/>
          </p:cNvSpPr>
          <p:nvPr userDrawn="1"/>
        </p:nvSpPr>
        <p:spPr>
          <a:xfrm>
            <a:off x="5455392" y="6506994"/>
            <a:ext cx="441698" cy="364281"/>
          </a:xfrm>
          <a:prstGeom prst="rect">
            <a:avLst/>
          </a:prstGeom>
        </p:spPr>
        <p:txBody>
          <a:bodyPr vert="horz" lIns="91440" tIns="45720" rIns="91440" bIns="45720" rtlCol="0" anchor="ctr"/>
          <a:lstStyle>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811126-9476-4F1D-AA79-8AD2DA7B613D}" type="slidenum">
              <a:rPr kumimoji="0" lang="zh-TW" altLang="en-US" sz="1000" b="0" i="0" u="none" strike="noStrike" kern="1200" cap="none" spc="0" normalizeH="0" baseline="0" noProof="0" smtClean="0">
                <a:ln>
                  <a:noFill/>
                </a:ln>
                <a:solidFill>
                  <a:schemeClr val="tx1"/>
                </a:solidFill>
                <a:effectLst/>
                <a:uLnTx/>
                <a:uFillTx/>
                <a:latin typeface="Arial" pitchFamily="34" charset="0"/>
                <a:ea typeface="微軟正黑體" pitchFamily="34" charset="-120"/>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r>
              <a:rPr kumimoji="0" lang="zh-TW" altLang="en-US" sz="1000" b="0" i="0" u="none" strike="noStrike" kern="1200" cap="none" spc="0" normalizeH="0" baseline="0" noProof="0" dirty="0">
                <a:ln>
                  <a:noFill/>
                </a:ln>
                <a:solidFill>
                  <a:schemeClr val="tx1"/>
                </a:solidFill>
                <a:effectLst/>
                <a:uLnTx/>
                <a:uFillTx/>
                <a:latin typeface="Arial" pitchFamily="34" charset="0"/>
                <a:ea typeface="微軟正黑體" pitchFamily="34" charset="-120"/>
                <a:cs typeface="Arial" pitchFamily="34" charset="0"/>
              </a:rPr>
              <a:t> </a:t>
            </a:r>
          </a:p>
        </p:txBody>
      </p:sp>
      <p:cxnSp>
        <p:nvCxnSpPr>
          <p:cNvPr id="59" name="直線接點 58"/>
          <p:cNvCxnSpPr/>
          <p:nvPr userDrawn="1"/>
        </p:nvCxnSpPr>
        <p:spPr>
          <a:xfrm flipH="1">
            <a:off x="471858" y="6530975"/>
            <a:ext cx="8941780"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nvGrpSpPr>
          <p:cNvPr id="25" name="群組 24"/>
          <p:cNvGrpSpPr/>
          <p:nvPr userDrawn="1"/>
        </p:nvGrpSpPr>
        <p:grpSpPr>
          <a:xfrm>
            <a:off x="3411909" y="44624"/>
            <a:ext cx="6120000" cy="223172"/>
            <a:chOff x="3411909" y="44624"/>
            <a:chExt cx="6120000" cy="223172"/>
          </a:xfrm>
        </p:grpSpPr>
        <p:cxnSp>
          <p:nvCxnSpPr>
            <p:cNvPr id="26" name="直線接點 25"/>
            <p:cNvCxnSpPr/>
            <p:nvPr/>
          </p:nvCxnSpPr>
          <p:spPr>
            <a:xfrm flipV="1">
              <a:off x="3411909" y="54526"/>
              <a:ext cx="6120000" cy="3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圓角矩形 26"/>
            <p:cNvSpPr/>
            <p:nvPr/>
          </p:nvSpPr>
          <p:spPr>
            <a:xfrm>
              <a:off x="3669321" y="51668"/>
              <a:ext cx="360000" cy="18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圓角矩形 27"/>
            <p:cNvSpPr/>
            <p:nvPr/>
          </p:nvSpPr>
          <p:spPr>
            <a:xfrm>
              <a:off x="4432927" y="50585"/>
              <a:ext cx="360000" cy="18000"/>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圓角矩形 28"/>
            <p:cNvSpPr/>
            <p:nvPr/>
          </p:nvSpPr>
          <p:spPr>
            <a:xfrm>
              <a:off x="5178613" y="49497"/>
              <a:ext cx="360000" cy="1800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圓角矩形 29"/>
            <p:cNvSpPr/>
            <p:nvPr/>
          </p:nvSpPr>
          <p:spPr>
            <a:xfrm>
              <a:off x="5945304" y="51100"/>
              <a:ext cx="360000" cy="18000"/>
            </a:xfrm>
            <a:prstGeom prst="roundRect">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圓角矩形 30"/>
            <p:cNvSpPr/>
            <p:nvPr/>
          </p:nvSpPr>
          <p:spPr>
            <a:xfrm>
              <a:off x="6691176" y="45491"/>
              <a:ext cx="360000" cy="180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圓角矩形 31"/>
            <p:cNvSpPr/>
            <p:nvPr/>
          </p:nvSpPr>
          <p:spPr>
            <a:xfrm>
              <a:off x="7465423" y="52555"/>
              <a:ext cx="360000" cy="18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圓角矩形 32"/>
            <p:cNvSpPr/>
            <p:nvPr/>
          </p:nvSpPr>
          <p:spPr>
            <a:xfrm>
              <a:off x="8947782" y="46395"/>
              <a:ext cx="360000" cy="18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矩形 33"/>
            <p:cNvSpPr/>
            <p:nvPr/>
          </p:nvSpPr>
          <p:spPr>
            <a:xfrm>
              <a:off x="3660574"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總覽</a:t>
              </a:r>
            </a:p>
          </p:txBody>
        </p:sp>
        <p:sp>
          <p:nvSpPr>
            <p:cNvPr id="35" name="矩形 34"/>
            <p:cNvSpPr/>
            <p:nvPr/>
          </p:nvSpPr>
          <p:spPr>
            <a:xfrm>
              <a:off x="4293463" y="49776"/>
              <a:ext cx="595035" cy="215444"/>
            </a:xfrm>
            <a:prstGeom prst="rect">
              <a:avLst/>
            </a:prstGeom>
          </p:spPr>
          <p:txBody>
            <a:bodyPr wrap="none">
              <a:spAutoFit/>
            </a:bodyPr>
            <a:lstStyle/>
            <a:p>
              <a:r>
                <a:rPr lang="zh-TW" altLang="en-US" sz="800" b="1" dirty="0">
                  <a:solidFill>
                    <a:schemeClr val="tx1"/>
                  </a:solidFill>
                  <a:latin typeface="微軟正黑體" pitchFamily="34" charset="-120"/>
                  <a:ea typeface="微軟正黑體" pitchFamily="34" charset="-120"/>
                  <a:cs typeface="Arial Unicode MS" pitchFamily="34" charset="-120"/>
                </a:rPr>
                <a:t>公司治理</a:t>
              </a:r>
            </a:p>
          </p:txBody>
        </p:sp>
        <p:sp>
          <p:nvSpPr>
            <p:cNvPr id="36" name="矩形 35"/>
            <p:cNvSpPr/>
            <p:nvPr/>
          </p:nvSpPr>
          <p:spPr>
            <a:xfrm>
              <a:off x="5069385" y="52352"/>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營運發展</a:t>
              </a:r>
            </a:p>
          </p:txBody>
        </p:sp>
        <p:sp>
          <p:nvSpPr>
            <p:cNvPr id="37" name="矩形 36"/>
            <p:cNvSpPr/>
            <p:nvPr/>
          </p:nvSpPr>
          <p:spPr>
            <a:xfrm>
              <a:off x="5816321"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友善職場</a:t>
              </a:r>
              <a:endParaRPr lang="zh-TW" altLang="en-US" sz="800" dirty="0">
                <a:solidFill>
                  <a:schemeClr val="bg1">
                    <a:lumMod val="65000"/>
                  </a:schemeClr>
                </a:solidFill>
              </a:endParaRPr>
            </a:p>
          </p:txBody>
        </p:sp>
        <p:sp>
          <p:nvSpPr>
            <p:cNvPr id="38" name="矩形 37"/>
            <p:cNvSpPr/>
            <p:nvPr/>
          </p:nvSpPr>
          <p:spPr>
            <a:xfrm>
              <a:off x="6564667"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環境永續</a:t>
              </a:r>
              <a:endParaRPr lang="zh-TW" altLang="en-US" sz="800" dirty="0">
                <a:solidFill>
                  <a:schemeClr val="bg1">
                    <a:lumMod val="65000"/>
                  </a:schemeClr>
                </a:solidFill>
              </a:endParaRPr>
            </a:p>
          </p:txBody>
        </p:sp>
        <p:sp>
          <p:nvSpPr>
            <p:cNvPr id="39" name="矩形 38"/>
            <p:cNvSpPr/>
            <p:nvPr/>
          </p:nvSpPr>
          <p:spPr>
            <a:xfrm>
              <a:off x="7360854" y="44624"/>
              <a:ext cx="595035" cy="215444"/>
            </a:xfrm>
            <a:prstGeom prst="rect">
              <a:avLst/>
            </a:prstGeom>
          </p:spPr>
          <p:txBody>
            <a:bodyPr wrap="none">
              <a:spAutoFit/>
            </a:bodyPr>
            <a:lstStyle/>
            <a:p>
              <a:r>
                <a:rPr lang="zh-TW" altLang="en-US" sz="800" b="1" dirty="0">
                  <a:solidFill>
                    <a:schemeClr val="bg1">
                      <a:lumMod val="65000"/>
                    </a:schemeClr>
                  </a:solidFill>
                  <a:latin typeface="微軟正黑體" pitchFamily="34" charset="-120"/>
                  <a:ea typeface="微軟正黑體" pitchFamily="34" charset="-120"/>
                  <a:cs typeface="Arial Unicode MS" pitchFamily="34" charset="-120"/>
                </a:rPr>
                <a:t>社會共好</a:t>
              </a:r>
              <a:endParaRPr lang="zh-TW" altLang="en-US" sz="800" dirty="0">
                <a:solidFill>
                  <a:schemeClr val="bg1">
                    <a:lumMod val="65000"/>
                  </a:schemeClr>
                </a:solidFill>
              </a:endParaRPr>
            </a:p>
          </p:txBody>
        </p:sp>
        <p:sp>
          <p:nvSpPr>
            <p:cNvPr id="60" name="矩形 59"/>
            <p:cNvSpPr/>
            <p:nvPr/>
          </p:nvSpPr>
          <p:spPr>
            <a:xfrm>
              <a:off x="8091830" y="44624"/>
              <a:ext cx="595035"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集團公司</a:t>
              </a:r>
            </a:p>
          </p:txBody>
        </p:sp>
        <p:sp>
          <p:nvSpPr>
            <p:cNvPr id="61" name="矩形 60"/>
            <p:cNvSpPr/>
            <p:nvPr/>
          </p:nvSpPr>
          <p:spPr>
            <a:xfrm>
              <a:off x="8936595" y="44624"/>
              <a:ext cx="389850" cy="215444"/>
            </a:xfrm>
            <a:prstGeom prst="rect">
              <a:avLst/>
            </a:prstGeom>
          </p:spPr>
          <p:txBody>
            <a:bodyPr wrap="none">
              <a:spAutoFit/>
            </a:bodyPr>
            <a:lstStyle/>
            <a:p>
              <a:r>
                <a:rPr lang="zh-TW" altLang="en-US" sz="800" b="1" kern="1200" dirty="0">
                  <a:solidFill>
                    <a:schemeClr val="bg1">
                      <a:lumMod val="65000"/>
                    </a:schemeClr>
                  </a:solidFill>
                  <a:latin typeface="微軟正黑體" pitchFamily="34" charset="-120"/>
                  <a:ea typeface="微軟正黑體" pitchFamily="34" charset="-120"/>
                  <a:cs typeface="Arial Unicode MS" pitchFamily="34" charset="-120"/>
                </a:rPr>
                <a:t>附錄</a:t>
              </a:r>
            </a:p>
          </p:txBody>
        </p:sp>
        <p:sp>
          <p:nvSpPr>
            <p:cNvPr id="62" name="圓角矩形 61"/>
            <p:cNvSpPr/>
            <p:nvPr/>
          </p:nvSpPr>
          <p:spPr>
            <a:xfrm>
              <a:off x="8209348" y="47263"/>
              <a:ext cx="360000" cy="18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Tree>
    <p:extLst>
      <p:ext uri="{BB962C8B-B14F-4D97-AF65-F5344CB8AC3E}">
        <p14:creationId xmlns:p14="http://schemas.microsoft.com/office/powerpoint/2010/main" val="98033458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26" Type="http://schemas.openxmlformats.org/officeDocument/2006/relationships/slideLayout" Target="../slideLayouts/slideLayout27.xml"/><Relationship Id="rId39" Type="http://schemas.openxmlformats.org/officeDocument/2006/relationships/slideLayout" Target="../slideLayouts/slideLayout40.xml"/><Relationship Id="rId3" Type="http://schemas.openxmlformats.org/officeDocument/2006/relationships/slideLayout" Target="../slideLayouts/slideLayout4.xml"/><Relationship Id="rId21" Type="http://schemas.openxmlformats.org/officeDocument/2006/relationships/slideLayout" Target="../slideLayouts/slideLayout22.xml"/><Relationship Id="rId34" Type="http://schemas.openxmlformats.org/officeDocument/2006/relationships/slideLayout" Target="../slideLayouts/slideLayout35.xml"/><Relationship Id="rId42" Type="http://schemas.openxmlformats.org/officeDocument/2006/relationships/slideLayout" Target="../slideLayouts/slideLayout43.xml"/><Relationship Id="rId47" Type="http://schemas.openxmlformats.org/officeDocument/2006/relationships/slideLayout" Target="../slideLayouts/slideLayout48.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slideLayout" Target="../slideLayouts/slideLayout26.xml"/><Relationship Id="rId33" Type="http://schemas.openxmlformats.org/officeDocument/2006/relationships/slideLayout" Target="../slideLayouts/slideLayout34.xml"/><Relationship Id="rId38" Type="http://schemas.openxmlformats.org/officeDocument/2006/relationships/slideLayout" Target="../slideLayouts/slideLayout39.xml"/><Relationship Id="rId46" Type="http://schemas.openxmlformats.org/officeDocument/2006/relationships/slideLayout" Target="../slideLayouts/slideLayout47.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29" Type="http://schemas.openxmlformats.org/officeDocument/2006/relationships/slideLayout" Target="../slideLayouts/slideLayout30.xml"/><Relationship Id="rId41" Type="http://schemas.openxmlformats.org/officeDocument/2006/relationships/slideLayout" Target="../slideLayouts/slideLayout42.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slideLayout" Target="../slideLayouts/slideLayout25.xml"/><Relationship Id="rId32" Type="http://schemas.openxmlformats.org/officeDocument/2006/relationships/slideLayout" Target="../slideLayouts/slideLayout33.xml"/><Relationship Id="rId37" Type="http://schemas.openxmlformats.org/officeDocument/2006/relationships/slideLayout" Target="../slideLayouts/slideLayout38.xml"/><Relationship Id="rId40" Type="http://schemas.openxmlformats.org/officeDocument/2006/relationships/slideLayout" Target="../slideLayouts/slideLayout41.xml"/><Relationship Id="rId45" Type="http://schemas.openxmlformats.org/officeDocument/2006/relationships/slideLayout" Target="../slideLayouts/slideLayout46.xml"/><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28" Type="http://schemas.openxmlformats.org/officeDocument/2006/relationships/slideLayout" Target="../slideLayouts/slideLayout29.xml"/><Relationship Id="rId36" Type="http://schemas.openxmlformats.org/officeDocument/2006/relationships/slideLayout" Target="../slideLayouts/slideLayout37.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31" Type="http://schemas.openxmlformats.org/officeDocument/2006/relationships/slideLayout" Target="../slideLayouts/slideLayout32.xml"/><Relationship Id="rId44" Type="http://schemas.openxmlformats.org/officeDocument/2006/relationships/slideLayout" Target="../slideLayouts/slideLayout45.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 Id="rId27" Type="http://schemas.openxmlformats.org/officeDocument/2006/relationships/slideLayout" Target="../slideLayouts/slideLayout28.xml"/><Relationship Id="rId30" Type="http://schemas.openxmlformats.org/officeDocument/2006/relationships/slideLayout" Target="../slideLayouts/slideLayout31.xml"/><Relationship Id="rId35" Type="http://schemas.openxmlformats.org/officeDocument/2006/relationships/slideLayout" Target="../slideLayouts/slideLayout36.xml"/><Relationship Id="rId43" Type="http://schemas.openxmlformats.org/officeDocument/2006/relationships/slideLayout" Target="../slideLayouts/slideLayout44.xml"/><Relationship Id="rId48"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3.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95300" y="1600200"/>
            <a:ext cx="89154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95300" y="6356350"/>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80E33A-EAF8-4A94-B1BC-558DE6427605}" type="datetimeFigureOut">
              <a:rPr lang="zh-TW" altLang="en-US" smtClean="0"/>
              <a:t>2020/11/3</a:t>
            </a:fld>
            <a:endParaRPr lang="zh-TW" altLang="en-US"/>
          </a:p>
        </p:txBody>
      </p:sp>
      <p:sp>
        <p:nvSpPr>
          <p:cNvPr id="5" name="頁尾版面配置區 4"/>
          <p:cNvSpPr>
            <a:spLocks noGrp="1"/>
          </p:cNvSpPr>
          <p:nvPr>
            <p:ph type="ftr" sz="quarter" idx="3"/>
          </p:nvPr>
        </p:nvSpPr>
        <p:spPr>
          <a:xfrm>
            <a:off x="3384550" y="6356350"/>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7099300" y="6356350"/>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DC4046-B8F9-444E-ABC1-34FB3837FFB7}" type="slidenum">
              <a:rPr lang="zh-TW" altLang="en-US" smtClean="0"/>
              <a:t>‹#›</a:t>
            </a:fld>
            <a:endParaRPr lang="zh-TW" altLang="en-US"/>
          </a:p>
        </p:txBody>
      </p:sp>
    </p:spTree>
    <p:extLst>
      <p:ext uri="{BB962C8B-B14F-4D97-AF65-F5344CB8AC3E}">
        <p14:creationId xmlns:p14="http://schemas.microsoft.com/office/powerpoint/2010/main" val="3569633938"/>
      </p:ext>
    </p:extLst>
  </p:cSld>
  <p:clrMap bg1="lt1" tx1="dk1" bg2="lt2" tx2="dk2" accent1="accent1" accent2="accent2" accent3="accent3" accent4="accent4" accent5="accent5" accent6="accent6" hlink="hlink" folHlink="folHlink"/>
  <p:sldLayoutIdLst>
    <p:sldLayoutId id="214748375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標題版面配置區 21"/>
          <p:cNvSpPr>
            <a:spLocks noGrp="1"/>
          </p:cNvSpPr>
          <p:nvPr>
            <p:ph type="title"/>
          </p:nvPr>
        </p:nvSpPr>
        <p:spPr>
          <a:xfrm>
            <a:off x="495300" y="274638"/>
            <a:ext cx="8089900" cy="1143000"/>
          </a:xfrm>
          <a:prstGeom prst="rect">
            <a:avLst/>
          </a:prstGeom>
        </p:spPr>
        <p:txBody>
          <a:bodyPr vert="horz" anchor="b">
            <a:normAutofit/>
          </a:bodyPr>
          <a:lstStyle/>
          <a:p>
            <a:r>
              <a:rPr kumimoji="0" lang="zh-TW" altLang="en-US"/>
              <a:t>按一下以編輯母片標題樣式</a:t>
            </a:r>
            <a:endParaRPr kumimoji="0" lang="en-US"/>
          </a:p>
        </p:txBody>
      </p:sp>
      <p:sp>
        <p:nvSpPr>
          <p:cNvPr id="13" name="文字版面配置區 12"/>
          <p:cNvSpPr>
            <a:spLocks noGrp="1"/>
          </p:cNvSpPr>
          <p:nvPr>
            <p:ph type="body" idx="1"/>
          </p:nvPr>
        </p:nvSpPr>
        <p:spPr>
          <a:xfrm>
            <a:off x="495300" y="1600200"/>
            <a:ext cx="8089900" cy="4873752"/>
          </a:xfrm>
          <a:prstGeom prst="rect">
            <a:avLst/>
          </a:prstGeom>
        </p:spPr>
        <p:txBody>
          <a:bodyPr vert="horz">
            <a:normAutofit/>
          </a:bodyPr>
          <a:lstStyle/>
          <a:p>
            <a:pPr lvl="0" eaLnBrk="1" latinLnBrk="0" hangingPunct="1"/>
            <a:r>
              <a:rPr kumimoji="0" lang="zh-TW" altLang="en-US"/>
              <a:t>按一下以編輯母片文字樣式</a:t>
            </a:r>
          </a:p>
          <a:p>
            <a:pPr lvl="1" eaLnBrk="1" latinLnBrk="0" hangingPunct="1"/>
            <a:r>
              <a:rPr kumimoji="0" lang="zh-TW" altLang="en-US"/>
              <a:t>第二層</a:t>
            </a:r>
          </a:p>
          <a:p>
            <a:pPr lvl="2" eaLnBrk="1" latinLnBrk="0" hangingPunct="1"/>
            <a:r>
              <a:rPr kumimoji="0" lang="zh-TW" altLang="en-US"/>
              <a:t>第三層</a:t>
            </a:r>
          </a:p>
          <a:p>
            <a:pPr lvl="3" eaLnBrk="1" latinLnBrk="0" hangingPunct="1"/>
            <a:r>
              <a:rPr kumimoji="0" lang="zh-TW" altLang="en-US"/>
              <a:t>第四層</a:t>
            </a:r>
          </a:p>
          <a:p>
            <a:pPr lvl="4" eaLnBrk="1" latinLnBrk="0" hangingPunct="1"/>
            <a:r>
              <a:rPr kumimoji="0" lang="zh-TW" altLang="en-US"/>
              <a:t>第五層</a:t>
            </a:r>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705" r:id="rId2"/>
    <p:sldLayoutId id="2147483667" r:id="rId3"/>
    <p:sldLayoutId id="2147483662" r:id="rId4"/>
    <p:sldLayoutId id="2147483673" r:id="rId5"/>
    <p:sldLayoutId id="2147483707" r:id="rId6"/>
    <p:sldLayoutId id="2147483706" r:id="rId7"/>
    <p:sldLayoutId id="2147483674" r:id="rId8"/>
    <p:sldLayoutId id="2147483675" r:id="rId9"/>
    <p:sldLayoutId id="2147483710" r:id="rId10"/>
    <p:sldLayoutId id="2147483711" r:id="rId11"/>
    <p:sldLayoutId id="2147483676" r:id="rId12"/>
    <p:sldLayoutId id="2147483677" r:id="rId13"/>
    <p:sldLayoutId id="2147483708" r:id="rId14"/>
    <p:sldLayoutId id="2147483713" r:id="rId15"/>
    <p:sldLayoutId id="2147483678" r:id="rId16"/>
    <p:sldLayoutId id="2147483679" r:id="rId17"/>
    <p:sldLayoutId id="2147483712" r:id="rId18"/>
    <p:sldLayoutId id="2147483709" r:id="rId19"/>
    <p:sldLayoutId id="2147483680" r:id="rId20"/>
    <p:sldLayoutId id="2147483681" r:id="rId21"/>
    <p:sldLayoutId id="2147483716" r:id="rId22"/>
    <p:sldLayoutId id="2147483717" r:id="rId23"/>
    <p:sldLayoutId id="2147483714" r:id="rId24"/>
    <p:sldLayoutId id="2147483715" r:id="rId25"/>
    <p:sldLayoutId id="2147483682" r:id="rId26"/>
    <p:sldLayoutId id="2147483683" r:id="rId27"/>
    <p:sldLayoutId id="2147483720" r:id="rId28"/>
    <p:sldLayoutId id="2147483721" r:id="rId29"/>
    <p:sldLayoutId id="2147483684" r:id="rId30"/>
    <p:sldLayoutId id="2147483685" r:id="rId31"/>
    <p:sldLayoutId id="2147483718" r:id="rId32"/>
    <p:sldLayoutId id="2147483719" r:id="rId33"/>
    <p:sldLayoutId id="2147483686" r:id="rId34"/>
    <p:sldLayoutId id="2147483699" r:id="rId35"/>
    <p:sldLayoutId id="2147483703" r:id="rId36"/>
    <p:sldLayoutId id="2147483722" r:id="rId37"/>
    <p:sldLayoutId id="2147483723" r:id="rId38"/>
    <p:sldLayoutId id="2147483724" r:id="rId39"/>
    <p:sldLayoutId id="2147483725" r:id="rId40"/>
    <p:sldLayoutId id="2147483726" r:id="rId41"/>
    <p:sldLayoutId id="2147483727" r:id="rId42"/>
    <p:sldLayoutId id="2147483728" r:id="rId43"/>
    <p:sldLayoutId id="2147483743" r:id="rId44"/>
    <p:sldLayoutId id="2147483744" r:id="rId45"/>
    <p:sldLayoutId id="2147483745" r:id="rId46"/>
    <p:sldLayoutId id="2147483748" r:id="rId47"/>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95300" y="1600200"/>
            <a:ext cx="89154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95300" y="6356350"/>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81BB60-F93D-47AA-BDAF-B41EC16E40C2}" type="datetimeFigureOut">
              <a:rPr lang="zh-TW" altLang="en-US" smtClean="0"/>
              <a:t>2020/11/3</a:t>
            </a:fld>
            <a:endParaRPr lang="zh-TW" altLang="en-US"/>
          </a:p>
        </p:txBody>
      </p:sp>
      <p:sp>
        <p:nvSpPr>
          <p:cNvPr id="5" name="頁尾版面配置區 4"/>
          <p:cNvSpPr>
            <a:spLocks noGrp="1"/>
          </p:cNvSpPr>
          <p:nvPr>
            <p:ph type="ftr" sz="quarter" idx="3"/>
          </p:nvPr>
        </p:nvSpPr>
        <p:spPr>
          <a:xfrm>
            <a:off x="3384550" y="6356350"/>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7099300" y="6356350"/>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EAFE34-4B21-4C7C-94F2-9FAB3C91EFEB}" type="slidenum">
              <a:rPr lang="zh-TW" altLang="en-US" smtClean="0"/>
              <a:t>‹#›</a:t>
            </a:fld>
            <a:endParaRPr lang="zh-TW" altLang="en-US"/>
          </a:p>
        </p:txBody>
      </p:sp>
    </p:spTree>
    <p:extLst>
      <p:ext uri="{BB962C8B-B14F-4D97-AF65-F5344CB8AC3E}">
        <p14:creationId xmlns:p14="http://schemas.microsoft.com/office/powerpoint/2010/main" val="217456613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6.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6.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36.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6.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6.xml"/><Relationship Id="rId4" Type="http://schemas.openxmlformats.org/officeDocument/2006/relationships/image" Target="../media/image1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字方塊 11"/>
          <p:cNvSpPr txBox="1"/>
          <p:nvPr/>
        </p:nvSpPr>
        <p:spPr>
          <a:xfrm>
            <a:off x="2144688" y="588689"/>
            <a:ext cx="5084169" cy="677108"/>
          </a:xfrm>
          <a:prstGeom prst="rect">
            <a:avLst/>
          </a:prstGeom>
          <a:noFill/>
        </p:spPr>
        <p:txBody>
          <a:bodyPr wrap="square" rtlCol="0">
            <a:spAutoFit/>
          </a:bodyPr>
          <a:lstStyle/>
          <a:p>
            <a:r>
              <a:rPr lang="zh-TW" altLang="en-US" sz="3800" b="1" dirty="0">
                <a:solidFill>
                  <a:srgbClr val="E7C019"/>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0"/>
                <a:cs typeface="Arial Unicode MS" panose="020B0604020202020204" pitchFamily="34" charset="-120"/>
              </a:rPr>
              <a:t> </a:t>
            </a:r>
            <a:r>
              <a:rPr lang="en-US" altLang="zh-TW" sz="3800" b="1" dirty="0">
                <a:solidFill>
                  <a:srgbClr val="E7C019"/>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0"/>
                <a:cs typeface="Arial Unicode MS" panose="020B0604020202020204" pitchFamily="34" charset="-120"/>
              </a:rPr>
              <a:t>2019 CSR Report</a:t>
            </a:r>
            <a:endParaRPr lang="zh-TW" altLang="en-US" sz="3800" b="1" dirty="0">
              <a:solidFill>
                <a:srgbClr val="E7C019"/>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0"/>
              <a:cs typeface="Arial Unicode MS" panose="020B0604020202020204" pitchFamily="34" charset="-120"/>
            </a:endParaRPr>
          </a:p>
        </p:txBody>
      </p:sp>
      <p:grpSp>
        <p:nvGrpSpPr>
          <p:cNvPr id="2" name="群組 1"/>
          <p:cNvGrpSpPr/>
          <p:nvPr/>
        </p:nvGrpSpPr>
        <p:grpSpPr>
          <a:xfrm>
            <a:off x="3144686" y="1883761"/>
            <a:ext cx="6014429" cy="4650856"/>
            <a:chOff x="-1800761" y="1145326"/>
            <a:chExt cx="8086827" cy="6319733"/>
          </a:xfrm>
        </p:grpSpPr>
        <p:pic>
          <p:nvPicPr>
            <p:cNvPr id="1028" name="Picture 4" descr="D:\2018報告書\小icon\藍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312175">
              <a:off x="-1800761" y="2708898"/>
              <a:ext cx="4926251" cy="475616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2018報告書\小icon\紅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48174">
              <a:off x="2736656" y="1145326"/>
              <a:ext cx="2518168" cy="244084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2018報告書\小icon\黃.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97771">
              <a:off x="2921140" y="3145914"/>
              <a:ext cx="3364926" cy="359852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D:\2018報告書\小icon\粉紅-反.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247209">
              <a:off x="1098974" y="1469992"/>
              <a:ext cx="1942252" cy="1885915"/>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圖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27" y="-1"/>
            <a:ext cx="1796723" cy="6858000"/>
          </a:xfrm>
          <a:prstGeom prst="rect">
            <a:avLst/>
          </a:prstGeom>
        </p:spPr>
      </p:pic>
      <p:pic>
        <p:nvPicPr>
          <p:cNvPr id="13" name="圖片 12">
            <a:extLst>
              <a:ext uri="{FF2B5EF4-FFF2-40B4-BE49-F238E27FC236}">
                <a16:creationId xmlns="" xmlns:a16="http://schemas.microsoft.com/office/drawing/2014/main" id="{C98DFA81-70C4-434C-896A-66EC18B74086}"/>
              </a:ext>
            </a:extLst>
          </p:cNvPr>
          <p:cNvPicPr>
            <a:picLocks noChangeAspect="1"/>
          </p:cNvPicPr>
          <p:nvPr/>
        </p:nvPicPr>
        <p:blipFill rotWithShape="1">
          <a:blip r:embed="rId7"/>
          <a:srcRect t="51620"/>
          <a:stretch/>
        </p:blipFill>
        <p:spPr>
          <a:xfrm>
            <a:off x="7064398" y="2623368"/>
            <a:ext cx="912938" cy="169430"/>
          </a:xfrm>
          <a:prstGeom prst="rect">
            <a:avLst/>
          </a:prstGeom>
        </p:spPr>
      </p:pic>
      <p:sp>
        <p:nvSpPr>
          <p:cNvPr id="11" name="文字方塊 10"/>
          <p:cNvSpPr txBox="1"/>
          <p:nvPr/>
        </p:nvSpPr>
        <p:spPr>
          <a:xfrm>
            <a:off x="5898193" y="5986432"/>
            <a:ext cx="2557177" cy="307777"/>
          </a:xfrm>
          <a:prstGeom prst="rect">
            <a:avLst/>
          </a:prstGeom>
          <a:noFill/>
        </p:spPr>
        <p:txBody>
          <a:bodyPr wrap="square" rtlCol="0">
            <a:spAutoFit/>
          </a:bodyPr>
          <a:lstStyle/>
          <a:p>
            <a:r>
              <a:rPr lang="zh-TW" altLang="en-US" sz="1400" b="1" dirty="0">
                <a:solidFill>
                  <a:srgbClr val="0070C0"/>
                </a:solidFill>
                <a:latin typeface="微軟正黑體" pitchFamily="34" charset="-120"/>
                <a:ea typeface="微軟正黑體" pitchFamily="34" charset="-120"/>
              </a:rPr>
              <a:t>英華達企業社會責任報告書</a:t>
            </a:r>
          </a:p>
        </p:txBody>
      </p:sp>
    </p:spTree>
    <p:extLst>
      <p:ext uri="{BB962C8B-B14F-4D97-AF65-F5344CB8AC3E}">
        <p14:creationId xmlns:p14="http://schemas.microsoft.com/office/powerpoint/2010/main" val="10702451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ext uri="{D42A27DB-BD31-4B8C-83A1-F6EECF244321}">
                <p14:modId xmlns:p14="http://schemas.microsoft.com/office/powerpoint/2010/main" val="4089277534"/>
              </p:ext>
            </p:extLst>
          </p:nvPr>
        </p:nvGraphicFramePr>
        <p:xfrm>
          <a:off x="200473" y="260649"/>
          <a:ext cx="6768753" cy="1872207"/>
        </p:xfrm>
        <a:graphic>
          <a:graphicData uri="http://schemas.openxmlformats.org/drawingml/2006/table">
            <a:tbl>
              <a:tblPr/>
              <a:tblGrid>
                <a:gridCol w="910594">
                  <a:extLst>
                    <a:ext uri="{9D8B030D-6E8A-4147-A177-3AD203B41FA5}">
                      <a16:colId xmlns="" xmlns:a16="http://schemas.microsoft.com/office/drawing/2014/main" val="20000"/>
                    </a:ext>
                  </a:extLst>
                </a:gridCol>
                <a:gridCol w="381311">
                  <a:extLst>
                    <a:ext uri="{9D8B030D-6E8A-4147-A177-3AD203B41FA5}">
                      <a16:colId xmlns="" xmlns:a16="http://schemas.microsoft.com/office/drawing/2014/main" val="20001"/>
                    </a:ext>
                  </a:extLst>
                </a:gridCol>
                <a:gridCol w="569122">
                  <a:extLst>
                    <a:ext uri="{9D8B030D-6E8A-4147-A177-3AD203B41FA5}">
                      <a16:colId xmlns="" xmlns:a16="http://schemas.microsoft.com/office/drawing/2014/main" val="20002"/>
                    </a:ext>
                  </a:extLst>
                </a:gridCol>
                <a:gridCol w="836609">
                  <a:extLst>
                    <a:ext uri="{9D8B030D-6E8A-4147-A177-3AD203B41FA5}">
                      <a16:colId xmlns="" xmlns:a16="http://schemas.microsoft.com/office/drawing/2014/main" val="20003"/>
                    </a:ext>
                  </a:extLst>
                </a:gridCol>
                <a:gridCol w="836609">
                  <a:extLst>
                    <a:ext uri="{9D8B030D-6E8A-4147-A177-3AD203B41FA5}">
                      <a16:colId xmlns="" xmlns:a16="http://schemas.microsoft.com/office/drawing/2014/main" val="20004"/>
                    </a:ext>
                  </a:extLst>
                </a:gridCol>
                <a:gridCol w="836609">
                  <a:extLst>
                    <a:ext uri="{9D8B030D-6E8A-4147-A177-3AD203B41FA5}">
                      <a16:colId xmlns="" xmlns:a16="http://schemas.microsoft.com/office/drawing/2014/main" val="20005"/>
                    </a:ext>
                  </a:extLst>
                </a:gridCol>
                <a:gridCol w="1274832">
                  <a:extLst>
                    <a:ext uri="{9D8B030D-6E8A-4147-A177-3AD203B41FA5}">
                      <a16:colId xmlns="" xmlns:a16="http://schemas.microsoft.com/office/drawing/2014/main" val="20006"/>
                    </a:ext>
                  </a:extLst>
                </a:gridCol>
                <a:gridCol w="1123067">
                  <a:extLst>
                    <a:ext uri="{9D8B030D-6E8A-4147-A177-3AD203B41FA5}">
                      <a16:colId xmlns="" xmlns:a16="http://schemas.microsoft.com/office/drawing/2014/main" val="20007"/>
                    </a:ext>
                  </a:extLst>
                </a:gridCol>
              </a:tblGrid>
              <a:tr h="147772">
                <a:tc gridSpan="3">
                  <a:txBody>
                    <a:bodyPr/>
                    <a:lstStyle/>
                    <a:p>
                      <a:pPr algn="l" fontAlgn="ctr"/>
                      <a:r>
                        <a:rPr lang="en-US" altLang="zh-TW" sz="800" b="0" i="0" u="none" strike="noStrike" dirty="0">
                          <a:solidFill>
                            <a:srgbClr val="000000"/>
                          </a:solidFill>
                          <a:effectLst/>
                          <a:latin typeface="微軟正黑體"/>
                        </a:rPr>
                        <a:t>3.</a:t>
                      </a:r>
                      <a:r>
                        <a:rPr lang="zh-TW" altLang="en-US" sz="800" b="0" i="0" u="none" strike="noStrike" dirty="0">
                          <a:solidFill>
                            <a:srgbClr val="000000"/>
                          </a:solidFill>
                          <a:effectLst/>
                          <a:latin typeface="微軟正黑體"/>
                        </a:rPr>
                        <a:t>依員工類別統計反貪腐教育訓練</a:t>
                      </a:r>
                      <a:r>
                        <a:rPr lang="en-US" altLang="zh-TW" sz="800" b="0" i="0" u="none" strike="noStrike" dirty="0">
                          <a:solidFill>
                            <a:srgbClr val="000000"/>
                          </a:solidFill>
                          <a:effectLst/>
                          <a:latin typeface="微軟正黑體"/>
                        </a:rPr>
                        <a:t>:IACT</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a:txBody>
                    <a:bodyPr/>
                    <a:lstStyle/>
                    <a:p>
                      <a:pPr algn="l" fontAlgn="ctr"/>
                      <a:endParaRPr lang="zh-TW" altLang="en-US" sz="800" b="0" i="0" u="none" strike="noStrike">
                        <a:solidFill>
                          <a:srgbClr val="000000"/>
                        </a:solidFill>
                        <a:effectLst/>
                        <a:latin typeface="微軟正黑體"/>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zh-TW" altLang="en-US" sz="800" b="0" i="0" u="none" strike="noStrike">
                        <a:solidFill>
                          <a:srgbClr val="000000"/>
                        </a:solidFill>
                        <a:effectLst/>
                        <a:latin typeface="微軟正黑體"/>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zh-TW" altLang="en-US" sz="800" b="0" i="0" u="none" strike="noStrike">
                        <a:solidFill>
                          <a:srgbClr val="000000"/>
                        </a:solidFill>
                        <a:effectLst/>
                        <a:latin typeface="微軟正黑體"/>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zh-TW" altLang="en-US" sz="800" b="0" i="0" u="none" strike="noStrike">
                        <a:solidFill>
                          <a:srgbClr val="000000"/>
                        </a:solidFill>
                        <a:effectLst/>
                        <a:latin typeface="微軟正黑體"/>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zh-TW" altLang="en-US" sz="800" b="0" i="0" u="none" strike="noStrike">
                        <a:solidFill>
                          <a:srgbClr val="000000"/>
                        </a:solidFill>
                        <a:effectLst/>
                        <a:latin typeface="微軟正黑體"/>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246715">
                <a:tc>
                  <a:txBody>
                    <a:bodyPr/>
                    <a:lstStyle/>
                    <a:p>
                      <a:pPr algn="ctr" fontAlgn="ctr"/>
                      <a:r>
                        <a:rPr lang="zh-TW" altLang="en-US" sz="800" b="0" i="0" u="none" strike="noStrike">
                          <a:solidFill>
                            <a:srgbClr val="000000"/>
                          </a:solidFill>
                          <a:effectLst/>
                          <a:latin typeface="微軟正黑體"/>
                        </a:rPr>
                        <a:t>員工類別</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800" b="0" i="0" u="none" strike="noStrike">
                          <a:solidFill>
                            <a:srgbClr val="000000"/>
                          </a:solidFill>
                          <a:effectLst/>
                          <a:latin typeface="微軟正黑體"/>
                        </a:rPr>
                        <a:t>性別</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800" b="0" i="0" u="none" strike="noStrike" dirty="0">
                          <a:solidFill>
                            <a:srgbClr val="000000"/>
                          </a:solidFill>
                          <a:effectLst/>
                          <a:latin typeface="微軟正黑體"/>
                        </a:rPr>
                        <a:t>人數</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800" b="0" i="0" u="none" strike="noStrike">
                          <a:solidFill>
                            <a:srgbClr val="000000"/>
                          </a:solidFill>
                          <a:effectLst/>
                          <a:latin typeface="微軟正黑體"/>
                        </a:rPr>
                        <a:t>訓練時數</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800" b="0" i="0" u="none" strike="noStrike">
                          <a:solidFill>
                            <a:srgbClr val="000000"/>
                          </a:solidFill>
                          <a:effectLst/>
                          <a:latin typeface="微軟正黑體"/>
                        </a:rPr>
                        <a:t>人均訓練時數</a:t>
                      </a:r>
                      <a:r>
                        <a:rPr lang="en-US" altLang="zh-TW" sz="800" b="0" i="0" u="none" strike="noStrike">
                          <a:solidFill>
                            <a:srgbClr val="000000"/>
                          </a:solidFill>
                          <a:effectLst/>
                          <a:latin typeface="微軟正黑體"/>
                        </a:rPr>
                        <a:t>(</a:t>
                      </a:r>
                      <a:r>
                        <a:rPr lang="zh-TW" altLang="en-US" sz="800" b="0" i="0" u="none" strike="noStrike">
                          <a:solidFill>
                            <a:srgbClr val="000000"/>
                          </a:solidFill>
                          <a:effectLst/>
                          <a:latin typeface="微軟正黑體"/>
                        </a:rPr>
                        <a:t>依性別</a:t>
                      </a:r>
                      <a:r>
                        <a:rPr lang="en-US" altLang="zh-TW" sz="800" b="0" i="0" u="none" strike="noStrike">
                          <a:solidFill>
                            <a:srgbClr val="000000"/>
                          </a:solidFill>
                          <a:effectLst/>
                          <a:latin typeface="微軟正黑體"/>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2">
                  <a:txBody>
                    <a:bodyPr/>
                    <a:lstStyle/>
                    <a:p>
                      <a:pPr algn="ctr" fontAlgn="ctr"/>
                      <a:r>
                        <a:rPr lang="zh-TW" altLang="en-US" sz="800" b="0" i="0" u="none" strike="noStrike">
                          <a:solidFill>
                            <a:srgbClr val="000000"/>
                          </a:solidFill>
                          <a:effectLst/>
                          <a:latin typeface="微軟正黑體"/>
                        </a:rPr>
                        <a:t>人均訓練時數</a:t>
                      </a:r>
                      <a:r>
                        <a:rPr lang="en-US" altLang="zh-TW" sz="800" b="0" i="0" u="none" strike="noStrike">
                          <a:solidFill>
                            <a:srgbClr val="000000"/>
                          </a:solidFill>
                          <a:effectLst/>
                          <a:latin typeface="微軟正黑體"/>
                        </a:rPr>
                        <a:t>(</a:t>
                      </a:r>
                      <a:r>
                        <a:rPr lang="zh-TW" altLang="en-US" sz="800" b="0" i="0" u="none" strike="noStrike">
                          <a:solidFill>
                            <a:srgbClr val="000000"/>
                          </a:solidFill>
                          <a:effectLst/>
                          <a:latin typeface="微軟正黑體"/>
                        </a:rPr>
                        <a:t>依員工類別</a:t>
                      </a:r>
                      <a:r>
                        <a:rPr lang="en-US" altLang="zh-TW" sz="800" b="0" i="0" u="none" strike="noStrike">
                          <a:solidFill>
                            <a:srgbClr val="000000"/>
                          </a:solidFill>
                          <a:effectLst/>
                          <a:latin typeface="微軟正黑體"/>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zh-TW" altLang="en-US"/>
                    </a:p>
                  </a:txBody>
                  <a:tcPr/>
                </a:tc>
                <a:tc>
                  <a:txBody>
                    <a:bodyPr/>
                    <a:lstStyle/>
                    <a:p>
                      <a:pPr algn="ctr" fontAlgn="ctr"/>
                      <a:r>
                        <a:rPr lang="zh-TW" altLang="en-US" sz="800" b="0" i="0" u="none" strike="noStrike">
                          <a:solidFill>
                            <a:srgbClr val="000000"/>
                          </a:solidFill>
                          <a:effectLst/>
                          <a:latin typeface="微軟正黑體"/>
                        </a:rPr>
                        <a:t>百分比</a:t>
                      </a:r>
                      <a:r>
                        <a:rPr lang="en-US" altLang="zh-TW" sz="800" b="0" i="0" u="none" strike="noStrike">
                          <a:solidFill>
                            <a:srgbClr val="000000"/>
                          </a:solidFill>
                          <a:effectLst/>
                          <a:latin typeface="微軟正黑體"/>
                        </a:rPr>
                        <a:t>(</a:t>
                      </a:r>
                      <a:r>
                        <a:rPr lang="zh-TW" altLang="en-US" sz="800" b="0" i="0" u="none" strike="noStrike">
                          <a:solidFill>
                            <a:srgbClr val="000000"/>
                          </a:solidFill>
                          <a:effectLst/>
                          <a:latin typeface="微軟正黑體"/>
                        </a:rPr>
                        <a:t>依性別及員工類別</a:t>
                      </a:r>
                      <a:r>
                        <a:rPr lang="en-US" altLang="zh-TW" sz="800" b="0" i="0" u="none" strike="noStrike">
                          <a:solidFill>
                            <a:srgbClr val="000000"/>
                          </a:solidFill>
                          <a:effectLst/>
                          <a:latin typeface="微軟正黑體"/>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 xmlns:a16="http://schemas.microsoft.com/office/drawing/2014/main" val="10001"/>
                  </a:ext>
                </a:extLst>
              </a:tr>
              <a:tr h="147772">
                <a:tc rowSpan="2">
                  <a:txBody>
                    <a:bodyPr/>
                    <a:lstStyle/>
                    <a:p>
                      <a:pPr algn="ctr" fontAlgn="ctr"/>
                      <a:r>
                        <a:rPr lang="zh-TW" altLang="en-US" sz="800" b="0" i="0" u="none" strike="noStrike">
                          <a:solidFill>
                            <a:srgbClr val="000000"/>
                          </a:solidFill>
                          <a:effectLst/>
                          <a:latin typeface="微軟正黑體"/>
                        </a:rPr>
                        <a:t>高階主管</a:t>
                      </a:r>
                      <a:r>
                        <a:rPr lang="en-US" altLang="zh-TW" sz="800" b="0" i="0" u="none" strike="noStrike">
                          <a:solidFill>
                            <a:srgbClr val="000000"/>
                          </a:solidFill>
                          <a:effectLst/>
                          <a:latin typeface="微軟正黑體"/>
                        </a:rPr>
                        <a:t>-</a:t>
                      </a:r>
                      <a:r>
                        <a:rPr lang="zh-TW" altLang="en-US" sz="800" b="0" i="0" u="none" strike="noStrike">
                          <a:solidFill>
                            <a:srgbClr val="000000"/>
                          </a:solidFill>
                          <a:effectLst/>
                          <a:latin typeface="微軟正黑體"/>
                        </a:rPr>
                        <a:t>處級以上</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zh-TW" altLang="en-US" sz="800" b="0" i="0" u="none" strike="noStrike">
                          <a:solidFill>
                            <a:srgbClr val="000000"/>
                          </a:solidFill>
                          <a:effectLst/>
                          <a:latin typeface="微軟正黑體"/>
                        </a:rPr>
                        <a:t>男</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zh-TW" sz="800" b="0" i="0" u="none" strike="noStrike" dirty="0">
                          <a:solidFill>
                            <a:srgbClr val="000000"/>
                          </a:solidFill>
                          <a:effectLst/>
                          <a:latin typeface="微軟正黑體"/>
                        </a:rPr>
                        <a:t>14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2.333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0.17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gridSpan="2">
                  <a:txBody>
                    <a:bodyPr/>
                    <a:lstStyle/>
                    <a:p>
                      <a:pPr algn="ctr" fontAlgn="ctr"/>
                      <a:r>
                        <a:rPr lang="en-US" altLang="zh-TW" sz="800" b="0" i="0" u="none" strike="noStrike">
                          <a:solidFill>
                            <a:srgbClr val="000000"/>
                          </a:solidFill>
                          <a:effectLst/>
                          <a:latin typeface="微軟正黑體"/>
                        </a:rPr>
                        <a:t>0.166625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zh-TW" altLang="en-US"/>
                    </a:p>
                  </a:txBody>
                  <a:tcPr/>
                </a:tc>
                <a:tc>
                  <a:txBody>
                    <a:bodyPr/>
                    <a:lstStyle/>
                    <a:p>
                      <a:pPr algn="r" fontAlgn="ctr"/>
                      <a:r>
                        <a:rPr lang="en-US" altLang="zh-TW" sz="800" b="0" i="0" u="none" strike="noStrike">
                          <a:solidFill>
                            <a:srgbClr val="000000"/>
                          </a:solidFill>
                          <a:effectLst/>
                          <a:latin typeface="微軟正黑體"/>
                        </a:rPr>
                        <a:t>20.90%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147772">
                <a:tc vMerge="1">
                  <a:txBody>
                    <a:bodyPr/>
                    <a:lstStyle/>
                    <a:p>
                      <a:endParaRPr lang="zh-TW" altLang="en-US"/>
                    </a:p>
                  </a:txBody>
                  <a:tcPr/>
                </a:tc>
                <a:tc>
                  <a:txBody>
                    <a:bodyPr/>
                    <a:lstStyle/>
                    <a:p>
                      <a:pPr algn="ctr" fontAlgn="ctr"/>
                      <a:r>
                        <a:rPr lang="zh-TW" altLang="en-US" sz="800" b="0" i="0" u="none" strike="noStrike">
                          <a:solidFill>
                            <a:srgbClr val="000000"/>
                          </a:solidFill>
                          <a:effectLst/>
                          <a:latin typeface="微軟正黑體"/>
                        </a:rPr>
                        <a:t>女</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zh-TW" sz="800" b="0" i="0" u="none" strike="noStrike" dirty="0">
                          <a:solidFill>
                            <a:srgbClr val="000000"/>
                          </a:solidFill>
                          <a:effectLst/>
                          <a:latin typeface="微軟正黑體"/>
                        </a:rPr>
                        <a:t>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0.333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0.17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vMerge="1">
                  <a:txBody>
                    <a:bodyPr/>
                    <a:lstStyle/>
                    <a:p>
                      <a:endParaRPr lang="zh-TW" altLang="en-US"/>
                    </a:p>
                  </a:txBody>
                  <a:tcPr/>
                </a:tc>
                <a:tc hMerge="1" vMerge="1">
                  <a:txBody>
                    <a:bodyPr/>
                    <a:lstStyle/>
                    <a:p>
                      <a:endParaRPr lang="zh-TW" altLang="en-US"/>
                    </a:p>
                  </a:txBody>
                  <a:tcPr/>
                </a:tc>
                <a:tc>
                  <a:txBody>
                    <a:bodyPr/>
                    <a:lstStyle/>
                    <a:p>
                      <a:pPr algn="r" fontAlgn="ctr"/>
                      <a:r>
                        <a:rPr lang="en-US" altLang="zh-TW" sz="800" b="0" i="0" u="none" strike="noStrike">
                          <a:solidFill>
                            <a:srgbClr val="000000"/>
                          </a:solidFill>
                          <a:effectLst/>
                          <a:latin typeface="微軟正黑體"/>
                        </a:rPr>
                        <a:t>33.33%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147772">
                <a:tc rowSpan="2">
                  <a:txBody>
                    <a:bodyPr/>
                    <a:lstStyle/>
                    <a:p>
                      <a:pPr algn="ctr" fontAlgn="ctr"/>
                      <a:r>
                        <a:rPr lang="zh-TW" altLang="en-US" sz="800" b="0" i="0" u="none" strike="noStrike">
                          <a:solidFill>
                            <a:srgbClr val="000000"/>
                          </a:solidFill>
                          <a:effectLst/>
                          <a:latin typeface="微軟正黑體"/>
                        </a:rPr>
                        <a:t>中階主管</a:t>
                      </a:r>
                      <a:r>
                        <a:rPr lang="en-US" altLang="zh-TW" sz="800" b="0" i="0" u="none" strike="noStrike">
                          <a:solidFill>
                            <a:srgbClr val="000000"/>
                          </a:solidFill>
                          <a:effectLst/>
                          <a:latin typeface="微軟正黑體"/>
                        </a:rPr>
                        <a:t>-</a:t>
                      </a:r>
                      <a:r>
                        <a:rPr lang="zh-TW" altLang="en-US" sz="800" b="0" i="0" u="none" strike="noStrike">
                          <a:solidFill>
                            <a:srgbClr val="000000"/>
                          </a:solidFill>
                          <a:effectLst/>
                          <a:latin typeface="微軟正黑體"/>
                        </a:rPr>
                        <a:t>經</a:t>
                      </a:r>
                      <a:r>
                        <a:rPr lang="en-US" altLang="zh-TW" sz="800" b="0" i="0" u="none" strike="noStrike">
                          <a:solidFill>
                            <a:srgbClr val="000000"/>
                          </a:solidFill>
                          <a:effectLst/>
                          <a:latin typeface="微軟正黑體"/>
                        </a:rPr>
                        <a:t>/</a:t>
                      </a:r>
                      <a:r>
                        <a:rPr lang="zh-TW" altLang="en-US" sz="800" b="0" i="0" u="none" strike="noStrike">
                          <a:solidFill>
                            <a:srgbClr val="000000"/>
                          </a:solidFill>
                          <a:effectLst/>
                          <a:latin typeface="微軟正黑體"/>
                        </a:rPr>
                        <a:t>副理、課級</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zh-TW" altLang="en-US" sz="800" b="0" i="0" u="none" strike="noStrike">
                          <a:solidFill>
                            <a:srgbClr val="000000"/>
                          </a:solidFill>
                          <a:effectLst/>
                          <a:latin typeface="微軟正黑體"/>
                        </a:rPr>
                        <a:t>男</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zh-TW" sz="800" b="0" i="0" u="none" strike="noStrike" dirty="0">
                          <a:solidFill>
                            <a:srgbClr val="000000"/>
                          </a:solidFill>
                          <a:effectLst/>
                          <a:latin typeface="微軟正黑體"/>
                        </a:rPr>
                        <a:t>190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31.666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0.17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gridSpan="2">
                  <a:txBody>
                    <a:bodyPr/>
                    <a:lstStyle/>
                    <a:p>
                      <a:pPr algn="ctr" fontAlgn="ctr"/>
                      <a:r>
                        <a:rPr lang="en-US" altLang="zh-TW" sz="800" b="0" i="0" u="none" strike="noStrike">
                          <a:solidFill>
                            <a:srgbClr val="000000"/>
                          </a:solidFill>
                          <a:effectLst/>
                          <a:latin typeface="微軟正黑體"/>
                        </a:rPr>
                        <a:t>0.16666436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zh-TW" altLang="en-US"/>
                    </a:p>
                  </a:txBody>
                  <a:tcPr/>
                </a:tc>
                <a:tc>
                  <a:txBody>
                    <a:bodyPr/>
                    <a:lstStyle/>
                    <a:p>
                      <a:pPr algn="r" fontAlgn="ctr"/>
                      <a:r>
                        <a:rPr lang="en-US" altLang="zh-TW" sz="800" b="0" i="0" u="none" strike="noStrike">
                          <a:solidFill>
                            <a:srgbClr val="000000"/>
                          </a:solidFill>
                          <a:effectLst/>
                          <a:latin typeface="微軟正黑體"/>
                        </a:rPr>
                        <a:t>56.55%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147772">
                <a:tc vMerge="1">
                  <a:txBody>
                    <a:bodyPr/>
                    <a:lstStyle/>
                    <a:p>
                      <a:endParaRPr lang="zh-TW" altLang="en-US"/>
                    </a:p>
                  </a:txBody>
                  <a:tcPr/>
                </a:tc>
                <a:tc>
                  <a:txBody>
                    <a:bodyPr/>
                    <a:lstStyle/>
                    <a:p>
                      <a:pPr algn="ctr" fontAlgn="ctr"/>
                      <a:r>
                        <a:rPr lang="zh-TW" altLang="en-US" sz="800" b="0" i="0" u="none" strike="noStrike">
                          <a:solidFill>
                            <a:srgbClr val="000000"/>
                          </a:solidFill>
                          <a:effectLst/>
                          <a:latin typeface="微軟正黑體"/>
                        </a:rPr>
                        <a:t>女</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zh-TW" sz="800" b="0" i="0" u="none" strike="noStrike" dirty="0">
                          <a:solidFill>
                            <a:srgbClr val="000000"/>
                          </a:solidFill>
                          <a:effectLst/>
                          <a:latin typeface="微軟正黑體"/>
                        </a:rPr>
                        <a:t>99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16.5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0.17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vMerge="1">
                  <a:txBody>
                    <a:bodyPr/>
                    <a:lstStyle/>
                    <a:p>
                      <a:endParaRPr lang="zh-TW" altLang="en-US"/>
                    </a:p>
                  </a:txBody>
                  <a:tcPr/>
                </a:tc>
                <a:tc hMerge="1" vMerge="1">
                  <a:txBody>
                    <a:bodyPr/>
                    <a:lstStyle/>
                    <a:p>
                      <a:endParaRPr lang="zh-TW" altLang="en-US"/>
                    </a:p>
                  </a:txBody>
                  <a:tcPr/>
                </a:tc>
                <a:tc>
                  <a:txBody>
                    <a:bodyPr/>
                    <a:lstStyle/>
                    <a:p>
                      <a:pPr algn="r" fontAlgn="ctr"/>
                      <a:r>
                        <a:rPr lang="en-US" altLang="zh-TW" sz="800" b="0" i="0" u="none" strike="noStrike">
                          <a:solidFill>
                            <a:srgbClr val="000000"/>
                          </a:solidFill>
                          <a:effectLst/>
                          <a:latin typeface="微軟正黑體"/>
                        </a:rPr>
                        <a:t>11.70%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147772">
                <a:tc rowSpan="2">
                  <a:txBody>
                    <a:bodyPr/>
                    <a:lstStyle/>
                    <a:p>
                      <a:pPr algn="ctr" fontAlgn="ctr"/>
                      <a:r>
                        <a:rPr lang="zh-TW" altLang="en-US" sz="800" b="0" i="0" u="none" strike="noStrike">
                          <a:solidFill>
                            <a:srgbClr val="000000"/>
                          </a:solidFill>
                          <a:effectLst/>
                          <a:latin typeface="微軟正黑體"/>
                        </a:rPr>
                        <a:t>一般職員</a:t>
                      </a:r>
                      <a:r>
                        <a:rPr lang="en-US" altLang="zh-TW" sz="800" b="0" i="0" u="none" strike="noStrike">
                          <a:solidFill>
                            <a:srgbClr val="000000"/>
                          </a:solidFill>
                          <a:effectLst/>
                          <a:latin typeface="微軟正黑體"/>
                        </a:rPr>
                        <a:t>-</a:t>
                      </a:r>
                      <a:r>
                        <a:rPr lang="zh-TW" altLang="en-US" sz="800" b="0" i="0" u="none" strike="noStrike">
                          <a:solidFill>
                            <a:srgbClr val="000000"/>
                          </a:solidFill>
                          <a:effectLst/>
                          <a:latin typeface="微軟正黑體"/>
                        </a:rPr>
                        <a:t>間接</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zh-TW" altLang="en-US" sz="800" b="0" i="0" u="none" strike="noStrike">
                          <a:solidFill>
                            <a:srgbClr val="000000"/>
                          </a:solidFill>
                          <a:effectLst/>
                          <a:latin typeface="微軟正黑體"/>
                        </a:rPr>
                        <a:t>男</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zh-TW" sz="800" b="0" i="0" u="none" strike="noStrike" dirty="0">
                          <a:solidFill>
                            <a:srgbClr val="000000"/>
                          </a:solidFill>
                          <a:effectLst/>
                          <a:latin typeface="微軟正黑體"/>
                        </a:rPr>
                        <a:t>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0.833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0.17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gridSpan="2">
                  <a:txBody>
                    <a:bodyPr/>
                    <a:lstStyle/>
                    <a:p>
                      <a:pPr algn="ctr" fontAlgn="ctr"/>
                      <a:r>
                        <a:rPr lang="en-US" altLang="zh-TW" sz="800" b="0" i="0" u="none" strike="noStrike" dirty="0">
                          <a:solidFill>
                            <a:srgbClr val="000000"/>
                          </a:solidFill>
                          <a:effectLst/>
                          <a:latin typeface="微軟正黑體"/>
                        </a:rPr>
                        <a:t>0.1666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zh-TW" altLang="en-US"/>
                    </a:p>
                  </a:txBody>
                  <a:tcPr/>
                </a:tc>
                <a:tc>
                  <a:txBody>
                    <a:bodyPr/>
                    <a:lstStyle/>
                    <a:p>
                      <a:pPr algn="r" fontAlgn="ctr"/>
                      <a:r>
                        <a:rPr lang="en-US" altLang="zh-TW" sz="800" b="0" i="0" u="none" strike="noStrike">
                          <a:solidFill>
                            <a:srgbClr val="000000"/>
                          </a:solidFill>
                          <a:effectLst/>
                          <a:latin typeface="微軟正黑體"/>
                        </a:rPr>
                        <a:t>45.45%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147772">
                <a:tc vMerge="1">
                  <a:txBody>
                    <a:bodyPr/>
                    <a:lstStyle/>
                    <a:p>
                      <a:endParaRPr lang="zh-TW" altLang="en-US"/>
                    </a:p>
                  </a:txBody>
                  <a:tcPr/>
                </a:tc>
                <a:tc>
                  <a:txBody>
                    <a:bodyPr/>
                    <a:lstStyle/>
                    <a:p>
                      <a:pPr algn="ctr" fontAlgn="ctr"/>
                      <a:r>
                        <a:rPr lang="zh-TW" altLang="en-US" sz="800" b="0" i="0" u="none" strike="noStrike">
                          <a:solidFill>
                            <a:srgbClr val="000000"/>
                          </a:solidFill>
                          <a:effectLst/>
                          <a:latin typeface="微軟正黑體"/>
                        </a:rPr>
                        <a:t>女</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zh-TW" sz="800" b="0" i="0" u="none" strike="noStrike" dirty="0">
                          <a:solidFill>
                            <a:srgbClr val="000000"/>
                          </a:solidFill>
                          <a:effectLst/>
                          <a:latin typeface="微軟正黑體"/>
                        </a:rPr>
                        <a:t>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0.833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0.17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vMerge="1">
                  <a:txBody>
                    <a:bodyPr/>
                    <a:lstStyle/>
                    <a:p>
                      <a:endParaRPr lang="zh-TW" altLang="en-US"/>
                    </a:p>
                  </a:txBody>
                  <a:tcPr/>
                </a:tc>
                <a:tc hMerge="1" vMerge="1">
                  <a:txBody>
                    <a:bodyPr/>
                    <a:lstStyle/>
                    <a:p>
                      <a:endParaRPr lang="zh-TW" altLang="en-US"/>
                    </a:p>
                  </a:txBody>
                  <a:tcPr/>
                </a:tc>
                <a:tc>
                  <a:txBody>
                    <a:bodyPr/>
                    <a:lstStyle/>
                    <a:p>
                      <a:pPr algn="r" fontAlgn="ctr"/>
                      <a:r>
                        <a:rPr lang="en-US" altLang="zh-TW" sz="800" b="0" i="0" u="none" strike="noStrike">
                          <a:solidFill>
                            <a:srgbClr val="000000"/>
                          </a:solidFill>
                          <a:effectLst/>
                          <a:latin typeface="微軟正黑體"/>
                        </a:rPr>
                        <a:t>10.41%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147772">
                <a:tc rowSpan="2">
                  <a:txBody>
                    <a:bodyPr/>
                    <a:lstStyle/>
                    <a:p>
                      <a:pPr algn="ctr" fontAlgn="ctr"/>
                      <a:r>
                        <a:rPr lang="zh-TW" altLang="en-US" sz="800" b="0" i="0" u="none" strike="noStrike">
                          <a:solidFill>
                            <a:srgbClr val="000000"/>
                          </a:solidFill>
                          <a:effectLst/>
                          <a:latin typeface="微軟正黑體"/>
                        </a:rPr>
                        <a:t>一般職員</a:t>
                      </a:r>
                      <a:r>
                        <a:rPr lang="en-US" altLang="zh-TW" sz="800" b="0" i="0" u="none" strike="noStrike">
                          <a:solidFill>
                            <a:srgbClr val="000000"/>
                          </a:solidFill>
                          <a:effectLst/>
                          <a:latin typeface="微軟正黑體"/>
                        </a:rPr>
                        <a:t>-</a:t>
                      </a:r>
                      <a:r>
                        <a:rPr lang="zh-TW" altLang="en-US" sz="800" b="0" i="0" u="none" strike="noStrike">
                          <a:solidFill>
                            <a:srgbClr val="000000"/>
                          </a:solidFill>
                          <a:effectLst/>
                          <a:latin typeface="微軟正黑體"/>
                        </a:rPr>
                        <a:t>直接</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zh-TW" altLang="en-US" sz="800" b="0" i="0" u="none" strike="noStrike">
                          <a:solidFill>
                            <a:srgbClr val="000000"/>
                          </a:solidFill>
                          <a:effectLst/>
                          <a:latin typeface="微軟正黑體"/>
                        </a:rPr>
                        <a:t>男</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zh-TW" sz="800" b="0" i="0" u="none" strike="noStrike" dirty="0" smtClean="0">
                          <a:solidFill>
                            <a:srgbClr val="000000"/>
                          </a:solidFill>
                          <a:effectLst/>
                          <a:latin typeface="微軟正黑體"/>
                        </a:rPr>
                        <a:t>-</a:t>
                      </a:r>
                      <a:endParaRPr lang="en-US" altLang="zh-TW" sz="800" b="0" i="0" u="none" strike="noStrike" dirty="0">
                        <a:solidFill>
                          <a:srgbClr val="000000"/>
                        </a:solidFill>
                        <a:effectLst/>
                        <a:latin typeface="微軟正黑體"/>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dirty="0" smtClean="0">
                          <a:solidFill>
                            <a:srgbClr val="000000"/>
                          </a:solidFill>
                          <a:effectLst/>
                          <a:latin typeface="微軟正黑體"/>
                        </a:rPr>
                        <a:t>-</a:t>
                      </a:r>
                      <a:endParaRPr lang="en-US" altLang="zh-TW" sz="800" b="0" i="0" u="none" strike="noStrike" dirty="0">
                        <a:solidFill>
                          <a:srgbClr val="000000"/>
                        </a:solidFill>
                        <a:effectLst/>
                        <a:latin typeface="微軟正黑體"/>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dirty="0" smtClean="0">
                          <a:solidFill>
                            <a:srgbClr val="000000"/>
                          </a:solidFill>
                          <a:effectLst/>
                          <a:latin typeface="微軟正黑體"/>
                        </a:rPr>
                        <a:t>-</a:t>
                      </a:r>
                      <a:endParaRPr lang="en-US" altLang="zh-TW" sz="800" b="0" i="0" u="none" strike="noStrike" dirty="0">
                        <a:solidFill>
                          <a:srgbClr val="000000"/>
                        </a:solidFill>
                        <a:effectLst/>
                        <a:latin typeface="微軟正黑體"/>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gridSpan="2">
                  <a:txBody>
                    <a:bodyPr/>
                    <a:lstStyle/>
                    <a:p>
                      <a:pPr algn="ctr" fontAlgn="ctr"/>
                      <a:r>
                        <a:rPr lang="en-US" altLang="zh-TW" sz="800" b="0" i="0" u="none" strike="noStrike" dirty="0" smtClean="0">
                          <a:solidFill>
                            <a:srgbClr val="000000"/>
                          </a:solidFill>
                          <a:effectLst/>
                          <a:latin typeface="微軟正黑體"/>
                        </a:rPr>
                        <a:t>-</a:t>
                      </a:r>
                      <a:endParaRPr lang="en-US" altLang="zh-TW" sz="800" b="0" i="0" u="none" strike="noStrike" dirty="0">
                        <a:solidFill>
                          <a:srgbClr val="000000"/>
                        </a:solidFill>
                        <a:effectLst/>
                        <a:latin typeface="微軟正黑體"/>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zh-TW" altLang="en-US"/>
                    </a:p>
                  </a:txBody>
                  <a:tcPr/>
                </a:tc>
                <a:tc>
                  <a:txBody>
                    <a:bodyPr/>
                    <a:lstStyle/>
                    <a:p>
                      <a:pPr algn="r" fontAlgn="ctr"/>
                      <a:r>
                        <a:rPr lang="en-US" altLang="zh-TW" sz="800" b="0" i="0" u="none" strike="noStrike">
                          <a:solidFill>
                            <a:srgbClr val="000000"/>
                          </a:solidFill>
                          <a:effectLst/>
                          <a:latin typeface="微軟正黑體"/>
                        </a:rPr>
                        <a:t>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147772">
                <a:tc vMerge="1">
                  <a:txBody>
                    <a:bodyPr/>
                    <a:lstStyle/>
                    <a:p>
                      <a:endParaRPr lang="zh-TW" altLang="en-US"/>
                    </a:p>
                  </a:txBody>
                  <a:tcPr/>
                </a:tc>
                <a:tc>
                  <a:txBody>
                    <a:bodyPr/>
                    <a:lstStyle/>
                    <a:p>
                      <a:pPr algn="ctr" fontAlgn="ctr"/>
                      <a:r>
                        <a:rPr lang="zh-TW" altLang="en-US" sz="800" b="0" i="0" u="none" strike="noStrike" dirty="0">
                          <a:solidFill>
                            <a:srgbClr val="000000"/>
                          </a:solidFill>
                          <a:effectLst/>
                          <a:latin typeface="微軟正黑體"/>
                        </a:rPr>
                        <a:t>女</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zh-TW" sz="800" b="0" i="0" u="none" strike="noStrike" dirty="0" smtClean="0">
                          <a:solidFill>
                            <a:srgbClr val="000000"/>
                          </a:solidFill>
                          <a:effectLst/>
                          <a:latin typeface="微軟正黑體"/>
                        </a:rPr>
                        <a:t>-</a:t>
                      </a:r>
                      <a:endParaRPr lang="en-US" altLang="zh-TW" sz="800" b="0" i="0" u="none" strike="noStrike" dirty="0">
                        <a:solidFill>
                          <a:srgbClr val="000000"/>
                        </a:solidFill>
                        <a:effectLst/>
                        <a:latin typeface="微軟正黑體"/>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dirty="0" smtClean="0">
                          <a:solidFill>
                            <a:srgbClr val="000000"/>
                          </a:solidFill>
                          <a:effectLst/>
                          <a:latin typeface="微軟正黑體"/>
                        </a:rPr>
                        <a:t>-</a:t>
                      </a:r>
                      <a:endParaRPr lang="en-US" altLang="zh-TW" sz="800" b="0" i="0" u="none" strike="noStrike" dirty="0">
                        <a:solidFill>
                          <a:srgbClr val="000000"/>
                        </a:solidFill>
                        <a:effectLst/>
                        <a:latin typeface="微軟正黑體"/>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dirty="0" smtClean="0">
                          <a:solidFill>
                            <a:srgbClr val="000000"/>
                          </a:solidFill>
                          <a:effectLst/>
                          <a:latin typeface="微軟正黑體"/>
                        </a:rPr>
                        <a:t>-</a:t>
                      </a:r>
                      <a:endParaRPr lang="en-US" altLang="zh-TW" sz="800" b="0" i="0" u="none" strike="noStrike" dirty="0">
                        <a:solidFill>
                          <a:srgbClr val="000000"/>
                        </a:solidFill>
                        <a:effectLst/>
                        <a:latin typeface="微軟正黑體"/>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vMerge="1">
                  <a:txBody>
                    <a:bodyPr/>
                    <a:lstStyle/>
                    <a:p>
                      <a:endParaRPr lang="zh-TW" altLang="en-US"/>
                    </a:p>
                  </a:txBody>
                  <a:tcPr/>
                </a:tc>
                <a:tc hMerge="1" vMerge="1">
                  <a:txBody>
                    <a:bodyPr/>
                    <a:lstStyle/>
                    <a:p>
                      <a:endParaRPr lang="zh-TW" altLang="en-US"/>
                    </a:p>
                  </a:txBody>
                  <a:tcPr/>
                </a:tc>
                <a:tc>
                  <a:txBody>
                    <a:bodyPr/>
                    <a:lstStyle/>
                    <a:p>
                      <a:pPr algn="r" fontAlgn="ctr"/>
                      <a:r>
                        <a:rPr lang="en-US" altLang="zh-TW" sz="800" b="0" i="0" u="none" strike="noStrike">
                          <a:solidFill>
                            <a:srgbClr val="000000"/>
                          </a:solidFill>
                          <a:effectLst/>
                          <a:latin typeface="微軟正黑體"/>
                        </a:rPr>
                        <a:t>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147772">
                <a:tc rowSpan="2">
                  <a:txBody>
                    <a:bodyPr/>
                    <a:lstStyle/>
                    <a:p>
                      <a:pPr algn="ctr" fontAlgn="ctr"/>
                      <a:r>
                        <a:rPr lang="zh-TW" altLang="en-US" sz="800" b="0" i="0" u="none" strike="noStrike">
                          <a:solidFill>
                            <a:srgbClr val="000000"/>
                          </a:solidFill>
                          <a:effectLst/>
                          <a:latin typeface="微軟正黑體"/>
                        </a:rPr>
                        <a:t>所有員工</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zh-TW" altLang="en-US" sz="800" b="0" i="0" u="none" strike="noStrike">
                          <a:solidFill>
                            <a:srgbClr val="000000"/>
                          </a:solidFill>
                          <a:effectLst/>
                          <a:latin typeface="微軟正黑體"/>
                        </a:rPr>
                        <a:t>男</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zh-TW" sz="800" b="0" i="0" u="none" strike="noStrike" dirty="0">
                          <a:solidFill>
                            <a:srgbClr val="000000"/>
                          </a:solidFill>
                          <a:effectLst/>
                          <a:latin typeface="微軟正黑體"/>
                        </a:rPr>
                        <a:t>209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800" b="0" i="0" u="none" strike="noStrike">
                          <a:solidFill>
                            <a:srgbClr val="000000"/>
                          </a:solidFill>
                          <a:effectLst/>
                          <a:latin typeface="微軟正黑體"/>
                        </a:rPr>
                        <a:t>34.832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800" b="0" i="0" u="none" strike="noStrike">
                          <a:solidFill>
                            <a:srgbClr val="000000"/>
                          </a:solidFill>
                          <a:effectLst/>
                          <a:latin typeface="微軟正黑體"/>
                        </a:rPr>
                        <a:t>0.17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gridSpan="2">
                  <a:txBody>
                    <a:bodyPr/>
                    <a:lstStyle/>
                    <a:p>
                      <a:pPr algn="ctr" fontAlgn="ctr"/>
                      <a:r>
                        <a:rPr lang="en-US" altLang="zh-TW" sz="800" b="0" i="0" u="none" strike="noStrike" dirty="0">
                          <a:solidFill>
                            <a:srgbClr val="000000"/>
                          </a:solidFill>
                          <a:effectLst/>
                          <a:latin typeface="微軟正黑體"/>
                        </a:rPr>
                        <a:t>0.166660317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hMerge="1">
                  <a:txBody>
                    <a:bodyPr/>
                    <a:lstStyle/>
                    <a:p>
                      <a:endParaRPr lang="zh-TW" altLang="en-US"/>
                    </a:p>
                  </a:txBody>
                  <a:tcPr/>
                </a:tc>
                <a:tc>
                  <a:txBody>
                    <a:bodyPr/>
                    <a:lstStyle/>
                    <a:p>
                      <a:pPr algn="r" fontAlgn="ctr"/>
                      <a:r>
                        <a:rPr lang="en-US" altLang="zh-TW" sz="800" b="0" i="0" u="none" strike="noStrike" dirty="0">
                          <a:solidFill>
                            <a:srgbClr val="000000"/>
                          </a:solidFill>
                          <a:effectLst/>
                          <a:latin typeface="微軟正黑體"/>
                        </a:rPr>
                        <a:t>50.48%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r h="147772">
                <a:tc vMerge="1">
                  <a:txBody>
                    <a:bodyPr/>
                    <a:lstStyle/>
                    <a:p>
                      <a:endParaRPr lang="zh-TW" altLang="en-US"/>
                    </a:p>
                  </a:txBody>
                  <a:tcPr/>
                </a:tc>
                <a:tc>
                  <a:txBody>
                    <a:bodyPr/>
                    <a:lstStyle/>
                    <a:p>
                      <a:pPr algn="ctr" fontAlgn="ctr"/>
                      <a:r>
                        <a:rPr lang="zh-TW" altLang="en-US" sz="800" b="0" i="0" u="none" strike="noStrike">
                          <a:solidFill>
                            <a:srgbClr val="000000"/>
                          </a:solidFill>
                          <a:effectLst/>
                          <a:latin typeface="微軟正黑體"/>
                        </a:rPr>
                        <a:t>女</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zh-TW" sz="800" b="0" i="0" u="none" strike="noStrike" dirty="0">
                          <a:solidFill>
                            <a:srgbClr val="000000"/>
                          </a:solidFill>
                          <a:effectLst/>
                          <a:latin typeface="微軟正黑體"/>
                        </a:rPr>
                        <a:t>106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800" b="0" i="0" u="none" strike="noStrike" dirty="0">
                          <a:solidFill>
                            <a:srgbClr val="000000"/>
                          </a:solidFill>
                          <a:effectLst/>
                          <a:latin typeface="微軟正黑體"/>
                        </a:rPr>
                        <a:t>17.666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800" b="0" i="0" u="none" strike="noStrike" dirty="0">
                          <a:solidFill>
                            <a:srgbClr val="000000"/>
                          </a:solidFill>
                          <a:effectLst/>
                          <a:latin typeface="微軟正黑體"/>
                        </a:rPr>
                        <a:t>0.17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vMerge="1">
                  <a:txBody>
                    <a:bodyPr/>
                    <a:lstStyle/>
                    <a:p>
                      <a:endParaRPr lang="zh-TW" altLang="en-US"/>
                    </a:p>
                  </a:txBody>
                  <a:tcPr/>
                </a:tc>
                <a:tc hMerge="1" vMerge="1">
                  <a:txBody>
                    <a:bodyPr/>
                    <a:lstStyle/>
                    <a:p>
                      <a:endParaRPr lang="zh-TW" altLang="en-US"/>
                    </a:p>
                  </a:txBody>
                  <a:tcPr/>
                </a:tc>
                <a:tc>
                  <a:txBody>
                    <a:bodyPr/>
                    <a:lstStyle/>
                    <a:p>
                      <a:pPr algn="r" fontAlgn="ctr"/>
                      <a:r>
                        <a:rPr lang="en-US" altLang="zh-TW" sz="800" b="0" i="0" u="none" strike="noStrike" dirty="0">
                          <a:solidFill>
                            <a:srgbClr val="000000"/>
                          </a:solidFill>
                          <a:effectLst/>
                          <a:latin typeface="微軟正黑體"/>
                        </a:rPr>
                        <a:t>68.39%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1"/>
                  </a:ext>
                </a:extLst>
              </a:tr>
            </a:tbl>
          </a:graphicData>
        </a:graphic>
      </p:graphicFrame>
      <p:graphicFrame>
        <p:nvGraphicFramePr>
          <p:cNvPr id="8" name="表格 7"/>
          <p:cNvGraphicFramePr>
            <a:graphicFrameLocks noGrp="1"/>
          </p:cNvGraphicFramePr>
          <p:nvPr>
            <p:extLst>
              <p:ext uri="{D42A27DB-BD31-4B8C-83A1-F6EECF244321}">
                <p14:modId xmlns:p14="http://schemas.microsoft.com/office/powerpoint/2010/main" val="977142049"/>
              </p:ext>
            </p:extLst>
          </p:nvPr>
        </p:nvGraphicFramePr>
        <p:xfrm>
          <a:off x="178187" y="4361033"/>
          <a:ext cx="6791038" cy="1810350"/>
        </p:xfrm>
        <a:graphic>
          <a:graphicData uri="http://schemas.openxmlformats.org/drawingml/2006/table">
            <a:tbl>
              <a:tblPr/>
              <a:tblGrid>
                <a:gridCol w="913592">
                  <a:extLst>
                    <a:ext uri="{9D8B030D-6E8A-4147-A177-3AD203B41FA5}">
                      <a16:colId xmlns="" xmlns:a16="http://schemas.microsoft.com/office/drawing/2014/main" val="20000"/>
                    </a:ext>
                  </a:extLst>
                </a:gridCol>
                <a:gridCol w="382567">
                  <a:extLst>
                    <a:ext uri="{9D8B030D-6E8A-4147-A177-3AD203B41FA5}">
                      <a16:colId xmlns="" xmlns:a16="http://schemas.microsoft.com/office/drawing/2014/main" val="20001"/>
                    </a:ext>
                  </a:extLst>
                </a:gridCol>
                <a:gridCol w="570996">
                  <a:extLst>
                    <a:ext uri="{9D8B030D-6E8A-4147-A177-3AD203B41FA5}">
                      <a16:colId xmlns="" xmlns:a16="http://schemas.microsoft.com/office/drawing/2014/main" val="20002"/>
                    </a:ext>
                  </a:extLst>
                </a:gridCol>
                <a:gridCol w="839363">
                  <a:extLst>
                    <a:ext uri="{9D8B030D-6E8A-4147-A177-3AD203B41FA5}">
                      <a16:colId xmlns="" xmlns:a16="http://schemas.microsoft.com/office/drawing/2014/main" val="20003"/>
                    </a:ext>
                  </a:extLst>
                </a:gridCol>
                <a:gridCol w="839363">
                  <a:extLst>
                    <a:ext uri="{9D8B030D-6E8A-4147-A177-3AD203B41FA5}">
                      <a16:colId xmlns="" xmlns:a16="http://schemas.microsoft.com/office/drawing/2014/main" val="20004"/>
                    </a:ext>
                  </a:extLst>
                </a:gridCol>
                <a:gridCol w="839363">
                  <a:extLst>
                    <a:ext uri="{9D8B030D-6E8A-4147-A177-3AD203B41FA5}">
                      <a16:colId xmlns="" xmlns:a16="http://schemas.microsoft.com/office/drawing/2014/main" val="20005"/>
                    </a:ext>
                  </a:extLst>
                </a:gridCol>
                <a:gridCol w="1279029">
                  <a:extLst>
                    <a:ext uri="{9D8B030D-6E8A-4147-A177-3AD203B41FA5}">
                      <a16:colId xmlns="" xmlns:a16="http://schemas.microsoft.com/office/drawing/2014/main" val="20006"/>
                    </a:ext>
                  </a:extLst>
                </a:gridCol>
                <a:gridCol w="1126765">
                  <a:extLst>
                    <a:ext uri="{9D8B030D-6E8A-4147-A177-3AD203B41FA5}">
                      <a16:colId xmlns="" xmlns:a16="http://schemas.microsoft.com/office/drawing/2014/main" val="20007"/>
                    </a:ext>
                  </a:extLst>
                </a:gridCol>
              </a:tblGrid>
              <a:tr h="142410">
                <a:tc gridSpan="3">
                  <a:txBody>
                    <a:bodyPr/>
                    <a:lstStyle/>
                    <a:p>
                      <a:pPr algn="l" fontAlgn="ctr"/>
                      <a:r>
                        <a:rPr lang="en-US" altLang="zh-TW" sz="800" b="0" i="0" u="none" strike="noStrike" dirty="0">
                          <a:solidFill>
                            <a:srgbClr val="000000"/>
                          </a:solidFill>
                          <a:effectLst/>
                          <a:latin typeface="微軟正黑體"/>
                        </a:rPr>
                        <a:t>3.</a:t>
                      </a:r>
                      <a:r>
                        <a:rPr lang="zh-TW" altLang="en-US" sz="800" b="0" i="0" u="none" strike="noStrike" dirty="0">
                          <a:solidFill>
                            <a:srgbClr val="000000"/>
                          </a:solidFill>
                          <a:effectLst/>
                          <a:latin typeface="微軟正黑體"/>
                        </a:rPr>
                        <a:t>依員工類別統計反貪腐教育訓練</a:t>
                      </a:r>
                      <a:r>
                        <a:rPr lang="en-US" altLang="zh-TW" sz="800" b="0" i="0" u="none" strike="noStrike" dirty="0">
                          <a:solidFill>
                            <a:srgbClr val="000000"/>
                          </a:solidFill>
                          <a:effectLst/>
                          <a:latin typeface="微軟正黑體"/>
                        </a:rPr>
                        <a:t>:IACJ</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a:txBody>
                    <a:bodyPr/>
                    <a:lstStyle/>
                    <a:p>
                      <a:pPr algn="l" fontAlgn="ctr"/>
                      <a:endParaRPr lang="zh-TW" altLang="en-US" sz="800" b="0" i="0" u="none" strike="noStrike">
                        <a:solidFill>
                          <a:srgbClr val="000000"/>
                        </a:solidFill>
                        <a:effectLst/>
                        <a:latin typeface="微軟正黑體"/>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zh-TW" altLang="en-US" sz="800" b="0" i="0" u="none" strike="noStrike">
                        <a:solidFill>
                          <a:srgbClr val="000000"/>
                        </a:solidFill>
                        <a:effectLst/>
                        <a:latin typeface="微軟正黑體"/>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zh-TW" altLang="en-US" sz="800" b="0" i="0" u="none" strike="noStrike">
                        <a:solidFill>
                          <a:srgbClr val="000000"/>
                        </a:solidFill>
                        <a:effectLst/>
                        <a:latin typeface="微軟正黑體"/>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zh-TW" altLang="en-US" sz="800" b="0" i="0" u="none" strike="noStrike">
                        <a:solidFill>
                          <a:srgbClr val="000000"/>
                        </a:solidFill>
                        <a:effectLst/>
                        <a:latin typeface="微軟正黑體"/>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zh-TW" altLang="en-US" sz="800" b="0" i="0" u="none" strike="noStrike">
                        <a:solidFill>
                          <a:srgbClr val="000000"/>
                        </a:solidFill>
                        <a:effectLst/>
                        <a:latin typeface="微軟正黑體"/>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237762">
                <a:tc>
                  <a:txBody>
                    <a:bodyPr/>
                    <a:lstStyle/>
                    <a:p>
                      <a:pPr algn="ctr" fontAlgn="ctr"/>
                      <a:r>
                        <a:rPr lang="zh-TW" altLang="en-US" sz="800" b="0" i="0" u="none" strike="noStrike">
                          <a:solidFill>
                            <a:srgbClr val="000000"/>
                          </a:solidFill>
                          <a:effectLst/>
                          <a:latin typeface="微軟正黑體"/>
                        </a:rPr>
                        <a:t>員工類別</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800" b="0" i="0" u="none" strike="noStrike">
                          <a:solidFill>
                            <a:srgbClr val="000000"/>
                          </a:solidFill>
                          <a:effectLst/>
                          <a:latin typeface="微軟正黑體"/>
                        </a:rPr>
                        <a:t>性別</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800" b="0" i="0" u="none" strike="noStrike">
                          <a:solidFill>
                            <a:srgbClr val="000000"/>
                          </a:solidFill>
                          <a:effectLst/>
                          <a:latin typeface="微軟正黑體"/>
                        </a:rPr>
                        <a:t>人數</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800" b="0" i="0" u="none" strike="noStrike">
                          <a:solidFill>
                            <a:srgbClr val="000000"/>
                          </a:solidFill>
                          <a:effectLst/>
                          <a:latin typeface="微軟正黑體"/>
                        </a:rPr>
                        <a:t>訓練時數</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800" b="0" i="0" u="none" strike="noStrike">
                          <a:solidFill>
                            <a:srgbClr val="000000"/>
                          </a:solidFill>
                          <a:effectLst/>
                          <a:latin typeface="微軟正黑體"/>
                        </a:rPr>
                        <a:t>人均訓練時數</a:t>
                      </a:r>
                      <a:r>
                        <a:rPr lang="en-US" altLang="zh-TW" sz="800" b="0" i="0" u="none" strike="noStrike">
                          <a:solidFill>
                            <a:srgbClr val="000000"/>
                          </a:solidFill>
                          <a:effectLst/>
                          <a:latin typeface="微軟正黑體"/>
                        </a:rPr>
                        <a:t>(</a:t>
                      </a:r>
                      <a:r>
                        <a:rPr lang="zh-TW" altLang="en-US" sz="800" b="0" i="0" u="none" strike="noStrike">
                          <a:solidFill>
                            <a:srgbClr val="000000"/>
                          </a:solidFill>
                          <a:effectLst/>
                          <a:latin typeface="微軟正黑體"/>
                        </a:rPr>
                        <a:t>依性別</a:t>
                      </a:r>
                      <a:r>
                        <a:rPr lang="en-US" altLang="zh-TW" sz="800" b="0" i="0" u="none" strike="noStrike">
                          <a:solidFill>
                            <a:srgbClr val="000000"/>
                          </a:solidFill>
                          <a:effectLst/>
                          <a:latin typeface="微軟正黑體"/>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2">
                  <a:txBody>
                    <a:bodyPr/>
                    <a:lstStyle/>
                    <a:p>
                      <a:pPr algn="ctr" fontAlgn="ctr"/>
                      <a:r>
                        <a:rPr lang="zh-TW" altLang="en-US" sz="800" b="0" i="0" u="none" strike="noStrike">
                          <a:solidFill>
                            <a:srgbClr val="000000"/>
                          </a:solidFill>
                          <a:effectLst/>
                          <a:latin typeface="微軟正黑體"/>
                        </a:rPr>
                        <a:t>人均訓練時數</a:t>
                      </a:r>
                      <a:r>
                        <a:rPr lang="en-US" altLang="zh-TW" sz="800" b="0" i="0" u="none" strike="noStrike">
                          <a:solidFill>
                            <a:srgbClr val="000000"/>
                          </a:solidFill>
                          <a:effectLst/>
                          <a:latin typeface="微軟正黑體"/>
                        </a:rPr>
                        <a:t>(</a:t>
                      </a:r>
                      <a:r>
                        <a:rPr lang="zh-TW" altLang="en-US" sz="800" b="0" i="0" u="none" strike="noStrike">
                          <a:solidFill>
                            <a:srgbClr val="000000"/>
                          </a:solidFill>
                          <a:effectLst/>
                          <a:latin typeface="微軟正黑體"/>
                        </a:rPr>
                        <a:t>依員工類別</a:t>
                      </a:r>
                      <a:r>
                        <a:rPr lang="en-US" altLang="zh-TW" sz="800" b="0" i="0" u="none" strike="noStrike">
                          <a:solidFill>
                            <a:srgbClr val="000000"/>
                          </a:solidFill>
                          <a:effectLst/>
                          <a:latin typeface="微軟正黑體"/>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zh-TW" altLang="en-US"/>
                    </a:p>
                  </a:txBody>
                  <a:tcPr/>
                </a:tc>
                <a:tc>
                  <a:txBody>
                    <a:bodyPr/>
                    <a:lstStyle/>
                    <a:p>
                      <a:pPr algn="ctr" fontAlgn="ctr"/>
                      <a:r>
                        <a:rPr lang="zh-TW" altLang="en-US" sz="800" b="0" i="0" u="none" strike="noStrike">
                          <a:solidFill>
                            <a:srgbClr val="000000"/>
                          </a:solidFill>
                          <a:effectLst/>
                          <a:latin typeface="微軟正黑體"/>
                        </a:rPr>
                        <a:t>百分比</a:t>
                      </a:r>
                      <a:r>
                        <a:rPr lang="en-US" altLang="zh-TW" sz="800" b="0" i="0" u="none" strike="noStrike">
                          <a:solidFill>
                            <a:srgbClr val="000000"/>
                          </a:solidFill>
                          <a:effectLst/>
                          <a:latin typeface="微軟正黑體"/>
                        </a:rPr>
                        <a:t>(</a:t>
                      </a:r>
                      <a:r>
                        <a:rPr lang="zh-TW" altLang="en-US" sz="800" b="0" i="0" u="none" strike="noStrike">
                          <a:solidFill>
                            <a:srgbClr val="000000"/>
                          </a:solidFill>
                          <a:effectLst/>
                          <a:latin typeface="微軟正黑體"/>
                        </a:rPr>
                        <a:t>依性別及員工類別</a:t>
                      </a:r>
                      <a:r>
                        <a:rPr lang="en-US" altLang="zh-TW" sz="800" b="0" i="0" u="none" strike="noStrike">
                          <a:solidFill>
                            <a:srgbClr val="000000"/>
                          </a:solidFill>
                          <a:effectLst/>
                          <a:latin typeface="微軟正黑體"/>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 xmlns:a16="http://schemas.microsoft.com/office/drawing/2014/main" val="10001"/>
                  </a:ext>
                </a:extLst>
              </a:tr>
              <a:tr h="142410">
                <a:tc rowSpan="2">
                  <a:txBody>
                    <a:bodyPr/>
                    <a:lstStyle/>
                    <a:p>
                      <a:pPr algn="ctr" fontAlgn="ctr"/>
                      <a:r>
                        <a:rPr lang="zh-TW" altLang="en-US" sz="800" b="0" i="0" u="none" strike="noStrike">
                          <a:solidFill>
                            <a:srgbClr val="000000"/>
                          </a:solidFill>
                          <a:effectLst/>
                          <a:latin typeface="微軟正黑體"/>
                        </a:rPr>
                        <a:t>高階主管</a:t>
                      </a:r>
                      <a:r>
                        <a:rPr lang="en-US" altLang="zh-TW" sz="800" b="0" i="0" u="none" strike="noStrike">
                          <a:solidFill>
                            <a:srgbClr val="000000"/>
                          </a:solidFill>
                          <a:effectLst/>
                          <a:latin typeface="微軟正黑體"/>
                        </a:rPr>
                        <a:t>-</a:t>
                      </a:r>
                      <a:r>
                        <a:rPr lang="zh-TW" altLang="en-US" sz="800" b="0" i="0" u="none" strike="noStrike">
                          <a:solidFill>
                            <a:srgbClr val="000000"/>
                          </a:solidFill>
                          <a:effectLst/>
                          <a:latin typeface="微軟正黑體"/>
                        </a:rPr>
                        <a:t>處級以上</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zh-TW" altLang="en-US" sz="800" b="0" i="0" u="none" strike="noStrike">
                          <a:solidFill>
                            <a:srgbClr val="000000"/>
                          </a:solidFill>
                          <a:effectLst/>
                          <a:latin typeface="微軟正黑體"/>
                        </a:rPr>
                        <a:t>男</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zh-TW" sz="800" b="0" i="0" u="none" strike="noStrike">
                          <a:solidFill>
                            <a:srgbClr val="000000"/>
                          </a:solidFill>
                          <a:effectLst/>
                          <a:latin typeface="微軟正黑體"/>
                        </a:rPr>
                        <a:t>13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3.9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0.30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gridSpan="2">
                  <a:txBody>
                    <a:bodyPr/>
                    <a:lstStyle/>
                    <a:p>
                      <a:pPr algn="ctr" fontAlgn="ctr"/>
                      <a:r>
                        <a:rPr lang="en-US" altLang="zh-TW" sz="800" b="0" i="0" u="none" strike="noStrike">
                          <a:solidFill>
                            <a:srgbClr val="000000"/>
                          </a:solidFill>
                          <a:effectLst/>
                          <a:latin typeface="微軟正黑體"/>
                        </a:rPr>
                        <a:t>0.3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zh-TW" altLang="en-US"/>
                    </a:p>
                  </a:txBody>
                  <a:tcPr/>
                </a:tc>
                <a:tc>
                  <a:txBody>
                    <a:bodyPr/>
                    <a:lstStyle/>
                    <a:p>
                      <a:pPr algn="r" fontAlgn="ctr"/>
                      <a:r>
                        <a:rPr lang="en-US" altLang="zh-TW" sz="800" b="0" i="0" u="none" strike="noStrike">
                          <a:solidFill>
                            <a:srgbClr val="000000"/>
                          </a:solidFill>
                          <a:effectLst/>
                          <a:latin typeface="微軟正黑體"/>
                        </a:rPr>
                        <a:t>68.42%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142410">
                <a:tc vMerge="1">
                  <a:txBody>
                    <a:bodyPr/>
                    <a:lstStyle/>
                    <a:p>
                      <a:endParaRPr lang="zh-TW" altLang="en-US"/>
                    </a:p>
                  </a:txBody>
                  <a:tcPr/>
                </a:tc>
                <a:tc>
                  <a:txBody>
                    <a:bodyPr/>
                    <a:lstStyle/>
                    <a:p>
                      <a:pPr algn="ctr" fontAlgn="ctr"/>
                      <a:r>
                        <a:rPr lang="zh-TW" altLang="en-US" sz="800" b="0" i="0" u="none" strike="noStrike">
                          <a:solidFill>
                            <a:srgbClr val="000000"/>
                          </a:solidFill>
                          <a:effectLst/>
                          <a:latin typeface="微軟正黑體"/>
                        </a:rPr>
                        <a:t>女</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zh-TW" sz="800" b="0" i="0" u="none" strike="noStrike">
                          <a:solidFill>
                            <a:srgbClr val="000000"/>
                          </a:solidFill>
                          <a:effectLst/>
                          <a:latin typeface="微軟正黑體"/>
                        </a:rPr>
                        <a:t>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0.9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0.30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vMerge="1">
                  <a:txBody>
                    <a:bodyPr/>
                    <a:lstStyle/>
                    <a:p>
                      <a:endParaRPr lang="zh-TW" altLang="en-US"/>
                    </a:p>
                  </a:txBody>
                  <a:tcPr/>
                </a:tc>
                <a:tc hMerge="1" vMerge="1">
                  <a:txBody>
                    <a:bodyPr/>
                    <a:lstStyle/>
                    <a:p>
                      <a:endParaRPr lang="zh-TW" altLang="en-US"/>
                    </a:p>
                  </a:txBody>
                  <a:tcPr/>
                </a:tc>
                <a:tc>
                  <a:txBody>
                    <a:bodyPr/>
                    <a:lstStyle/>
                    <a:p>
                      <a:pPr algn="r" fontAlgn="ctr"/>
                      <a:r>
                        <a:rPr lang="en-US" altLang="zh-TW" sz="800" b="0" i="0" u="none" strike="noStrike">
                          <a:solidFill>
                            <a:srgbClr val="000000"/>
                          </a:solidFill>
                          <a:effectLst/>
                          <a:latin typeface="微軟正黑體"/>
                        </a:rPr>
                        <a:t>100.00%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142410">
                <a:tc rowSpan="2">
                  <a:txBody>
                    <a:bodyPr/>
                    <a:lstStyle/>
                    <a:p>
                      <a:pPr algn="ctr" fontAlgn="ctr"/>
                      <a:r>
                        <a:rPr lang="zh-TW" altLang="en-US" sz="800" b="0" i="0" u="none" strike="noStrike">
                          <a:solidFill>
                            <a:srgbClr val="000000"/>
                          </a:solidFill>
                          <a:effectLst/>
                          <a:latin typeface="微軟正黑體"/>
                        </a:rPr>
                        <a:t>中階主管</a:t>
                      </a:r>
                      <a:r>
                        <a:rPr lang="en-US" altLang="zh-TW" sz="800" b="0" i="0" u="none" strike="noStrike">
                          <a:solidFill>
                            <a:srgbClr val="000000"/>
                          </a:solidFill>
                          <a:effectLst/>
                          <a:latin typeface="微軟正黑體"/>
                        </a:rPr>
                        <a:t>-</a:t>
                      </a:r>
                      <a:r>
                        <a:rPr lang="zh-TW" altLang="en-US" sz="800" b="0" i="0" u="none" strike="noStrike">
                          <a:solidFill>
                            <a:srgbClr val="000000"/>
                          </a:solidFill>
                          <a:effectLst/>
                          <a:latin typeface="微軟正黑體"/>
                        </a:rPr>
                        <a:t>經</a:t>
                      </a:r>
                      <a:r>
                        <a:rPr lang="en-US" altLang="zh-TW" sz="800" b="0" i="0" u="none" strike="noStrike">
                          <a:solidFill>
                            <a:srgbClr val="000000"/>
                          </a:solidFill>
                          <a:effectLst/>
                          <a:latin typeface="微軟正黑體"/>
                        </a:rPr>
                        <a:t>/</a:t>
                      </a:r>
                      <a:r>
                        <a:rPr lang="zh-TW" altLang="en-US" sz="800" b="0" i="0" u="none" strike="noStrike">
                          <a:solidFill>
                            <a:srgbClr val="000000"/>
                          </a:solidFill>
                          <a:effectLst/>
                          <a:latin typeface="微軟正黑體"/>
                        </a:rPr>
                        <a:t>副理、課級</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zh-TW" altLang="en-US" sz="800" b="0" i="0" u="none" strike="noStrike">
                          <a:solidFill>
                            <a:srgbClr val="000000"/>
                          </a:solidFill>
                          <a:effectLst/>
                          <a:latin typeface="微軟正黑體"/>
                        </a:rPr>
                        <a:t>男</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zh-TW" sz="800" b="0" i="0" u="none" strike="noStrike">
                          <a:solidFill>
                            <a:srgbClr val="000000"/>
                          </a:solidFill>
                          <a:effectLst/>
                          <a:latin typeface="微軟正黑體"/>
                        </a:rPr>
                        <a:t>166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71.4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0.43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gridSpan="2">
                  <a:txBody>
                    <a:bodyPr/>
                    <a:lstStyle/>
                    <a:p>
                      <a:pPr algn="ctr" fontAlgn="ctr"/>
                      <a:r>
                        <a:rPr lang="en-US" altLang="zh-TW" sz="800" b="0" i="0" u="none" strike="noStrike">
                          <a:solidFill>
                            <a:srgbClr val="000000"/>
                          </a:solidFill>
                          <a:effectLst/>
                          <a:latin typeface="微軟正黑體"/>
                        </a:rPr>
                        <a:t>0.410725552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zh-TW" altLang="en-US"/>
                    </a:p>
                  </a:txBody>
                  <a:tcPr/>
                </a:tc>
                <a:tc>
                  <a:txBody>
                    <a:bodyPr/>
                    <a:lstStyle/>
                    <a:p>
                      <a:pPr algn="r" fontAlgn="ctr"/>
                      <a:r>
                        <a:rPr lang="en-US" altLang="zh-TW" sz="800" b="0" i="0" u="none" strike="noStrike">
                          <a:solidFill>
                            <a:srgbClr val="000000"/>
                          </a:solidFill>
                          <a:effectLst/>
                          <a:latin typeface="微軟正黑體"/>
                        </a:rPr>
                        <a:t>30.63%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142410">
                <a:tc vMerge="1">
                  <a:txBody>
                    <a:bodyPr/>
                    <a:lstStyle/>
                    <a:p>
                      <a:endParaRPr lang="zh-TW" altLang="en-US"/>
                    </a:p>
                  </a:txBody>
                  <a:tcPr/>
                </a:tc>
                <a:tc>
                  <a:txBody>
                    <a:bodyPr/>
                    <a:lstStyle/>
                    <a:p>
                      <a:pPr algn="ctr" fontAlgn="ctr"/>
                      <a:r>
                        <a:rPr lang="zh-TW" altLang="en-US" sz="800" b="0" i="0" u="none" strike="noStrike">
                          <a:solidFill>
                            <a:srgbClr val="000000"/>
                          </a:solidFill>
                          <a:effectLst/>
                          <a:latin typeface="微軟正黑體"/>
                        </a:rPr>
                        <a:t>女</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zh-TW" sz="800" b="0" i="0" u="none" strike="noStrike">
                          <a:solidFill>
                            <a:srgbClr val="000000"/>
                          </a:solidFill>
                          <a:effectLst/>
                          <a:latin typeface="微軟正黑體"/>
                        </a:rPr>
                        <a:t>151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58.8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0.39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vMerge="1">
                  <a:txBody>
                    <a:bodyPr/>
                    <a:lstStyle/>
                    <a:p>
                      <a:endParaRPr lang="zh-TW" altLang="en-US"/>
                    </a:p>
                  </a:txBody>
                  <a:tcPr/>
                </a:tc>
                <a:tc hMerge="1" vMerge="1">
                  <a:txBody>
                    <a:bodyPr/>
                    <a:lstStyle/>
                    <a:p>
                      <a:endParaRPr lang="zh-TW" altLang="en-US"/>
                    </a:p>
                  </a:txBody>
                  <a:tcPr/>
                </a:tc>
                <a:tc>
                  <a:txBody>
                    <a:bodyPr/>
                    <a:lstStyle/>
                    <a:p>
                      <a:pPr algn="r" fontAlgn="ctr"/>
                      <a:r>
                        <a:rPr lang="en-US" altLang="zh-TW" sz="800" b="0" i="0" u="none" strike="noStrike">
                          <a:solidFill>
                            <a:srgbClr val="000000"/>
                          </a:solidFill>
                          <a:effectLst/>
                          <a:latin typeface="微軟正黑體"/>
                        </a:rPr>
                        <a:t>42.54%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142410">
                <a:tc rowSpan="2">
                  <a:txBody>
                    <a:bodyPr/>
                    <a:lstStyle/>
                    <a:p>
                      <a:pPr algn="ctr" fontAlgn="ctr"/>
                      <a:r>
                        <a:rPr lang="zh-TW" altLang="en-US" sz="800" b="0" i="0" u="none" strike="noStrike">
                          <a:solidFill>
                            <a:srgbClr val="000000"/>
                          </a:solidFill>
                          <a:effectLst/>
                          <a:latin typeface="微軟正黑體"/>
                        </a:rPr>
                        <a:t>一般職員</a:t>
                      </a:r>
                      <a:r>
                        <a:rPr lang="en-US" altLang="zh-TW" sz="800" b="0" i="0" u="none" strike="noStrike">
                          <a:solidFill>
                            <a:srgbClr val="000000"/>
                          </a:solidFill>
                          <a:effectLst/>
                          <a:latin typeface="微軟正黑體"/>
                        </a:rPr>
                        <a:t>-</a:t>
                      </a:r>
                      <a:r>
                        <a:rPr lang="zh-TW" altLang="en-US" sz="800" b="0" i="0" u="none" strike="noStrike">
                          <a:solidFill>
                            <a:srgbClr val="000000"/>
                          </a:solidFill>
                          <a:effectLst/>
                          <a:latin typeface="微軟正黑體"/>
                        </a:rPr>
                        <a:t>間接</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zh-TW" altLang="en-US" sz="800" b="0" i="0" u="none" strike="noStrike">
                          <a:solidFill>
                            <a:srgbClr val="000000"/>
                          </a:solidFill>
                          <a:effectLst/>
                          <a:latin typeface="微軟正黑體"/>
                        </a:rPr>
                        <a:t>男</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zh-TW" sz="800" b="0" i="0" u="none" strike="noStrike">
                          <a:solidFill>
                            <a:srgbClr val="000000"/>
                          </a:solidFill>
                          <a:effectLst/>
                          <a:latin typeface="微軟正黑體"/>
                        </a:rPr>
                        <a:t>51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117.6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2.31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gridSpan="2">
                  <a:txBody>
                    <a:bodyPr/>
                    <a:lstStyle/>
                    <a:p>
                      <a:pPr algn="ctr" fontAlgn="ctr"/>
                      <a:r>
                        <a:rPr lang="en-US" altLang="zh-TW" sz="800" b="0" i="0" u="none" strike="noStrike" dirty="0">
                          <a:solidFill>
                            <a:srgbClr val="000000"/>
                          </a:solidFill>
                          <a:effectLst/>
                          <a:latin typeface="微軟正黑體"/>
                        </a:rPr>
                        <a:t>1.902040816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zh-TW" altLang="en-US"/>
                    </a:p>
                  </a:txBody>
                  <a:tcPr/>
                </a:tc>
                <a:tc>
                  <a:txBody>
                    <a:bodyPr/>
                    <a:lstStyle/>
                    <a:p>
                      <a:pPr algn="r" fontAlgn="ctr"/>
                      <a:r>
                        <a:rPr lang="en-US" altLang="zh-TW" sz="800" b="0" i="0" u="none" strike="noStrike">
                          <a:solidFill>
                            <a:srgbClr val="000000"/>
                          </a:solidFill>
                          <a:effectLst/>
                          <a:latin typeface="微軟正黑體"/>
                        </a:rPr>
                        <a:t>17.59%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142410">
                <a:tc vMerge="1">
                  <a:txBody>
                    <a:bodyPr/>
                    <a:lstStyle/>
                    <a:p>
                      <a:endParaRPr lang="zh-TW" altLang="en-US"/>
                    </a:p>
                  </a:txBody>
                  <a:tcPr/>
                </a:tc>
                <a:tc>
                  <a:txBody>
                    <a:bodyPr/>
                    <a:lstStyle/>
                    <a:p>
                      <a:pPr algn="ctr" fontAlgn="ctr"/>
                      <a:r>
                        <a:rPr lang="zh-TW" altLang="en-US" sz="800" b="0" i="0" u="none" strike="noStrike">
                          <a:solidFill>
                            <a:srgbClr val="000000"/>
                          </a:solidFill>
                          <a:effectLst/>
                          <a:latin typeface="微軟正黑體"/>
                        </a:rPr>
                        <a:t>女</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zh-TW" sz="800" b="0" i="0" u="none" strike="noStrike">
                          <a:solidFill>
                            <a:srgbClr val="000000"/>
                          </a:solidFill>
                          <a:effectLst/>
                          <a:latin typeface="微軟正黑體"/>
                        </a:rPr>
                        <a:t>47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68.8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1.46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vMerge="1">
                  <a:txBody>
                    <a:bodyPr/>
                    <a:lstStyle/>
                    <a:p>
                      <a:endParaRPr lang="zh-TW" altLang="en-US"/>
                    </a:p>
                  </a:txBody>
                  <a:tcPr/>
                </a:tc>
                <a:tc hMerge="1" vMerge="1">
                  <a:txBody>
                    <a:bodyPr/>
                    <a:lstStyle/>
                    <a:p>
                      <a:endParaRPr lang="zh-TW" altLang="en-US"/>
                    </a:p>
                  </a:txBody>
                  <a:tcPr/>
                </a:tc>
                <a:tc>
                  <a:txBody>
                    <a:bodyPr/>
                    <a:lstStyle/>
                    <a:p>
                      <a:pPr algn="r" fontAlgn="ctr"/>
                      <a:r>
                        <a:rPr lang="en-US" altLang="zh-TW" sz="800" b="0" i="0" u="none" strike="noStrike">
                          <a:solidFill>
                            <a:srgbClr val="000000"/>
                          </a:solidFill>
                          <a:effectLst/>
                          <a:latin typeface="微軟正黑體"/>
                        </a:rPr>
                        <a:t>21.46%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142410">
                <a:tc rowSpan="2">
                  <a:txBody>
                    <a:bodyPr/>
                    <a:lstStyle/>
                    <a:p>
                      <a:pPr algn="ctr" fontAlgn="ctr"/>
                      <a:r>
                        <a:rPr lang="zh-TW" altLang="en-US" sz="800" b="0" i="0" u="none" strike="noStrike">
                          <a:solidFill>
                            <a:srgbClr val="000000"/>
                          </a:solidFill>
                          <a:effectLst/>
                          <a:latin typeface="微軟正黑體"/>
                        </a:rPr>
                        <a:t>一般職員</a:t>
                      </a:r>
                      <a:r>
                        <a:rPr lang="en-US" altLang="zh-TW" sz="800" b="0" i="0" u="none" strike="noStrike">
                          <a:solidFill>
                            <a:srgbClr val="000000"/>
                          </a:solidFill>
                          <a:effectLst/>
                          <a:latin typeface="微軟正黑體"/>
                        </a:rPr>
                        <a:t>-</a:t>
                      </a:r>
                      <a:r>
                        <a:rPr lang="zh-TW" altLang="en-US" sz="800" b="0" i="0" u="none" strike="noStrike">
                          <a:solidFill>
                            <a:srgbClr val="000000"/>
                          </a:solidFill>
                          <a:effectLst/>
                          <a:latin typeface="微軟正黑體"/>
                        </a:rPr>
                        <a:t>直接</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zh-TW" altLang="en-US" sz="800" b="0" i="0" u="none" strike="noStrike">
                          <a:solidFill>
                            <a:srgbClr val="000000"/>
                          </a:solidFill>
                          <a:effectLst/>
                          <a:latin typeface="微軟正黑體"/>
                        </a:rPr>
                        <a:t>男</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zh-TW" sz="800" b="0" i="0" u="none" strike="noStrike">
                          <a:solidFill>
                            <a:srgbClr val="000000"/>
                          </a:solidFill>
                          <a:effectLst/>
                          <a:latin typeface="微軟正黑體"/>
                        </a:rPr>
                        <a:t>3276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12262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3.74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gridSpan="2">
                  <a:txBody>
                    <a:bodyPr/>
                    <a:lstStyle/>
                    <a:p>
                      <a:pPr algn="ctr" fontAlgn="ctr"/>
                      <a:r>
                        <a:rPr lang="en-US" altLang="zh-TW" sz="800" b="0" i="0" u="none" strike="noStrike">
                          <a:solidFill>
                            <a:srgbClr val="000000"/>
                          </a:solidFill>
                          <a:effectLst/>
                          <a:latin typeface="微軟正黑體"/>
                        </a:rPr>
                        <a:t>3.744257588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zh-TW" altLang="en-US"/>
                    </a:p>
                  </a:txBody>
                  <a:tcPr/>
                </a:tc>
                <a:tc>
                  <a:txBody>
                    <a:bodyPr/>
                    <a:lstStyle/>
                    <a:p>
                      <a:pPr algn="r" fontAlgn="ctr"/>
                      <a:r>
                        <a:rPr lang="en-US" altLang="zh-TW" sz="800" b="0" i="0" u="none" strike="noStrike">
                          <a:solidFill>
                            <a:srgbClr val="000000"/>
                          </a:solidFill>
                          <a:effectLst/>
                          <a:latin typeface="微軟正黑體"/>
                        </a:rPr>
                        <a:t>78.39%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142410">
                <a:tc vMerge="1">
                  <a:txBody>
                    <a:bodyPr/>
                    <a:lstStyle/>
                    <a:p>
                      <a:endParaRPr lang="zh-TW" altLang="en-US"/>
                    </a:p>
                  </a:txBody>
                  <a:tcPr/>
                </a:tc>
                <a:tc>
                  <a:txBody>
                    <a:bodyPr/>
                    <a:lstStyle/>
                    <a:p>
                      <a:pPr algn="ctr" fontAlgn="ctr"/>
                      <a:r>
                        <a:rPr lang="zh-TW" altLang="en-US" sz="800" b="0" i="0" u="none" strike="noStrike">
                          <a:solidFill>
                            <a:srgbClr val="000000"/>
                          </a:solidFill>
                          <a:effectLst/>
                          <a:latin typeface="微軟正黑體"/>
                        </a:rPr>
                        <a:t>女</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zh-TW" sz="800" b="0" i="0" u="none" strike="noStrike">
                          <a:solidFill>
                            <a:srgbClr val="000000"/>
                          </a:solidFill>
                          <a:effectLst/>
                          <a:latin typeface="微軟正黑體"/>
                        </a:rPr>
                        <a:t>1600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5995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3.75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vMerge="1">
                  <a:txBody>
                    <a:bodyPr/>
                    <a:lstStyle/>
                    <a:p>
                      <a:endParaRPr lang="zh-TW" altLang="en-US"/>
                    </a:p>
                  </a:txBody>
                  <a:tcPr/>
                </a:tc>
                <a:tc hMerge="1" vMerge="1">
                  <a:txBody>
                    <a:bodyPr/>
                    <a:lstStyle/>
                    <a:p>
                      <a:endParaRPr lang="zh-TW" altLang="en-US"/>
                    </a:p>
                  </a:txBody>
                  <a:tcPr/>
                </a:tc>
                <a:tc>
                  <a:txBody>
                    <a:bodyPr/>
                    <a:lstStyle/>
                    <a:p>
                      <a:pPr algn="r" fontAlgn="ctr"/>
                      <a:r>
                        <a:rPr lang="en-US" altLang="zh-TW" sz="800" b="0" i="0" u="none" strike="noStrike">
                          <a:solidFill>
                            <a:srgbClr val="000000"/>
                          </a:solidFill>
                          <a:effectLst/>
                          <a:latin typeface="微軟正黑體"/>
                        </a:rPr>
                        <a:t>74.31%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142410">
                <a:tc rowSpan="2">
                  <a:txBody>
                    <a:bodyPr/>
                    <a:lstStyle/>
                    <a:p>
                      <a:pPr algn="ctr" fontAlgn="ctr"/>
                      <a:r>
                        <a:rPr lang="zh-TW" altLang="en-US" sz="800" b="0" i="0" u="none" strike="noStrike">
                          <a:solidFill>
                            <a:srgbClr val="000000"/>
                          </a:solidFill>
                          <a:effectLst/>
                          <a:latin typeface="微軟正黑體"/>
                        </a:rPr>
                        <a:t>所有員工</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zh-TW" altLang="en-US" sz="800" b="0" i="0" u="none" strike="noStrike">
                          <a:solidFill>
                            <a:srgbClr val="000000"/>
                          </a:solidFill>
                          <a:effectLst/>
                          <a:latin typeface="微軟正黑體"/>
                        </a:rPr>
                        <a:t>男</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zh-TW" sz="800" b="0" i="0" u="none" strike="noStrike">
                          <a:solidFill>
                            <a:srgbClr val="000000"/>
                          </a:solidFill>
                          <a:effectLst/>
                          <a:latin typeface="微軟正黑體"/>
                        </a:rPr>
                        <a:t>3506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800" b="0" i="0" u="none" strike="noStrike">
                          <a:solidFill>
                            <a:srgbClr val="000000"/>
                          </a:solidFill>
                          <a:effectLst/>
                          <a:latin typeface="微軟正黑體"/>
                        </a:rPr>
                        <a:t>12454.9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800" b="0" i="0" u="none" strike="noStrike">
                          <a:solidFill>
                            <a:srgbClr val="000000"/>
                          </a:solidFill>
                          <a:effectLst/>
                          <a:latin typeface="微軟正黑體"/>
                        </a:rPr>
                        <a:t>3.55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gridSpan="2">
                  <a:txBody>
                    <a:bodyPr/>
                    <a:lstStyle/>
                    <a:p>
                      <a:pPr algn="ctr" fontAlgn="ctr"/>
                      <a:r>
                        <a:rPr lang="en-US" altLang="zh-TW" sz="800" b="0" i="0" u="none" strike="noStrike">
                          <a:solidFill>
                            <a:srgbClr val="000000"/>
                          </a:solidFill>
                          <a:effectLst/>
                          <a:latin typeface="微軟正黑體"/>
                        </a:rPr>
                        <a:t>3.500734878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hMerge="1">
                  <a:txBody>
                    <a:bodyPr/>
                    <a:lstStyle/>
                    <a:p>
                      <a:endParaRPr lang="zh-TW" altLang="en-US"/>
                    </a:p>
                  </a:txBody>
                  <a:tcPr/>
                </a:tc>
                <a:tc>
                  <a:txBody>
                    <a:bodyPr/>
                    <a:lstStyle/>
                    <a:p>
                      <a:pPr algn="r" fontAlgn="ctr"/>
                      <a:r>
                        <a:rPr lang="en-US" altLang="zh-TW" sz="800" b="0" i="0" u="none" strike="noStrike" dirty="0">
                          <a:solidFill>
                            <a:srgbClr val="000000"/>
                          </a:solidFill>
                          <a:effectLst/>
                          <a:latin typeface="微軟正黑體"/>
                        </a:rPr>
                        <a:t>69.70%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r h="142410">
                <a:tc vMerge="1">
                  <a:txBody>
                    <a:bodyPr/>
                    <a:lstStyle/>
                    <a:p>
                      <a:endParaRPr lang="zh-TW" altLang="en-US"/>
                    </a:p>
                  </a:txBody>
                  <a:tcPr/>
                </a:tc>
                <a:tc>
                  <a:txBody>
                    <a:bodyPr/>
                    <a:lstStyle/>
                    <a:p>
                      <a:pPr algn="ctr" fontAlgn="ctr"/>
                      <a:r>
                        <a:rPr lang="zh-TW" altLang="en-US" sz="800" b="0" i="0" u="none" strike="noStrike">
                          <a:solidFill>
                            <a:srgbClr val="000000"/>
                          </a:solidFill>
                          <a:effectLst/>
                          <a:latin typeface="微軟正黑體"/>
                        </a:rPr>
                        <a:t>女</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zh-TW" sz="800" b="0" i="0" u="none" strike="noStrike">
                          <a:solidFill>
                            <a:srgbClr val="000000"/>
                          </a:solidFill>
                          <a:effectLst/>
                          <a:latin typeface="微軟正黑體"/>
                        </a:rPr>
                        <a:t>1801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800" b="0" i="0" u="none" strike="noStrike">
                          <a:solidFill>
                            <a:srgbClr val="000000"/>
                          </a:solidFill>
                          <a:effectLst/>
                          <a:latin typeface="微軟正黑體"/>
                        </a:rPr>
                        <a:t>6123.5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800" b="0" i="0" u="none" strike="noStrike">
                          <a:solidFill>
                            <a:srgbClr val="000000"/>
                          </a:solidFill>
                          <a:effectLst/>
                          <a:latin typeface="微軟正黑體"/>
                        </a:rPr>
                        <a:t>3.40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vMerge="1">
                  <a:txBody>
                    <a:bodyPr/>
                    <a:lstStyle/>
                    <a:p>
                      <a:endParaRPr lang="zh-TW" altLang="en-US"/>
                    </a:p>
                  </a:txBody>
                  <a:tcPr/>
                </a:tc>
                <a:tc hMerge="1" vMerge="1">
                  <a:txBody>
                    <a:bodyPr/>
                    <a:lstStyle/>
                    <a:p>
                      <a:endParaRPr lang="zh-TW" altLang="en-US"/>
                    </a:p>
                  </a:txBody>
                  <a:tcPr/>
                </a:tc>
                <a:tc>
                  <a:txBody>
                    <a:bodyPr/>
                    <a:lstStyle/>
                    <a:p>
                      <a:pPr algn="r" fontAlgn="ctr"/>
                      <a:r>
                        <a:rPr lang="en-US" altLang="zh-TW" sz="800" b="0" i="0" u="none" strike="noStrike" dirty="0">
                          <a:solidFill>
                            <a:srgbClr val="000000"/>
                          </a:solidFill>
                          <a:effectLst/>
                          <a:latin typeface="微軟正黑體"/>
                        </a:rPr>
                        <a:t>65.97%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1"/>
                  </a:ext>
                </a:extLst>
              </a:tr>
            </a:tbl>
          </a:graphicData>
        </a:graphic>
      </p:graphicFrame>
      <p:graphicFrame>
        <p:nvGraphicFramePr>
          <p:cNvPr id="2" name="表格 1"/>
          <p:cNvGraphicFramePr>
            <a:graphicFrameLocks noGrp="1"/>
          </p:cNvGraphicFramePr>
          <p:nvPr>
            <p:extLst>
              <p:ext uri="{D42A27DB-BD31-4B8C-83A1-F6EECF244321}">
                <p14:modId xmlns:p14="http://schemas.microsoft.com/office/powerpoint/2010/main" val="2603187524"/>
              </p:ext>
            </p:extLst>
          </p:nvPr>
        </p:nvGraphicFramePr>
        <p:xfrm>
          <a:off x="178187" y="2348785"/>
          <a:ext cx="6791038" cy="1806896"/>
        </p:xfrm>
        <a:graphic>
          <a:graphicData uri="http://schemas.openxmlformats.org/drawingml/2006/table">
            <a:tbl>
              <a:tblPr/>
              <a:tblGrid>
                <a:gridCol w="913592"/>
                <a:gridCol w="382567"/>
                <a:gridCol w="570996"/>
                <a:gridCol w="839363"/>
                <a:gridCol w="839363"/>
                <a:gridCol w="839363"/>
                <a:gridCol w="1279029"/>
                <a:gridCol w="1126765"/>
              </a:tblGrid>
              <a:tr h="142096">
                <a:tc gridSpan="3">
                  <a:txBody>
                    <a:bodyPr/>
                    <a:lstStyle/>
                    <a:p>
                      <a:pPr algn="l" fontAlgn="ctr"/>
                      <a:r>
                        <a:rPr lang="en-US" altLang="zh-TW" sz="800" b="0" i="0" u="none" strike="noStrike" dirty="0">
                          <a:solidFill>
                            <a:srgbClr val="000000"/>
                          </a:solidFill>
                          <a:effectLst/>
                          <a:latin typeface="微軟正黑體"/>
                        </a:rPr>
                        <a:t>3.</a:t>
                      </a:r>
                      <a:r>
                        <a:rPr lang="zh-TW" altLang="en-US" sz="800" b="0" i="0" u="none" strike="noStrike" dirty="0">
                          <a:solidFill>
                            <a:srgbClr val="000000"/>
                          </a:solidFill>
                          <a:effectLst/>
                          <a:latin typeface="微軟正黑體"/>
                        </a:rPr>
                        <a:t>依員工類別統計反貪腐教育訓練</a:t>
                      </a:r>
                      <a:r>
                        <a:rPr lang="en-US" altLang="zh-TW" sz="800" b="0" i="0" u="none" strike="noStrike" dirty="0">
                          <a:solidFill>
                            <a:srgbClr val="000000"/>
                          </a:solidFill>
                          <a:effectLst/>
                          <a:latin typeface="微軟正黑體"/>
                        </a:rPr>
                        <a:t>:IACP</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a:txBody>
                    <a:bodyPr/>
                    <a:lstStyle/>
                    <a:p>
                      <a:pPr algn="l" fontAlgn="ctr"/>
                      <a:endParaRPr lang="zh-TW" altLang="en-US" sz="800" b="0" i="0" u="none" strike="noStrike">
                        <a:solidFill>
                          <a:srgbClr val="000000"/>
                        </a:solidFill>
                        <a:effectLst/>
                        <a:latin typeface="微軟正黑體"/>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zh-TW" altLang="en-US" sz="800" b="0" i="0" u="none" strike="noStrike">
                        <a:solidFill>
                          <a:srgbClr val="000000"/>
                        </a:solidFill>
                        <a:effectLst/>
                        <a:latin typeface="微軟正黑體"/>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zh-TW" altLang="en-US" sz="800" b="0" i="0" u="none" strike="noStrike" dirty="0">
                        <a:solidFill>
                          <a:srgbClr val="000000"/>
                        </a:solidFill>
                        <a:effectLst/>
                        <a:latin typeface="微軟正黑體"/>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zh-TW" altLang="en-US" sz="800" b="0" i="0" u="none" strike="noStrike">
                        <a:solidFill>
                          <a:srgbClr val="000000"/>
                        </a:solidFill>
                        <a:effectLst/>
                        <a:latin typeface="微軟正黑體"/>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zh-TW" altLang="en-US" sz="800" b="0" i="0" u="none" strike="noStrike">
                        <a:solidFill>
                          <a:srgbClr val="000000"/>
                        </a:solidFill>
                        <a:effectLst/>
                        <a:latin typeface="微軟正黑體"/>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r>
              <a:tr h="237238">
                <a:tc>
                  <a:txBody>
                    <a:bodyPr/>
                    <a:lstStyle/>
                    <a:p>
                      <a:pPr algn="ctr" fontAlgn="ctr"/>
                      <a:r>
                        <a:rPr lang="zh-TW" altLang="en-US" sz="800" b="0" i="0" u="none" strike="noStrike">
                          <a:solidFill>
                            <a:srgbClr val="000000"/>
                          </a:solidFill>
                          <a:effectLst/>
                          <a:latin typeface="微軟正黑體"/>
                        </a:rPr>
                        <a:t>員工類別</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800" b="0" i="0" u="none" strike="noStrike">
                          <a:solidFill>
                            <a:srgbClr val="000000"/>
                          </a:solidFill>
                          <a:effectLst/>
                          <a:latin typeface="微軟正黑體"/>
                        </a:rPr>
                        <a:t>性別</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800" b="0" i="0" u="none" strike="noStrike">
                          <a:solidFill>
                            <a:srgbClr val="000000"/>
                          </a:solidFill>
                          <a:effectLst/>
                          <a:latin typeface="微軟正黑體"/>
                        </a:rPr>
                        <a:t>人數</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800" b="0" i="0" u="none" strike="noStrike">
                          <a:solidFill>
                            <a:srgbClr val="000000"/>
                          </a:solidFill>
                          <a:effectLst/>
                          <a:latin typeface="微軟正黑體"/>
                        </a:rPr>
                        <a:t>訓練時數</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800" b="0" i="0" u="none" strike="noStrike">
                          <a:solidFill>
                            <a:srgbClr val="000000"/>
                          </a:solidFill>
                          <a:effectLst/>
                          <a:latin typeface="微軟正黑體"/>
                        </a:rPr>
                        <a:t>人均訓練時數</a:t>
                      </a:r>
                      <a:r>
                        <a:rPr lang="en-US" altLang="zh-TW" sz="800" b="0" i="0" u="none" strike="noStrike">
                          <a:solidFill>
                            <a:srgbClr val="000000"/>
                          </a:solidFill>
                          <a:effectLst/>
                          <a:latin typeface="微軟正黑體"/>
                        </a:rPr>
                        <a:t>(</a:t>
                      </a:r>
                      <a:r>
                        <a:rPr lang="zh-TW" altLang="en-US" sz="800" b="0" i="0" u="none" strike="noStrike">
                          <a:solidFill>
                            <a:srgbClr val="000000"/>
                          </a:solidFill>
                          <a:effectLst/>
                          <a:latin typeface="微軟正黑體"/>
                        </a:rPr>
                        <a:t>依性別</a:t>
                      </a:r>
                      <a:r>
                        <a:rPr lang="en-US" altLang="zh-TW" sz="800" b="0" i="0" u="none" strike="noStrike">
                          <a:solidFill>
                            <a:srgbClr val="000000"/>
                          </a:solidFill>
                          <a:effectLst/>
                          <a:latin typeface="微軟正黑體"/>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2">
                  <a:txBody>
                    <a:bodyPr/>
                    <a:lstStyle/>
                    <a:p>
                      <a:pPr algn="ctr" fontAlgn="ctr"/>
                      <a:r>
                        <a:rPr lang="zh-TW" altLang="en-US" sz="800" b="0" i="0" u="none" strike="noStrike">
                          <a:solidFill>
                            <a:srgbClr val="000000"/>
                          </a:solidFill>
                          <a:effectLst/>
                          <a:latin typeface="微軟正黑體"/>
                        </a:rPr>
                        <a:t>人均訓練時數</a:t>
                      </a:r>
                      <a:r>
                        <a:rPr lang="en-US" altLang="zh-TW" sz="800" b="0" i="0" u="none" strike="noStrike">
                          <a:solidFill>
                            <a:srgbClr val="000000"/>
                          </a:solidFill>
                          <a:effectLst/>
                          <a:latin typeface="微軟正黑體"/>
                        </a:rPr>
                        <a:t>(</a:t>
                      </a:r>
                      <a:r>
                        <a:rPr lang="zh-TW" altLang="en-US" sz="800" b="0" i="0" u="none" strike="noStrike">
                          <a:solidFill>
                            <a:srgbClr val="000000"/>
                          </a:solidFill>
                          <a:effectLst/>
                          <a:latin typeface="微軟正黑體"/>
                        </a:rPr>
                        <a:t>依員工類別</a:t>
                      </a:r>
                      <a:r>
                        <a:rPr lang="en-US" altLang="zh-TW" sz="800" b="0" i="0" u="none" strike="noStrike">
                          <a:solidFill>
                            <a:srgbClr val="000000"/>
                          </a:solidFill>
                          <a:effectLst/>
                          <a:latin typeface="微軟正黑體"/>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zh-TW" altLang="en-US"/>
                    </a:p>
                  </a:txBody>
                  <a:tcPr/>
                </a:tc>
                <a:tc>
                  <a:txBody>
                    <a:bodyPr/>
                    <a:lstStyle/>
                    <a:p>
                      <a:pPr algn="ctr" fontAlgn="ctr"/>
                      <a:r>
                        <a:rPr lang="zh-TW" altLang="en-US" sz="800" b="0" i="0" u="none" strike="noStrike">
                          <a:solidFill>
                            <a:srgbClr val="000000"/>
                          </a:solidFill>
                          <a:effectLst/>
                          <a:latin typeface="微軟正黑體"/>
                        </a:rPr>
                        <a:t>百分比</a:t>
                      </a:r>
                      <a:r>
                        <a:rPr lang="en-US" altLang="zh-TW" sz="800" b="0" i="0" u="none" strike="noStrike">
                          <a:solidFill>
                            <a:srgbClr val="000000"/>
                          </a:solidFill>
                          <a:effectLst/>
                          <a:latin typeface="微軟正黑體"/>
                        </a:rPr>
                        <a:t>(</a:t>
                      </a:r>
                      <a:r>
                        <a:rPr lang="zh-TW" altLang="en-US" sz="800" b="0" i="0" u="none" strike="noStrike">
                          <a:solidFill>
                            <a:srgbClr val="000000"/>
                          </a:solidFill>
                          <a:effectLst/>
                          <a:latin typeface="微軟正黑體"/>
                        </a:rPr>
                        <a:t>依性別及員工類別</a:t>
                      </a:r>
                      <a:r>
                        <a:rPr lang="en-US" altLang="zh-TW" sz="800" b="0" i="0" u="none" strike="noStrike">
                          <a:solidFill>
                            <a:srgbClr val="000000"/>
                          </a:solidFill>
                          <a:effectLst/>
                          <a:latin typeface="微軟正黑體"/>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142096">
                <a:tc rowSpan="2">
                  <a:txBody>
                    <a:bodyPr/>
                    <a:lstStyle/>
                    <a:p>
                      <a:pPr algn="ctr" fontAlgn="ctr"/>
                      <a:r>
                        <a:rPr lang="zh-TW" altLang="en-US" sz="800" b="0" i="0" u="none" strike="noStrike">
                          <a:solidFill>
                            <a:srgbClr val="000000"/>
                          </a:solidFill>
                          <a:effectLst/>
                          <a:latin typeface="微軟正黑體"/>
                        </a:rPr>
                        <a:t>高階主管</a:t>
                      </a:r>
                      <a:r>
                        <a:rPr lang="en-US" altLang="zh-TW" sz="800" b="0" i="0" u="none" strike="noStrike">
                          <a:solidFill>
                            <a:srgbClr val="000000"/>
                          </a:solidFill>
                          <a:effectLst/>
                          <a:latin typeface="微軟正黑體"/>
                        </a:rPr>
                        <a:t>-</a:t>
                      </a:r>
                      <a:r>
                        <a:rPr lang="zh-TW" altLang="en-US" sz="800" b="0" i="0" u="none" strike="noStrike">
                          <a:solidFill>
                            <a:srgbClr val="000000"/>
                          </a:solidFill>
                          <a:effectLst/>
                          <a:latin typeface="微軟正黑體"/>
                        </a:rPr>
                        <a:t>處級以上</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zh-TW" altLang="en-US" sz="800" b="0" i="0" u="none" strike="noStrike">
                          <a:solidFill>
                            <a:srgbClr val="000000"/>
                          </a:solidFill>
                          <a:effectLst/>
                          <a:latin typeface="微軟正黑體"/>
                        </a:rPr>
                        <a:t>男</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zh-TW" sz="800" b="0" i="0" u="none" strike="noStrike" dirty="0" smtClean="0">
                          <a:solidFill>
                            <a:srgbClr val="000000"/>
                          </a:solidFill>
                          <a:effectLst/>
                          <a:latin typeface="微軟正黑體"/>
                        </a:rPr>
                        <a:t>0</a:t>
                      </a:r>
                      <a:endParaRPr lang="en-US" altLang="zh-TW" sz="800" b="0" i="0" u="none" strike="noStrike" dirty="0">
                        <a:solidFill>
                          <a:srgbClr val="000000"/>
                        </a:solidFill>
                        <a:effectLst/>
                        <a:latin typeface="微軟正黑體"/>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dirty="0" smtClean="0">
                          <a:solidFill>
                            <a:srgbClr val="000000"/>
                          </a:solidFill>
                          <a:effectLst/>
                          <a:latin typeface="微軟正黑體"/>
                        </a:rPr>
                        <a:t>0</a:t>
                      </a:r>
                      <a:endParaRPr lang="en-US" altLang="zh-TW" sz="800" b="0" i="0" u="none" strike="noStrike" dirty="0">
                        <a:solidFill>
                          <a:srgbClr val="000000"/>
                        </a:solidFill>
                        <a:effectLst/>
                        <a:latin typeface="微軟正黑體"/>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0.00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gridSpan="2">
                  <a:txBody>
                    <a:bodyPr/>
                    <a:lstStyle/>
                    <a:p>
                      <a:pPr algn="ctr" fontAlgn="ctr"/>
                      <a:r>
                        <a:rPr lang="en-US" altLang="zh-TW" sz="800" b="0" i="0" u="none" strike="noStrike">
                          <a:solidFill>
                            <a:srgbClr val="000000"/>
                          </a:solidFill>
                          <a:effectLst/>
                          <a:latin typeface="微軟正黑體"/>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zh-TW" altLang="en-US"/>
                    </a:p>
                  </a:txBody>
                  <a:tcPr/>
                </a:tc>
                <a:tc>
                  <a:txBody>
                    <a:bodyPr/>
                    <a:lstStyle/>
                    <a:p>
                      <a:pPr algn="r" fontAlgn="ctr"/>
                      <a:r>
                        <a:rPr lang="en-US" altLang="zh-TW" sz="800" b="0" i="0" u="none" strike="noStrike">
                          <a:solidFill>
                            <a:srgbClr val="000000"/>
                          </a:solidFill>
                          <a:effectLst/>
                          <a:latin typeface="微軟正黑體"/>
                        </a:rPr>
                        <a:t>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2096">
                <a:tc vMerge="1">
                  <a:txBody>
                    <a:bodyPr/>
                    <a:lstStyle/>
                    <a:p>
                      <a:endParaRPr lang="zh-TW" altLang="en-US"/>
                    </a:p>
                  </a:txBody>
                  <a:tcPr/>
                </a:tc>
                <a:tc>
                  <a:txBody>
                    <a:bodyPr/>
                    <a:lstStyle/>
                    <a:p>
                      <a:pPr algn="ctr" fontAlgn="ctr"/>
                      <a:r>
                        <a:rPr lang="zh-TW" altLang="en-US" sz="800" b="0" i="0" u="none" strike="noStrike">
                          <a:solidFill>
                            <a:srgbClr val="000000"/>
                          </a:solidFill>
                          <a:effectLst/>
                          <a:latin typeface="微軟正黑體"/>
                        </a:rPr>
                        <a:t>女</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zh-TW" sz="800" b="0" i="0" u="none" strike="noStrike">
                          <a:solidFill>
                            <a:srgbClr val="000000"/>
                          </a:solidFill>
                          <a:effectLst/>
                          <a:latin typeface="微軟正黑體"/>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0.00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vMerge="1">
                  <a:txBody>
                    <a:bodyPr/>
                    <a:lstStyle/>
                    <a:p>
                      <a:endParaRPr lang="zh-TW" altLang="en-US"/>
                    </a:p>
                  </a:txBody>
                  <a:tcPr/>
                </a:tc>
                <a:tc hMerge="1" vMerge="1">
                  <a:txBody>
                    <a:bodyPr/>
                    <a:lstStyle/>
                    <a:p>
                      <a:endParaRPr lang="zh-TW" altLang="en-US"/>
                    </a:p>
                  </a:txBody>
                  <a:tcPr/>
                </a:tc>
                <a:tc>
                  <a:txBody>
                    <a:bodyPr/>
                    <a:lstStyle/>
                    <a:p>
                      <a:pPr algn="r" fontAlgn="ctr"/>
                      <a:r>
                        <a:rPr lang="en-US" altLang="zh-TW" sz="800" b="0" i="0" u="none" strike="noStrike">
                          <a:solidFill>
                            <a:srgbClr val="000000"/>
                          </a:solidFill>
                          <a:effectLst/>
                          <a:latin typeface="微軟正黑體"/>
                        </a:rPr>
                        <a:t>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2096">
                <a:tc rowSpan="2">
                  <a:txBody>
                    <a:bodyPr/>
                    <a:lstStyle/>
                    <a:p>
                      <a:pPr algn="ctr" fontAlgn="ctr"/>
                      <a:r>
                        <a:rPr lang="zh-TW" altLang="en-US" sz="800" b="0" i="0" u="none" strike="noStrike">
                          <a:solidFill>
                            <a:srgbClr val="000000"/>
                          </a:solidFill>
                          <a:effectLst/>
                          <a:latin typeface="微軟正黑體"/>
                        </a:rPr>
                        <a:t>中階主管</a:t>
                      </a:r>
                      <a:r>
                        <a:rPr lang="en-US" altLang="zh-TW" sz="800" b="0" i="0" u="none" strike="noStrike">
                          <a:solidFill>
                            <a:srgbClr val="000000"/>
                          </a:solidFill>
                          <a:effectLst/>
                          <a:latin typeface="微軟正黑體"/>
                        </a:rPr>
                        <a:t>-</a:t>
                      </a:r>
                      <a:r>
                        <a:rPr lang="zh-TW" altLang="en-US" sz="800" b="0" i="0" u="none" strike="noStrike">
                          <a:solidFill>
                            <a:srgbClr val="000000"/>
                          </a:solidFill>
                          <a:effectLst/>
                          <a:latin typeface="微軟正黑體"/>
                        </a:rPr>
                        <a:t>經</a:t>
                      </a:r>
                      <a:r>
                        <a:rPr lang="en-US" altLang="zh-TW" sz="800" b="0" i="0" u="none" strike="noStrike">
                          <a:solidFill>
                            <a:srgbClr val="000000"/>
                          </a:solidFill>
                          <a:effectLst/>
                          <a:latin typeface="微軟正黑體"/>
                        </a:rPr>
                        <a:t>/</a:t>
                      </a:r>
                      <a:r>
                        <a:rPr lang="zh-TW" altLang="en-US" sz="800" b="0" i="0" u="none" strike="noStrike">
                          <a:solidFill>
                            <a:srgbClr val="000000"/>
                          </a:solidFill>
                          <a:effectLst/>
                          <a:latin typeface="微軟正黑體"/>
                        </a:rPr>
                        <a:t>副理、課級</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zh-TW" altLang="en-US" sz="800" b="0" i="0" u="none" strike="noStrike">
                          <a:solidFill>
                            <a:srgbClr val="000000"/>
                          </a:solidFill>
                          <a:effectLst/>
                          <a:latin typeface="微軟正黑體"/>
                        </a:rPr>
                        <a:t>男</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zh-TW" sz="800" b="0" i="0" u="none" strike="noStrike">
                          <a:solidFill>
                            <a:srgbClr val="000000"/>
                          </a:solidFill>
                          <a:effectLst/>
                          <a:latin typeface="微軟正黑體"/>
                        </a:rPr>
                        <a:t>57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91.2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1.60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gridSpan="2">
                  <a:txBody>
                    <a:bodyPr/>
                    <a:lstStyle/>
                    <a:p>
                      <a:pPr algn="ctr" fontAlgn="ctr"/>
                      <a:r>
                        <a:rPr lang="en-US" altLang="zh-TW" sz="800" b="0" i="0" u="none" strike="noStrike">
                          <a:solidFill>
                            <a:srgbClr val="000000"/>
                          </a:solidFill>
                          <a:effectLst/>
                          <a:latin typeface="微軟正黑體"/>
                        </a:rPr>
                        <a:t>1.6325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zh-TW" altLang="en-US"/>
                    </a:p>
                  </a:txBody>
                  <a:tcPr/>
                </a:tc>
                <a:tc>
                  <a:txBody>
                    <a:bodyPr/>
                    <a:lstStyle/>
                    <a:p>
                      <a:pPr algn="r" fontAlgn="ctr"/>
                      <a:r>
                        <a:rPr lang="en-US" altLang="zh-TW" sz="800" b="0" i="0" u="none" strike="noStrike">
                          <a:solidFill>
                            <a:srgbClr val="000000"/>
                          </a:solidFill>
                          <a:effectLst/>
                          <a:latin typeface="微軟正黑體"/>
                        </a:rPr>
                        <a:t>32.57%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2096">
                <a:tc vMerge="1">
                  <a:txBody>
                    <a:bodyPr/>
                    <a:lstStyle/>
                    <a:p>
                      <a:endParaRPr lang="zh-TW" altLang="en-US"/>
                    </a:p>
                  </a:txBody>
                  <a:tcPr/>
                </a:tc>
                <a:tc>
                  <a:txBody>
                    <a:bodyPr/>
                    <a:lstStyle/>
                    <a:p>
                      <a:pPr algn="ctr" fontAlgn="ctr"/>
                      <a:r>
                        <a:rPr lang="zh-TW" altLang="en-US" sz="800" b="0" i="0" u="none" strike="noStrike">
                          <a:solidFill>
                            <a:srgbClr val="000000"/>
                          </a:solidFill>
                          <a:effectLst/>
                          <a:latin typeface="微軟正黑體"/>
                        </a:rPr>
                        <a:t>女</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zh-TW" sz="800" b="0" i="0" u="none" strike="noStrike">
                          <a:solidFill>
                            <a:srgbClr val="000000"/>
                          </a:solidFill>
                          <a:effectLst/>
                          <a:latin typeface="微軟正黑體"/>
                        </a:rPr>
                        <a:t>63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104.7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1.66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vMerge="1">
                  <a:txBody>
                    <a:bodyPr/>
                    <a:lstStyle/>
                    <a:p>
                      <a:endParaRPr lang="zh-TW" altLang="en-US"/>
                    </a:p>
                  </a:txBody>
                  <a:tcPr/>
                </a:tc>
                <a:tc hMerge="1" vMerge="1">
                  <a:txBody>
                    <a:bodyPr/>
                    <a:lstStyle/>
                    <a:p>
                      <a:endParaRPr lang="zh-TW" altLang="en-US"/>
                    </a:p>
                  </a:txBody>
                  <a:tcPr/>
                </a:tc>
                <a:tc>
                  <a:txBody>
                    <a:bodyPr/>
                    <a:lstStyle/>
                    <a:p>
                      <a:pPr algn="r" fontAlgn="ctr"/>
                      <a:r>
                        <a:rPr lang="en-US" altLang="zh-TW" sz="800" b="0" i="0" u="none" strike="noStrike">
                          <a:solidFill>
                            <a:srgbClr val="000000"/>
                          </a:solidFill>
                          <a:effectLst/>
                          <a:latin typeface="微軟正黑體"/>
                        </a:rPr>
                        <a:t>70.79%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2096">
                <a:tc rowSpan="2">
                  <a:txBody>
                    <a:bodyPr/>
                    <a:lstStyle/>
                    <a:p>
                      <a:pPr algn="ctr" fontAlgn="ctr"/>
                      <a:r>
                        <a:rPr lang="zh-TW" altLang="en-US" sz="800" b="0" i="0" u="none" strike="noStrike">
                          <a:solidFill>
                            <a:srgbClr val="000000"/>
                          </a:solidFill>
                          <a:effectLst/>
                          <a:latin typeface="微軟正黑體"/>
                        </a:rPr>
                        <a:t>一般職員</a:t>
                      </a:r>
                      <a:r>
                        <a:rPr lang="en-US" altLang="zh-TW" sz="800" b="0" i="0" u="none" strike="noStrike">
                          <a:solidFill>
                            <a:srgbClr val="000000"/>
                          </a:solidFill>
                          <a:effectLst/>
                          <a:latin typeface="微軟正黑體"/>
                        </a:rPr>
                        <a:t>-</a:t>
                      </a:r>
                      <a:r>
                        <a:rPr lang="zh-TW" altLang="en-US" sz="800" b="0" i="0" u="none" strike="noStrike">
                          <a:solidFill>
                            <a:srgbClr val="000000"/>
                          </a:solidFill>
                          <a:effectLst/>
                          <a:latin typeface="微軟正黑體"/>
                        </a:rPr>
                        <a:t>間接</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zh-TW" altLang="en-US" sz="800" b="0" i="0" u="none" strike="noStrike">
                          <a:solidFill>
                            <a:srgbClr val="000000"/>
                          </a:solidFill>
                          <a:effectLst/>
                          <a:latin typeface="微軟正黑體"/>
                        </a:rPr>
                        <a:t>男</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zh-TW" sz="800" b="0" i="0" u="none" strike="noStrike">
                          <a:solidFill>
                            <a:srgbClr val="000000"/>
                          </a:solidFill>
                          <a:effectLst/>
                          <a:latin typeface="微軟正黑體"/>
                        </a:rPr>
                        <a:t>354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587.5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1.66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gridSpan="2">
                  <a:txBody>
                    <a:bodyPr/>
                    <a:lstStyle/>
                    <a:p>
                      <a:pPr algn="ctr" fontAlgn="ctr"/>
                      <a:r>
                        <a:rPr lang="en-US" altLang="zh-TW" sz="800" b="0" i="0" u="none" strike="noStrike" dirty="0">
                          <a:solidFill>
                            <a:srgbClr val="000000"/>
                          </a:solidFill>
                          <a:effectLst/>
                          <a:latin typeface="微軟正黑體"/>
                        </a:rPr>
                        <a:t>1.757090012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zh-TW" altLang="en-US"/>
                    </a:p>
                  </a:txBody>
                  <a:tcPr/>
                </a:tc>
                <a:tc>
                  <a:txBody>
                    <a:bodyPr/>
                    <a:lstStyle/>
                    <a:p>
                      <a:pPr algn="r" fontAlgn="ctr"/>
                      <a:r>
                        <a:rPr lang="en-US" altLang="zh-TW" sz="800" b="0" i="0" u="none" strike="noStrike">
                          <a:solidFill>
                            <a:srgbClr val="000000"/>
                          </a:solidFill>
                          <a:effectLst/>
                          <a:latin typeface="微軟正黑體"/>
                        </a:rPr>
                        <a:t>43.98%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2096">
                <a:tc vMerge="1">
                  <a:txBody>
                    <a:bodyPr/>
                    <a:lstStyle/>
                    <a:p>
                      <a:endParaRPr lang="zh-TW" altLang="en-US"/>
                    </a:p>
                  </a:txBody>
                  <a:tcPr/>
                </a:tc>
                <a:tc>
                  <a:txBody>
                    <a:bodyPr/>
                    <a:lstStyle/>
                    <a:p>
                      <a:pPr algn="ctr" fontAlgn="ctr"/>
                      <a:r>
                        <a:rPr lang="zh-TW" altLang="en-US" sz="800" b="0" i="0" u="none" strike="noStrike">
                          <a:solidFill>
                            <a:srgbClr val="000000"/>
                          </a:solidFill>
                          <a:effectLst/>
                          <a:latin typeface="微軟正黑體"/>
                        </a:rPr>
                        <a:t>女</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zh-TW" sz="800" b="0" i="0" u="none" strike="noStrike">
                          <a:solidFill>
                            <a:srgbClr val="000000"/>
                          </a:solidFill>
                          <a:effectLst/>
                          <a:latin typeface="微軟正黑體"/>
                        </a:rPr>
                        <a:t>457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837.5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1.83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vMerge="1">
                  <a:txBody>
                    <a:bodyPr/>
                    <a:lstStyle/>
                    <a:p>
                      <a:endParaRPr lang="zh-TW" altLang="en-US"/>
                    </a:p>
                  </a:txBody>
                  <a:tcPr/>
                </a:tc>
                <a:tc hMerge="1" vMerge="1">
                  <a:txBody>
                    <a:bodyPr/>
                    <a:lstStyle/>
                    <a:p>
                      <a:endParaRPr lang="zh-TW" altLang="en-US"/>
                    </a:p>
                  </a:txBody>
                  <a:tcPr/>
                </a:tc>
                <a:tc>
                  <a:txBody>
                    <a:bodyPr/>
                    <a:lstStyle/>
                    <a:p>
                      <a:pPr algn="r" fontAlgn="ctr"/>
                      <a:r>
                        <a:rPr lang="en-US" altLang="zh-TW" sz="800" b="0" i="0" u="none" strike="noStrike">
                          <a:solidFill>
                            <a:srgbClr val="000000"/>
                          </a:solidFill>
                          <a:effectLst/>
                          <a:latin typeface="微軟正黑體"/>
                        </a:rPr>
                        <a:t>66.14%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2096">
                <a:tc rowSpan="2">
                  <a:txBody>
                    <a:bodyPr/>
                    <a:lstStyle/>
                    <a:p>
                      <a:pPr algn="ctr" fontAlgn="ctr"/>
                      <a:r>
                        <a:rPr lang="zh-TW" altLang="en-US" sz="800" b="0" i="0" u="none" strike="noStrike">
                          <a:solidFill>
                            <a:srgbClr val="000000"/>
                          </a:solidFill>
                          <a:effectLst/>
                          <a:latin typeface="微軟正黑體"/>
                        </a:rPr>
                        <a:t>一般職員</a:t>
                      </a:r>
                      <a:r>
                        <a:rPr lang="en-US" altLang="zh-TW" sz="800" b="0" i="0" u="none" strike="noStrike">
                          <a:solidFill>
                            <a:srgbClr val="000000"/>
                          </a:solidFill>
                          <a:effectLst/>
                          <a:latin typeface="微軟正黑體"/>
                        </a:rPr>
                        <a:t>-</a:t>
                      </a:r>
                      <a:r>
                        <a:rPr lang="zh-TW" altLang="en-US" sz="800" b="0" i="0" u="none" strike="noStrike">
                          <a:solidFill>
                            <a:srgbClr val="000000"/>
                          </a:solidFill>
                          <a:effectLst/>
                          <a:latin typeface="微軟正黑體"/>
                        </a:rPr>
                        <a:t>直接</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zh-TW" altLang="en-US" sz="800" b="0" i="0" u="none" strike="noStrike">
                          <a:solidFill>
                            <a:srgbClr val="000000"/>
                          </a:solidFill>
                          <a:effectLst/>
                          <a:latin typeface="微軟正黑體"/>
                        </a:rPr>
                        <a:t>男</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zh-TW" sz="800" b="0" i="0" u="none" strike="noStrike">
                          <a:solidFill>
                            <a:srgbClr val="000000"/>
                          </a:solidFill>
                          <a:effectLst/>
                          <a:latin typeface="微軟正黑體"/>
                        </a:rPr>
                        <a:t>5020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3327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0.66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gridSpan="2">
                  <a:txBody>
                    <a:bodyPr/>
                    <a:lstStyle/>
                    <a:p>
                      <a:pPr algn="ctr" fontAlgn="ctr"/>
                      <a:r>
                        <a:rPr lang="en-US" altLang="zh-TW" sz="800" b="0" i="0" u="none" strike="noStrike">
                          <a:solidFill>
                            <a:srgbClr val="000000"/>
                          </a:solidFill>
                          <a:effectLst/>
                          <a:latin typeface="微軟正黑體"/>
                        </a:rPr>
                        <a:t>0.662036233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zh-TW" altLang="en-US"/>
                    </a:p>
                  </a:txBody>
                  <a:tcPr/>
                </a:tc>
                <a:tc>
                  <a:txBody>
                    <a:bodyPr/>
                    <a:lstStyle/>
                    <a:p>
                      <a:pPr algn="r" fontAlgn="ctr"/>
                      <a:r>
                        <a:rPr lang="en-US" altLang="zh-TW" sz="800" b="0" i="0" u="none" strike="noStrike">
                          <a:solidFill>
                            <a:srgbClr val="000000"/>
                          </a:solidFill>
                          <a:effectLst/>
                          <a:latin typeface="微軟正黑體"/>
                        </a:rPr>
                        <a:t>51.14%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2096">
                <a:tc vMerge="1">
                  <a:txBody>
                    <a:bodyPr/>
                    <a:lstStyle/>
                    <a:p>
                      <a:endParaRPr lang="zh-TW" altLang="en-US"/>
                    </a:p>
                  </a:txBody>
                  <a:tcPr/>
                </a:tc>
                <a:tc>
                  <a:txBody>
                    <a:bodyPr/>
                    <a:lstStyle/>
                    <a:p>
                      <a:pPr algn="ctr" fontAlgn="ctr"/>
                      <a:r>
                        <a:rPr lang="zh-TW" altLang="en-US" sz="800" b="0" i="0" u="none" strike="noStrike">
                          <a:solidFill>
                            <a:srgbClr val="000000"/>
                          </a:solidFill>
                          <a:effectLst/>
                          <a:latin typeface="微軟正黑體"/>
                        </a:rPr>
                        <a:t>女</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zh-TW" sz="800" b="0" i="0" u="none" strike="noStrike">
                          <a:solidFill>
                            <a:srgbClr val="000000"/>
                          </a:solidFill>
                          <a:effectLst/>
                          <a:latin typeface="微軟正黑體"/>
                        </a:rPr>
                        <a:t>3039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2008.35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0.66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vMerge="1">
                  <a:txBody>
                    <a:bodyPr/>
                    <a:lstStyle/>
                    <a:p>
                      <a:endParaRPr lang="zh-TW" altLang="en-US"/>
                    </a:p>
                  </a:txBody>
                  <a:tcPr/>
                </a:tc>
                <a:tc hMerge="1" vMerge="1">
                  <a:txBody>
                    <a:bodyPr/>
                    <a:lstStyle/>
                    <a:p>
                      <a:endParaRPr lang="zh-TW" altLang="en-US"/>
                    </a:p>
                  </a:txBody>
                  <a:tcPr/>
                </a:tc>
                <a:tc>
                  <a:txBody>
                    <a:bodyPr/>
                    <a:lstStyle/>
                    <a:p>
                      <a:pPr algn="r" fontAlgn="ctr"/>
                      <a:r>
                        <a:rPr lang="en-US" altLang="zh-TW" sz="800" b="0" i="0" u="none" strike="noStrike">
                          <a:solidFill>
                            <a:srgbClr val="000000"/>
                          </a:solidFill>
                          <a:effectLst/>
                          <a:latin typeface="微軟正黑體"/>
                        </a:rPr>
                        <a:t>52.71%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2096">
                <a:tc rowSpan="2">
                  <a:txBody>
                    <a:bodyPr/>
                    <a:lstStyle/>
                    <a:p>
                      <a:pPr algn="ctr" fontAlgn="ctr"/>
                      <a:r>
                        <a:rPr lang="zh-TW" altLang="en-US" sz="800" b="0" i="0" u="none" strike="noStrike">
                          <a:solidFill>
                            <a:srgbClr val="000000"/>
                          </a:solidFill>
                          <a:effectLst/>
                          <a:latin typeface="微軟正黑體"/>
                        </a:rPr>
                        <a:t>所有員工</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zh-TW" altLang="en-US" sz="800" b="0" i="0" u="none" strike="noStrike">
                          <a:solidFill>
                            <a:srgbClr val="000000"/>
                          </a:solidFill>
                          <a:effectLst/>
                          <a:latin typeface="微軟正黑體"/>
                        </a:rPr>
                        <a:t>男</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zh-TW" sz="800" b="0" i="0" u="none" strike="noStrike">
                          <a:solidFill>
                            <a:srgbClr val="000000"/>
                          </a:solidFill>
                          <a:effectLst/>
                          <a:latin typeface="微軟正黑體"/>
                        </a:rPr>
                        <a:t>5431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800" b="0" i="0" u="none" strike="noStrike">
                          <a:solidFill>
                            <a:srgbClr val="000000"/>
                          </a:solidFill>
                          <a:effectLst/>
                          <a:latin typeface="微軟正黑體"/>
                        </a:rPr>
                        <a:t>4005.7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800" b="0" i="0" u="none" strike="noStrike">
                          <a:solidFill>
                            <a:srgbClr val="000000"/>
                          </a:solidFill>
                          <a:effectLst/>
                          <a:latin typeface="微軟正黑體"/>
                        </a:rPr>
                        <a:t>0.74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gridSpan="2">
                  <a:txBody>
                    <a:bodyPr/>
                    <a:lstStyle/>
                    <a:p>
                      <a:pPr algn="ctr" fontAlgn="ctr"/>
                      <a:r>
                        <a:rPr lang="en-US" altLang="zh-TW" sz="800" b="0" i="0" u="none" strike="noStrike">
                          <a:solidFill>
                            <a:srgbClr val="000000"/>
                          </a:solidFill>
                          <a:effectLst/>
                          <a:latin typeface="微軟正黑體"/>
                        </a:rPr>
                        <a:t>0.773776418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hMerge="1">
                  <a:txBody>
                    <a:bodyPr/>
                    <a:lstStyle/>
                    <a:p>
                      <a:endParaRPr lang="zh-TW" altLang="en-US"/>
                    </a:p>
                  </a:txBody>
                  <a:tcPr/>
                </a:tc>
                <a:tc>
                  <a:txBody>
                    <a:bodyPr/>
                    <a:lstStyle/>
                    <a:p>
                      <a:pPr algn="r" fontAlgn="ctr"/>
                      <a:r>
                        <a:rPr lang="en-US" altLang="zh-TW" sz="800" b="0" i="0" u="none" strike="noStrike">
                          <a:solidFill>
                            <a:srgbClr val="000000"/>
                          </a:solidFill>
                          <a:effectLst/>
                          <a:latin typeface="微軟正黑體"/>
                        </a:rPr>
                        <a:t>50.20%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2096">
                <a:tc vMerge="1">
                  <a:txBody>
                    <a:bodyPr/>
                    <a:lstStyle/>
                    <a:p>
                      <a:endParaRPr lang="zh-TW" altLang="en-US"/>
                    </a:p>
                  </a:txBody>
                  <a:tcPr/>
                </a:tc>
                <a:tc>
                  <a:txBody>
                    <a:bodyPr/>
                    <a:lstStyle/>
                    <a:p>
                      <a:pPr algn="ctr" fontAlgn="ctr"/>
                      <a:r>
                        <a:rPr lang="zh-TW" altLang="en-US" sz="800" b="0" i="0" u="none" strike="noStrike">
                          <a:solidFill>
                            <a:srgbClr val="000000"/>
                          </a:solidFill>
                          <a:effectLst/>
                          <a:latin typeface="微軟正黑體"/>
                        </a:rPr>
                        <a:t>女</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altLang="zh-TW" sz="800" b="0" i="0" u="none" strike="noStrike">
                          <a:solidFill>
                            <a:srgbClr val="000000"/>
                          </a:solidFill>
                          <a:effectLst/>
                          <a:latin typeface="微軟正黑體"/>
                        </a:rPr>
                        <a:t>3559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800" b="0" i="0" u="none" strike="noStrike">
                          <a:solidFill>
                            <a:srgbClr val="000000"/>
                          </a:solidFill>
                          <a:effectLst/>
                          <a:latin typeface="微軟正黑體"/>
                        </a:rPr>
                        <a:t>2950.55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800" b="0" i="0" u="none" strike="noStrike">
                          <a:solidFill>
                            <a:srgbClr val="000000"/>
                          </a:solidFill>
                          <a:effectLst/>
                          <a:latin typeface="微軟正黑體"/>
                        </a:rPr>
                        <a:t>0.83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vMerge="1">
                  <a:txBody>
                    <a:bodyPr/>
                    <a:lstStyle/>
                    <a:p>
                      <a:endParaRPr lang="zh-TW" altLang="en-US"/>
                    </a:p>
                  </a:txBody>
                  <a:tcPr/>
                </a:tc>
                <a:tc hMerge="1" vMerge="1">
                  <a:txBody>
                    <a:bodyPr/>
                    <a:lstStyle/>
                    <a:p>
                      <a:endParaRPr lang="zh-TW" altLang="en-US"/>
                    </a:p>
                  </a:txBody>
                  <a:tcPr/>
                </a:tc>
                <a:tc>
                  <a:txBody>
                    <a:bodyPr/>
                    <a:lstStyle/>
                    <a:p>
                      <a:pPr algn="r" fontAlgn="ctr"/>
                      <a:r>
                        <a:rPr lang="en-US" altLang="zh-TW" sz="800" b="0" i="0" u="none" strike="noStrike" dirty="0">
                          <a:solidFill>
                            <a:srgbClr val="000000"/>
                          </a:solidFill>
                          <a:effectLst/>
                          <a:latin typeface="微軟正黑體"/>
                        </a:rPr>
                        <a:t>54.38%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5" name="表格 4"/>
          <p:cNvGraphicFramePr>
            <a:graphicFrameLocks noGrp="1"/>
          </p:cNvGraphicFramePr>
          <p:nvPr>
            <p:extLst>
              <p:ext uri="{D42A27DB-BD31-4B8C-83A1-F6EECF244321}">
                <p14:modId xmlns:p14="http://schemas.microsoft.com/office/powerpoint/2010/main" val="4018423509"/>
              </p:ext>
            </p:extLst>
          </p:nvPr>
        </p:nvGraphicFramePr>
        <p:xfrm>
          <a:off x="7074875" y="404664"/>
          <a:ext cx="2808312" cy="1405401"/>
        </p:xfrm>
        <a:graphic>
          <a:graphicData uri="http://schemas.openxmlformats.org/drawingml/2006/table">
            <a:tbl>
              <a:tblPr/>
              <a:tblGrid>
                <a:gridCol w="900252"/>
                <a:gridCol w="407134"/>
                <a:gridCol w="607662"/>
                <a:gridCol w="893264"/>
              </a:tblGrid>
              <a:tr h="119047">
                <a:tc>
                  <a:txBody>
                    <a:bodyPr/>
                    <a:lstStyle/>
                    <a:p>
                      <a:pPr algn="ctr" fontAlgn="ctr"/>
                      <a:r>
                        <a:rPr lang="zh-TW" altLang="en-US" sz="800" b="1" i="0" u="none" strike="noStrike" dirty="0">
                          <a:solidFill>
                            <a:srgbClr val="000000"/>
                          </a:solidFill>
                          <a:effectLst/>
                          <a:latin typeface="微軟正黑體"/>
                        </a:rPr>
                        <a:t>特定議題教育訓練</a:t>
                      </a:r>
                      <a:endParaRPr lang="zh-TW" altLang="en-US" sz="800" b="1" i="0" u="none" strike="noStrike" dirty="0">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800" b="1" i="0" u="none" strike="noStrike" dirty="0">
                          <a:solidFill>
                            <a:srgbClr val="000000"/>
                          </a:solidFill>
                          <a:effectLst/>
                          <a:latin typeface="微軟正黑體"/>
                        </a:rPr>
                        <a:t>地區</a:t>
                      </a:r>
                      <a:endParaRPr lang="zh-TW" altLang="en-US" sz="800" b="1" i="0" u="none" strike="noStrike" dirty="0">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800" b="1" i="0" u="none" strike="noStrike">
                          <a:solidFill>
                            <a:srgbClr val="000000"/>
                          </a:solidFill>
                          <a:effectLst/>
                          <a:latin typeface="微軟正黑體"/>
                        </a:rPr>
                        <a:t>人數</a:t>
                      </a:r>
                      <a:endParaRPr lang="zh-TW" altLang="en-US" sz="800" b="1"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800" b="1" i="0" u="none" strike="noStrike">
                          <a:solidFill>
                            <a:srgbClr val="000000"/>
                          </a:solidFill>
                          <a:effectLst/>
                          <a:latin typeface="微軟正黑體"/>
                        </a:rPr>
                        <a:t>訓練時數</a:t>
                      </a:r>
                      <a:endParaRPr lang="zh-TW" altLang="en-US" sz="800" b="1"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142609">
                <a:tc rowSpan="3">
                  <a:txBody>
                    <a:bodyPr/>
                    <a:lstStyle/>
                    <a:p>
                      <a:pPr algn="ctr" fontAlgn="ctr"/>
                      <a:r>
                        <a:rPr lang="zh-TW" altLang="en-US" sz="800" b="0" i="0" u="none" strike="noStrike">
                          <a:solidFill>
                            <a:srgbClr val="000000"/>
                          </a:solidFill>
                          <a:effectLst/>
                          <a:latin typeface="微軟正黑體"/>
                        </a:rPr>
                        <a:t>人權、勞動準則</a:t>
                      </a:r>
                      <a:r>
                        <a:rPr lang="en-US" altLang="zh-TW" sz="800" b="0" i="0" u="none" strike="noStrike">
                          <a:solidFill>
                            <a:srgbClr val="000000"/>
                          </a:solidFill>
                          <a:effectLst/>
                          <a:latin typeface="Calibri"/>
                        </a:rPr>
                        <a:t>(</a:t>
                      </a:r>
                      <a:r>
                        <a:rPr lang="zh-TW" altLang="en-US" sz="800" b="0" i="0" u="none" strike="noStrike">
                          <a:solidFill>
                            <a:srgbClr val="000000"/>
                          </a:solidFill>
                          <a:effectLst/>
                          <a:latin typeface="微軟正黑體"/>
                        </a:rPr>
                        <a:t>政策或程序</a:t>
                      </a:r>
                      <a:r>
                        <a:rPr lang="en-US" altLang="zh-TW" sz="800" b="0" i="0" u="none" strike="noStrike">
                          <a:solidFill>
                            <a:srgbClr val="000000"/>
                          </a:solidFill>
                          <a:effectLst/>
                          <a:latin typeface="Calibri"/>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微軟正黑體"/>
                        </a:rPr>
                        <a:t>IACT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dirty="0">
                          <a:solidFill>
                            <a:srgbClr val="000000"/>
                          </a:solidFill>
                          <a:effectLst/>
                          <a:latin typeface="微軟正黑體"/>
                        </a:rPr>
                        <a:t>27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2.25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2609">
                <a:tc vMerge="1">
                  <a:txBody>
                    <a:bodyPr/>
                    <a:lstStyle/>
                    <a:p>
                      <a:endParaRPr lang="zh-TW" altLang="en-US"/>
                    </a:p>
                  </a:txBody>
                  <a:tcPr/>
                </a:tc>
                <a:tc>
                  <a:txBody>
                    <a:bodyPr/>
                    <a:lstStyle/>
                    <a:p>
                      <a:pPr algn="ctr" fontAlgn="ctr"/>
                      <a:r>
                        <a:rPr lang="en-US" sz="800" b="0" i="0" u="none" strike="noStrike">
                          <a:solidFill>
                            <a:srgbClr val="000000"/>
                          </a:solidFill>
                          <a:effectLst/>
                          <a:latin typeface="微軟正黑體"/>
                        </a:rPr>
                        <a:t>IACP</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dirty="0">
                          <a:solidFill>
                            <a:srgbClr val="000000"/>
                          </a:solidFill>
                          <a:effectLst/>
                          <a:latin typeface="微軟正黑體"/>
                        </a:rPr>
                        <a:t>9,438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7,914.75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2609">
                <a:tc vMerge="1">
                  <a:txBody>
                    <a:bodyPr/>
                    <a:lstStyle/>
                    <a:p>
                      <a:endParaRPr lang="zh-TW" altLang="en-US"/>
                    </a:p>
                  </a:txBody>
                  <a:tcPr/>
                </a:tc>
                <a:tc>
                  <a:txBody>
                    <a:bodyPr/>
                    <a:lstStyle/>
                    <a:p>
                      <a:pPr algn="ctr" fontAlgn="ctr"/>
                      <a:r>
                        <a:rPr lang="en-US" sz="800" b="0" i="0" u="none" strike="noStrike">
                          <a:solidFill>
                            <a:srgbClr val="000000"/>
                          </a:solidFill>
                          <a:effectLst/>
                          <a:latin typeface="微軟正黑體"/>
                        </a:rPr>
                        <a:t>IACJ</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dirty="0">
                          <a:solidFill>
                            <a:srgbClr val="000000"/>
                          </a:solidFill>
                          <a:effectLst/>
                          <a:latin typeface="微軟正黑體"/>
                        </a:rPr>
                        <a:t>7,429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2,742.30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2609">
                <a:tc rowSpan="3">
                  <a:txBody>
                    <a:bodyPr/>
                    <a:lstStyle/>
                    <a:p>
                      <a:pPr algn="ctr" fontAlgn="ctr"/>
                      <a:r>
                        <a:rPr lang="zh-TW" altLang="en-US" sz="800" b="0" i="0" u="none" strike="noStrike">
                          <a:solidFill>
                            <a:srgbClr val="000000"/>
                          </a:solidFill>
                          <a:effectLst/>
                          <a:latin typeface="微軟正黑體"/>
                        </a:rPr>
                        <a:t>反貪腐</a:t>
                      </a:r>
                      <a:r>
                        <a:rPr lang="en-US" altLang="zh-TW" sz="800" b="0" i="0" u="none" strike="noStrike">
                          <a:solidFill>
                            <a:srgbClr val="000000"/>
                          </a:solidFill>
                          <a:effectLst/>
                          <a:latin typeface="Calibri"/>
                        </a:rPr>
                        <a:t>(</a:t>
                      </a:r>
                      <a:r>
                        <a:rPr lang="zh-TW" altLang="en-US" sz="800" b="0" i="0" u="none" strike="noStrike">
                          <a:solidFill>
                            <a:srgbClr val="000000"/>
                          </a:solidFill>
                          <a:effectLst/>
                          <a:latin typeface="微軟正黑體"/>
                        </a:rPr>
                        <a:t>政策或程序</a:t>
                      </a:r>
                      <a:r>
                        <a:rPr lang="en-US" altLang="zh-TW" sz="800" b="0" i="0" u="none" strike="noStrike">
                          <a:solidFill>
                            <a:srgbClr val="000000"/>
                          </a:solidFill>
                          <a:effectLst/>
                          <a:latin typeface="Calibri"/>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微軟正黑體"/>
                        </a:rPr>
                        <a:t>IACT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dirty="0">
                          <a:solidFill>
                            <a:srgbClr val="000000"/>
                          </a:solidFill>
                          <a:effectLst/>
                          <a:latin typeface="微軟正黑體"/>
                        </a:rPr>
                        <a:t>315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52.50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2609">
                <a:tc vMerge="1">
                  <a:txBody>
                    <a:bodyPr/>
                    <a:lstStyle/>
                    <a:p>
                      <a:endParaRPr lang="zh-TW" altLang="en-US"/>
                    </a:p>
                  </a:txBody>
                  <a:tcPr/>
                </a:tc>
                <a:tc>
                  <a:txBody>
                    <a:bodyPr/>
                    <a:lstStyle/>
                    <a:p>
                      <a:pPr algn="ctr" fontAlgn="ctr"/>
                      <a:r>
                        <a:rPr lang="en-US" sz="800" b="0" i="0" u="none" strike="noStrike" dirty="0">
                          <a:solidFill>
                            <a:srgbClr val="000000"/>
                          </a:solidFill>
                          <a:effectLst/>
                          <a:latin typeface="微軟正黑體"/>
                        </a:rPr>
                        <a:t>IACP</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dirty="0">
                          <a:solidFill>
                            <a:srgbClr val="000000"/>
                          </a:solidFill>
                          <a:effectLst/>
                          <a:latin typeface="微軟正黑體"/>
                        </a:rPr>
                        <a:t>8,990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6,956.25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2609">
                <a:tc vMerge="1">
                  <a:txBody>
                    <a:bodyPr/>
                    <a:lstStyle/>
                    <a:p>
                      <a:endParaRPr lang="zh-TW" altLang="en-US"/>
                    </a:p>
                  </a:txBody>
                  <a:tcPr/>
                </a:tc>
                <a:tc>
                  <a:txBody>
                    <a:bodyPr/>
                    <a:lstStyle/>
                    <a:p>
                      <a:pPr algn="ctr" fontAlgn="ctr"/>
                      <a:r>
                        <a:rPr lang="en-US" sz="800" b="0" i="0" u="none" strike="noStrike">
                          <a:solidFill>
                            <a:srgbClr val="000000"/>
                          </a:solidFill>
                          <a:effectLst/>
                          <a:latin typeface="微軟正黑體"/>
                        </a:rPr>
                        <a:t>IACJ</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dirty="0">
                          <a:solidFill>
                            <a:srgbClr val="000000"/>
                          </a:solidFill>
                          <a:effectLst/>
                          <a:latin typeface="微軟正黑體"/>
                        </a:rPr>
                        <a:t>5,307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18,578.40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2609">
                <a:tc rowSpan="3">
                  <a:txBody>
                    <a:bodyPr/>
                    <a:lstStyle/>
                    <a:p>
                      <a:pPr algn="ctr" fontAlgn="ctr"/>
                      <a:r>
                        <a:rPr lang="zh-TW" altLang="en-US" sz="800" b="0" i="0" u="none" strike="noStrike">
                          <a:solidFill>
                            <a:srgbClr val="000000"/>
                          </a:solidFill>
                          <a:effectLst/>
                          <a:latin typeface="微軟正黑體"/>
                        </a:rPr>
                        <a:t>環保</a:t>
                      </a:r>
                      <a:r>
                        <a:rPr lang="en-US" altLang="zh-TW" sz="800" b="0" i="0" u="none" strike="noStrike">
                          <a:solidFill>
                            <a:srgbClr val="000000"/>
                          </a:solidFill>
                          <a:effectLst/>
                          <a:latin typeface="Calibri"/>
                        </a:rPr>
                        <a:t>(</a:t>
                      </a:r>
                      <a:r>
                        <a:rPr lang="zh-TW" altLang="en-US" sz="800" b="0" i="0" u="none" strike="noStrike">
                          <a:solidFill>
                            <a:srgbClr val="000000"/>
                          </a:solidFill>
                          <a:effectLst/>
                          <a:latin typeface="微軟正黑體"/>
                        </a:rPr>
                        <a:t>政策或程序</a:t>
                      </a:r>
                      <a:r>
                        <a:rPr lang="en-US" altLang="zh-TW" sz="800" b="0" i="0" u="none" strike="noStrike">
                          <a:solidFill>
                            <a:srgbClr val="000000"/>
                          </a:solidFill>
                          <a:effectLst/>
                          <a:latin typeface="Calibri"/>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微軟正黑體"/>
                        </a:rPr>
                        <a:t>IACT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dirty="0">
                          <a:solidFill>
                            <a:srgbClr val="000000"/>
                          </a:solidFill>
                          <a:effectLst/>
                          <a:latin typeface="微軟正黑體"/>
                        </a:rPr>
                        <a:t>26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39.00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2609">
                <a:tc vMerge="1">
                  <a:txBody>
                    <a:bodyPr/>
                    <a:lstStyle/>
                    <a:p>
                      <a:endParaRPr lang="zh-TW" altLang="en-US"/>
                    </a:p>
                  </a:txBody>
                  <a:tcPr/>
                </a:tc>
                <a:tc>
                  <a:txBody>
                    <a:bodyPr/>
                    <a:lstStyle/>
                    <a:p>
                      <a:pPr algn="ctr" fontAlgn="ctr"/>
                      <a:r>
                        <a:rPr lang="en-US" sz="800" b="0" i="0" u="none" strike="noStrike">
                          <a:solidFill>
                            <a:srgbClr val="000000"/>
                          </a:solidFill>
                          <a:effectLst/>
                          <a:latin typeface="微軟正黑體"/>
                        </a:rPr>
                        <a:t>IACP</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dirty="0">
                          <a:solidFill>
                            <a:srgbClr val="000000"/>
                          </a:solidFill>
                          <a:effectLst/>
                          <a:latin typeface="微軟正黑體"/>
                        </a:rPr>
                        <a:t>14,813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dirty="0">
                          <a:solidFill>
                            <a:srgbClr val="000000"/>
                          </a:solidFill>
                          <a:effectLst/>
                          <a:latin typeface="微軟正黑體"/>
                        </a:rPr>
                        <a:t>80,987.50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2609">
                <a:tc vMerge="1">
                  <a:txBody>
                    <a:bodyPr/>
                    <a:lstStyle/>
                    <a:p>
                      <a:endParaRPr lang="zh-TW" altLang="en-US"/>
                    </a:p>
                  </a:txBody>
                  <a:tcPr/>
                </a:tc>
                <a:tc>
                  <a:txBody>
                    <a:bodyPr/>
                    <a:lstStyle/>
                    <a:p>
                      <a:pPr algn="ctr" fontAlgn="ctr"/>
                      <a:r>
                        <a:rPr lang="en-US" sz="800" b="0" i="0" u="none" strike="noStrike">
                          <a:solidFill>
                            <a:srgbClr val="000000"/>
                          </a:solidFill>
                          <a:effectLst/>
                          <a:latin typeface="微軟正黑體"/>
                        </a:rPr>
                        <a:t>IACJ</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微軟正黑體"/>
                        </a:rPr>
                        <a:t>5,363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dirty="0">
                          <a:solidFill>
                            <a:srgbClr val="000000"/>
                          </a:solidFill>
                          <a:effectLst/>
                          <a:latin typeface="微軟正黑體"/>
                        </a:rPr>
                        <a:t>21,267.40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3802349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2"/>
          </p:nvPr>
        </p:nvSpPr>
        <p:spPr/>
        <p:txBody>
          <a:bodyPr/>
          <a:lstStyle/>
          <a:p>
            <a:pPr marL="0" indent="0">
              <a:lnSpc>
                <a:spcPct val="150000"/>
              </a:lnSpc>
              <a:spcAft>
                <a:spcPts val="600"/>
              </a:spcAft>
              <a:tabLst>
                <a:tab pos="0" algn="l"/>
              </a:tabLst>
            </a:pPr>
            <a:r>
              <a:rPr lang="zh-TW" altLang="en-US" sz="900" kern="100" dirty="0">
                <a:solidFill>
                  <a:srgbClr val="000000"/>
                </a:solidFill>
                <a:latin typeface="Calibri" pitchFamily="34" charset="0"/>
                <a:cs typeface="Arial Unicode MS"/>
              </a:rPr>
              <a:t>浦東及南京廠區員工福利：</a:t>
            </a:r>
            <a:r>
              <a:rPr lang="en-US" altLang="zh-TW" sz="900" kern="100" dirty="0">
                <a:solidFill>
                  <a:srgbClr val="000000"/>
                </a:solidFill>
                <a:latin typeface="Calibri" pitchFamily="34" charset="0"/>
                <a:cs typeface="Arial Unicode MS"/>
              </a:rPr>
              <a:t>		</a:t>
            </a:r>
          </a:p>
          <a:p>
            <a:pPr marL="0" indent="0">
              <a:lnSpc>
                <a:spcPct val="150000"/>
              </a:lnSpc>
              <a:spcAft>
                <a:spcPts val="600"/>
              </a:spcAft>
              <a:tabLst>
                <a:tab pos="0" algn="l"/>
              </a:tabLst>
            </a:pPr>
            <a:r>
              <a:rPr lang="en-US" altLang="zh-TW" sz="900" kern="100" dirty="0">
                <a:solidFill>
                  <a:srgbClr val="000000"/>
                </a:solidFill>
                <a:latin typeface="Calibri" pitchFamily="34" charset="0"/>
                <a:cs typeface="Arial Unicode MS"/>
              </a:rPr>
              <a:t>(1).</a:t>
            </a:r>
            <a:r>
              <a:rPr lang="zh-TW" altLang="en-US" sz="900" kern="100" dirty="0">
                <a:solidFill>
                  <a:srgbClr val="000000"/>
                </a:solidFill>
                <a:latin typeface="Calibri" pitchFamily="34" charset="0"/>
                <a:cs typeface="Arial Unicode MS"/>
              </a:rPr>
              <a:t>薪酬及獎勵：以職務特質與專業技術為基礎的各項薪酬給付如 績效獎金、 專利獎金、年終獎金與績效導向的晉升與調薪機制、 品格員工表揚。</a:t>
            </a:r>
            <a:r>
              <a:rPr lang="en-US" altLang="zh-TW" sz="900" kern="100" dirty="0">
                <a:solidFill>
                  <a:srgbClr val="000000"/>
                </a:solidFill>
                <a:latin typeface="Calibri" pitchFamily="34" charset="0"/>
                <a:cs typeface="Arial Unicode MS"/>
              </a:rPr>
              <a:t>	</a:t>
            </a:r>
          </a:p>
          <a:p>
            <a:pPr marL="0" indent="0">
              <a:lnSpc>
                <a:spcPct val="150000"/>
              </a:lnSpc>
              <a:spcAft>
                <a:spcPts val="600"/>
              </a:spcAft>
              <a:tabLst>
                <a:tab pos="0" algn="l"/>
              </a:tabLst>
            </a:pPr>
            <a:r>
              <a:rPr lang="en-US" altLang="zh-TW" sz="900" kern="100" dirty="0">
                <a:solidFill>
                  <a:srgbClr val="000000"/>
                </a:solidFill>
                <a:latin typeface="Calibri" pitchFamily="34" charset="0"/>
                <a:cs typeface="Arial Unicode MS"/>
              </a:rPr>
              <a:t>(2).</a:t>
            </a:r>
            <a:r>
              <a:rPr lang="zh-TW" altLang="en-US" sz="900" kern="100" dirty="0">
                <a:solidFill>
                  <a:srgbClr val="000000"/>
                </a:solidFill>
                <a:latin typeface="Calibri" pitchFamily="34" charset="0"/>
                <a:cs typeface="Arial Unicode MS"/>
              </a:rPr>
              <a:t>健康與安全：員工均參與社會保險</a:t>
            </a:r>
            <a:r>
              <a:rPr lang="en-US" altLang="zh-TW" sz="900" kern="100" dirty="0">
                <a:solidFill>
                  <a:srgbClr val="000000"/>
                </a:solidFill>
                <a:latin typeface="Calibri" pitchFamily="34" charset="0"/>
                <a:cs typeface="Arial Unicode MS"/>
              </a:rPr>
              <a:t>:</a:t>
            </a:r>
            <a:r>
              <a:rPr lang="zh-TW" altLang="en-US" sz="900" kern="100" dirty="0">
                <a:solidFill>
                  <a:srgbClr val="000000"/>
                </a:solidFill>
                <a:latin typeface="Calibri" pitchFamily="34" charset="0"/>
                <a:cs typeface="Arial Unicode MS"/>
              </a:rPr>
              <a:t>包含醫療保險、養老保險、工傷保險、失業保險、生育保險；並設置保健室、 駐廠醫師服務、 健康檢查、健康促進活動以確保員工擁有健康與安全。</a:t>
            </a:r>
            <a:endParaRPr lang="en-US" altLang="zh-TW" sz="900" kern="100" dirty="0">
              <a:solidFill>
                <a:srgbClr val="000000"/>
              </a:solidFill>
              <a:latin typeface="Calibri" pitchFamily="34" charset="0"/>
              <a:cs typeface="Arial Unicode MS"/>
            </a:endParaRPr>
          </a:p>
          <a:p>
            <a:pPr marL="0" indent="0">
              <a:lnSpc>
                <a:spcPct val="150000"/>
              </a:lnSpc>
              <a:spcAft>
                <a:spcPts val="600"/>
              </a:spcAft>
              <a:tabLst>
                <a:tab pos="0" algn="l"/>
              </a:tabLst>
            </a:pPr>
            <a:r>
              <a:rPr lang="en-US" altLang="zh-TW" sz="900" kern="100" dirty="0">
                <a:solidFill>
                  <a:srgbClr val="000000"/>
                </a:solidFill>
                <a:latin typeface="Calibri" pitchFamily="34" charset="0"/>
                <a:cs typeface="Arial Unicode MS"/>
              </a:rPr>
              <a:t>(3).</a:t>
            </a:r>
            <a:r>
              <a:rPr lang="zh-TW" altLang="en-US" sz="900" kern="100" dirty="0">
                <a:solidFill>
                  <a:srgbClr val="000000"/>
                </a:solidFill>
                <a:latin typeface="Calibri" pitchFamily="34" charset="0"/>
                <a:cs typeface="Arial Unicode MS"/>
              </a:rPr>
              <a:t>福利設施：員工餐廳、  員工專用停車場 、免費交通車接駁車等。</a:t>
            </a:r>
            <a:r>
              <a:rPr lang="en-US" altLang="zh-TW" sz="900" kern="100" dirty="0">
                <a:solidFill>
                  <a:srgbClr val="000000"/>
                </a:solidFill>
                <a:latin typeface="Calibri" pitchFamily="34" charset="0"/>
                <a:cs typeface="Arial Unicode MS"/>
              </a:rPr>
              <a:t>			</a:t>
            </a:r>
          </a:p>
          <a:p>
            <a:pPr marL="0" indent="0">
              <a:lnSpc>
                <a:spcPct val="150000"/>
              </a:lnSpc>
              <a:spcAft>
                <a:spcPts val="600"/>
              </a:spcAft>
              <a:tabLst>
                <a:tab pos="0" algn="l"/>
              </a:tabLst>
            </a:pPr>
            <a:r>
              <a:rPr lang="en-US" altLang="zh-TW" sz="900" kern="100" dirty="0">
                <a:solidFill>
                  <a:srgbClr val="000000"/>
                </a:solidFill>
                <a:latin typeface="Calibri" pitchFamily="34" charset="0"/>
                <a:cs typeface="Arial Unicode MS"/>
              </a:rPr>
              <a:t>(4).</a:t>
            </a:r>
            <a:r>
              <a:rPr lang="zh-TW" altLang="en-US" sz="900" kern="100" dirty="0">
                <a:solidFill>
                  <a:srgbClr val="000000"/>
                </a:solidFill>
                <a:latin typeface="Calibri" pitchFamily="34" charset="0"/>
                <a:cs typeface="Arial Unicode MS"/>
              </a:rPr>
              <a:t>補助措施： 免費午餐、  結婚禮金、 生育禮金、 喪葬、傷病補助等。</a:t>
            </a:r>
            <a:r>
              <a:rPr lang="en-US" altLang="zh-TW" sz="900" kern="100" dirty="0">
                <a:solidFill>
                  <a:srgbClr val="000000"/>
                </a:solidFill>
                <a:latin typeface="Calibri" pitchFamily="34" charset="0"/>
                <a:cs typeface="Arial Unicode MS"/>
              </a:rPr>
              <a:t>(5).</a:t>
            </a:r>
            <a:r>
              <a:rPr lang="en-US" altLang="zh-TW" sz="900" kern="100" dirty="0">
                <a:solidFill>
                  <a:prstClr val="black">
                    <a:lumMod val="95000"/>
                    <a:lumOff val="5000"/>
                  </a:prstClr>
                </a:solidFill>
                <a:latin typeface="微軟正黑體"/>
                <a:cs typeface="Arial Unicode MS"/>
              </a:rPr>
              <a:t> </a:t>
            </a:r>
            <a:r>
              <a:rPr lang="zh-TW" altLang="en-US" sz="900" kern="100" dirty="0">
                <a:solidFill>
                  <a:prstClr val="black">
                    <a:lumMod val="95000"/>
                    <a:lumOff val="5000"/>
                  </a:prstClr>
                </a:solidFill>
                <a:latin typeface="微軟正黑體"/>
                <a:cs typeface="Arial Unicode MS"/>
              </a:rPr>
              <a:t>福利活動：優惠職工團購 、特約商店優惠、 社團活動、名人講座、員工家庭日、歲末聯歡活動等。</a:t>
            </a:r>
            <a:endParaRPr lang="en-US" altLang="zh-TW" sz="900" kern="100" dirty="0">
              <a:solidFill>
                <a:prstClr val="black">
                  <a:lumMod val="95000"/>
                  <a:lumOff val="5000"/>
                </a:prstClr>
              </a:solidFill>
              <a:latin typeface="微軟正黑體"/>
              <a:cs typeface="Arial Unicode MS"/>
            </a:endParaRPr>
          </a:p>
          <a:p>
            <a:pPr marL="0" indent="265113">
              <a:lnSpc>
                <a:spcPct val="150000"/>
              </a:lnSpc>
              <a:spcAft>
                <a:spcPts val="600"/>
              </a:spcAft>
              <a:tabLst>
                <a:tab pos="0" algn="l"/>
              </a:tabLst>
            </a:pPr>
            <a:endParaRPr lang="zh-TW" altLang="en-US" sz="900" kern="100" dirty="0">
              <a:solidFill>
                <a:prstClr val="black">
                  <a:lumMod val="95000"/>
                  <a:lumOff val="5000"/>
                </a:prstClr>
              </a:solidFill>
              <a:latin typeface="微軟正黑體"/>
              <a:cs typeface="Arial Unicode MS"/>
            </a:endParaRPr>
          </a:p>
          <a:p>
            <a:pPr marL="0" indent="265113">
              <a:lnSpc>
                <a:spcPct val="150000"/>
              </a:lnSpc>
              <a:spcAft>
                <a:spcPts val="600"/>
              </a:spcAft>
              <a:tabLst>
                <a:tab pos="0" algn="l"/>
              </a:tabLst>
            </a:pPr>
            <a:endParaRPr lang="en-US" altLang="zh-TW" sz="900" kern="100" dirty="0">
              <a:solidFill>
                <a:srgbClr val="000000"/>
              </a:solidFill>
              <a:latin typeface="Calibri" pitchFamily="34" charset="0"/>
              <a:cs typeface="Arial Unicode MS"/>
            </a:endParaRPr>
          </a:p>
          <a:p>
            <a:pPr marL="0" indent="265113">
              <a:lnSpc>
                <a:spcPct val="150000"/>
              </a:lnSpc>
              <a:spcAft>
                <a:spcPts val="600"/>
              </a:spcAft>
              <a:tabLst>
                <a:tab pos="0" algn="l"/>
              </a:tabLst>
            </a:pPr>
            <a:endParaRPr lang="en-US" altLang="zh-TW" sz="900" kern="100" dirty="0">
              <a:solidFill>
                <a:srgbClr val="000000"/>
              </a:solidFill>
              <a:latin typeface="Calibri" pitchFamily="34" charset="0"/>
              <a:cs typeface="Arial Unicode MS"/>
            </a:endParaRPr>
          </a:p>
          <a:p>
            <a:pPr marL="0" indent="265113">
              <a:lnSpc>
                <a:spcPct val="150000"/>
              </a:lnSpc>
              <a:spcAft>
                <a:spcPts val="600"/>
              </a:spcAft>
              <a:tabLst>
                <a:tab pos="0" algn="l"/>
              </a:tabLst>
            </a:pPr>
            <a:endParaRPr lang="zh-TW" altLang="en-US" sz="900" kern="100" dirty="0">
              <a:solidFill>
                <a:srgbClr val="000000"/>
              </a:solidFill>
              <a:latin typeface="Calibri" pitchFamily="34" charset="0"/>
              <a:cs typeface="Arial Unicode MS"/>
            </a:endParaRPr>
          </a:p>
          <a:p>
            <a:endParaRPr lang="zh-TW" altLang="en-US" dirty="0"/>
          </a:p>
        </p:txBody>
      </p:sp>
      <p:sp>
        <p:nvSpPr>
          <p:cNvPr id="3" name="內容版面配置區 2"/>
          <p:cNvSpPr>
            <a:spLocks noGrp="1"/>
          </p:cNvSpPr>
          <p:nvPr>
            <p:ph idx="13"/>
          </p:nvPr>
        </p:nvSpPr>
        <p:spPr/>
        <p:txBody>
          <a:bodyPr>
            <a:normAutofit/>
          </a:bodyPr>
          <a:lstStyle/>
          <a:p>
            <a:pPr marL="0" indent="0" algn="just">
              <a:lnSpc>
                <a:spcPct val="150000"/>
              </a:lnSpc>
              <a:spcBef>
                <a:spcPts val="600"/>
              </a:spcBef>
              <a:spcAft>
                <a:spcPts val="600"/>
              </a:spcAft>
            </a:pPr>
            <a:r>
              <a:rPr lang="en-US" altLang="zh-TW" b="1" dirty="0"/>
              <a:t>2)</a:t>
            </a:r>
            <a:r>
              <a:rPr lang="zh-TW" altLang="en-US" b="1" kern="100" dirty="0">
                <a:solidFill>
                  <a:prstClr val="black">
                    <a:lumMod val="95000"/>
                    <a:lumOff val="5000"/>
                  </a:prstClr>
                </a:solidFill>
                <a:latin typeface="微軟正黑體"/>
                <a:cs typeface="Arial Unicode MS"/>
              </a:rPr>
              <a:t>員工溝通與申訴管道</a:t>
            </a:r>
            <a:endParaRPr lang="en-US" altLang="zh-TW" b="1" kern="100" dirty="0">
              <a:solidFill>
                <a:prstClr val="black">
                  <a:lumMod val="95000"/>
                  <a:lumOff val="5000"/>
                </a:prstClr>
              </a:solidFill>
              <a:latin typeface="微軟正黑體"/>
              <a:cs typeface="Arial Unicode MS"/>
            </a:endParaRPr>
          </a:p>
          <a:p>
            <a:pPr marL="0" indent="265113" algn="just">
              <a:lnSpc>
                <a:spcPct val="150000"/>
              </a:lnSpc>
              <a:spcBef>
                <a:spcPts val="600"/>
              </a:spcBef>
              <a:spcAft>
                <a:spcPts val="600"/>
              </a:spcAft>
            </a:pPr>
            <a:r>
              <a:rPr lang="zh-TW" altLang="en-US" sz="900" dirty="0">
                <a:solidFill>
                  <a:srgbClr val="000000"/>
                </a:solidFill>
                <a:latin typeface="Calibri" pitchFamily="34" charset="0"/>
              </a:rPr>
              <a:t>英華達對於員工權益的重視與關懷從兩岸三地（台北、浦東、南京）均設有員工溝通平台可見，分別透過網路、電話、電子信箱，當員工在工作上遭受職場性騷擾、霸凌或不公平對待時，可利用多種管道的選擇，提出申訴或建議。</a:t>
            </a:r>
            <a:endParaRPr lang="en-US" altLang="zh-TW" sz="900" dirty="0">
              <a:solidFill>
                <a:srgbClr val="000000"/>
              </a:solidFill>
              <a:latin typeface="Calibri" pitchFamily="34" charset="0"/>
            </a:endParaRPr>
          </a:p>
          <a:p>
            <a:pPr marL="0" indent="265113" algn="just">
              <a:lnSpc>
                <a:spcPct val="150000"/>
              </a:lnSpc>
              <a:spcBef>
                <a:spcPts val="600"/>
              </a:spcBef>
              <a:spcAft>
                <a:spcPts val="600"/>
              </a:spcAft>
            </a:pPr>
            <a:r>
              <a:rPr lang="zh-TW" altLang="en-US" sz="900" dirty="0">
                <a:solidFill>
                  <a:srgbClr val="000000"/>
                </a:solidFill>
                <a:latin typeface="Calibri" pitchFamily="34" charset="0"/>
                <a:sym typeface="微軟正黑體" pitchFamily="34" charset="-120"/>
              </a:rPr>
              <a:t>在台灣廠區部分，受理申訴、性騷擾之管道如下：專線電話：(02)2299-9329 分機2627、2281,E-Mail:Chuang.Shiuan@iac.com.tw, Wu.Chieh@iac.com.tw ；本公司受理申訴後，將指定專責處理人員協調處理，另外針對員工壓力部分，更設有員工關係專員，可協助員工處理工作、生活等各方面的壓力，因而得到協助與抒解的效果。</a:t>
            </a:r>
            <a:endParaRPr lang="en-US" altLang="zh-TW" sz="900" dirty="0">
              <a:solidFill>
                <a:srgbClr val="000000"/>
              </a:solidFill>
              <a:latin typeface="Calibri" pitchFamily="34" charset="0"/>
              <a:sym typeface="微軟正黑體" pitchFamily="34" charset="-120"/>
            </a:endParaRPr>
          </a:p>
          <a:p>
            <a:pPr marL="0" indent="265113" algn="just">
              <a:lnSpc>
                <a:spcPct val="150000"/>
              </a:lnSpc>
              <a:spcBef>
                <a:spcPts val="600"/>
              </a:spcBef>
              <a:spcAft>
                <a:spcPts val="600"/>
              </a:spcAft>
            </a:pPr>
            <a:r>
              <a:rPr lang="zh-TW" altLang="en-US" sz="900" dirty="0">
                <a:solidFill>
                  <a:srgbClr val="000000"/>
                </a:solidFill>
                <a:latin typeface="Calibri" pitchFamily="34" charset="0"/>
              </a:rPr>
              <a:t>在浦東廠區員工有多種溝通渠道可進行申訴；</a:t>
            </a:r>
            <a:r>
              <a:rPr lang="en-US" altLang="zh-TW" sz="900" dirty="0">
                <a:solidFill>
                  <a:srgbClr val="000000"/>
                </a:solidFill>
                <a:latin typeface="Calibri" pitchFamily="34" charset="0"/>
              </a:rPr>
              <a:t>(1).</a:t>
            </a:r>
            <a:r>
              <a:rPr lang="zh-TW" altLang="en-US" sz="900" dirty="0">
                <a:solidFill>
                  <a:srgbClr val="000000"/>
                </a:solidFill>
                <a:latin typeface="Calibri" pitchFamily="34" charset="0"/>
              </a:rPr>
              <a:t>在</a:t>
            </a:r>
            <a:r>
              <a:rPr lang="en-US" altLang="zh-TW" sz="900" dirty="0">
                <a:solidFill>
                  <a:srgbClr val="000000"/>
                </a:solidFill>
                <a:latin typeface="Calibri" pitchFamily="34" charset="0"/>
              </a:rPr>
              <a:t>[</a:t>
            </a:r>
            <a:r>
              <a:rPr lang="zh-TW" altLang="en-US" sz="900" dirty="0">
                <a:solidFill>
                  <a:srgbClr val="000000"/>
                </a:solidFill>
                <a:latin typeface="Calibri" pitchFamily="34" charset="0"/>
              </a:rPr>
              <a:t>英華達員工申訴管理辦法</a:t>
            </a:r>
            <a:r>
              <a:rPr lang="en-US" altLang="zh-TW" sz="900" dirty="0">
                <a:solidFill>
                  <a:srgbClr val="000000"/>
                </a:solidFill>
                <a:latin typeface="Calibri" pitchFamily="34" charset="0"/>
              </a:rPr>
              <a:t>]</a:t>
            </a:r>
            <a:r>
              <a:rPr lang="zh-TW" altLang="en-US" sz="900" dirty="0">
                <a:solidFill>
                  <a:srgbClr val="000000"/>
                </a:solidFill>
                <a:latin typeface="Calibri" pitchFamily="34" charset="0"/>
              </a:rPr>
              <a:t>中提及並公告讓同仁周知，一旦發生性別騷擾、歧視及不公平對待，可依循公司首頁的申訴流程進行；</a:t>
            </a:r>
            <a:r>
              <a:rPr lang="en-US" altLang="zh-TW" sz="900" dirty="0">
                <a:solidFill>
                  <a:srgbClr val="000000"/>
                </a:solidFill>
                <a:latin typeface="Calibri" pitchFamily="34" charset="0"/>
              </a:rPr>
              <a:t>(2).</a:t>
            </a:r>
            <a:r>
              <a:rPr lang="zh-TW" altLang="en-US" sz="900" dirty="0">
                <a:solidFill>
                  <a:srgbClr val="000000"/>
                </a:solidFill>
                <a:latin typeface="Calibri" pitchFamily="34" charset="0"/>
              </a:rPr>
              <a:t>英華達浦東廠區公司首頁有員工溝通平台，員工如有意見及訴求可通過網站說明并由專人回復；</a:t>
            </a:r>
            <a:r>
              <a:rPr lang="en-US" altLang="zh-TW" sz="900" dirty="0">
                <a:solidFill>
                  <a:srgbClr val="000000"/>
                </a:solidFill>
                <a:latin typeface="Calibri" pitchFamily="34" charset="0"/>
              </a:rPr>
              <a:t>(3).</a:t>
            </a:r>
            <a:r>
              <a:rPr lang="zh-TW" altLang="en-US" sz="900" dirty="0">
                <a:solidFill>
                  <a:srgbClr val="000000"/>
                </a:solidFill>
                <a:latin typeface="Calibri" pitchFamily="34" charset="0"/>
              </a:rPr>
              <a:t>員工亦可直接撥打申訴專線</a:t>
            </a:r>
            <a:r>
              <a:rPr lang="en-US" altLang="zh-TW" sz="900" dirty="0">
                <a:solidFill>
                  <a:srgbClr val="000000"/>
                </a:solidFill>
                <a:latin typeface="Calibri" pitchFamily="34" charset="0"/>
              </a:rPr>
              <a:t>:13501885661</a:t>
            </a:r>
            <a:r>
              <a:rPr lang="zh-TW" altLang="en-US" sz="900" dirty="0">
                <a:solidFill>
                  <a:srgbClr val="000000"/>
                </a:solidFill>
                <a:latin typeface="Calibri" pitchFamily="34" charset="0"/>
              </a:rPr>
              <a:t>，進行申訴，並由專人協助處理；</a:t>
            </a:r>
            <a:r>
              <a:rPr lang="en-US" altLang="zh-TW" sz="900" dirty="0">
                <a:solidFill>
                  <a:srgbClr val="000000"/>
                </a:solidFill>
                <a:latin typeface="Calibri" pitchFamily="34" charset="0"/>
              </a:rPr>
              <a:t>(4).</a:t>
            </a:r>
            <a:r>
              <a:rPr lang="zh-TW" altLang="en-US" sz="900" dirty="0">
                <a:solidFill>
                  <a:srgbClr val="000000"/>
                </a:solidFill>
                <a:latin typeface="Calibri" pitchFamily="34" charset="0"/>
              </a:rPr>
              <a:t>員工可至員工服務中心反應問題，</a:t>
            </a:r>
            <a:r>
              <a:rPr lang="en-US" altLang="zh-TW" sz="900" dirty="0">
                <a:solidFill>
                  <a:srgbClr val="000000"/>
                </a:solidFill>
                <a:latin typeface="Calibri" pitchFamily="34" charset="0"/>
              </a:rPr>
              <a:t>HR</a:t>
            </a:r>
            <a:r>
              <a:rPr lang="zh-TW" altLang="en-US" sz="900" dirty="0">
                <a:solidFill>
                  <a:srgbClr val="000000"/>
                </a:solidFill>
                <a:latin typeface="Calibri" pitchFamily="34" charset="0"/>
              </a:rPr>
              <a:t>專員會予以協助解決。</a:t>
            </a:r>
            <a:endParaRPr lang="en-US" altLang="zh-TW" sz="900" dirty="0">
              <a:solidFill>
                <a:srgbClr val="000000"/>
              </a:solidFill>
              <a:latin typeface="Calibri" pitchFamily="34" charset="0"/>
            </a:endParaRPr>
          </a:p>
          <a:p>
            <a:pPr marL="0" indent="265113" algn="just">
              <a:lnSpc>
                <a:spcPct val="150000"/>
              </a:lnSpc>
              <a:spcBef>
                <a:spcPts val="600"/>
              </a:spcBef>
              <a:spcAft>
                <a:spcPts val="600"/>
              </a:spcAft>
            </a:pPr>
            <a:r>
              <a:rPr lang="en-US" altLang="zh-TW" sz="900" dirty="0">
                <a:latin typeface="Calibri" pitchFamily="34" charset="0"/>
              </a:rPr>
              <a:t>2019</a:t>
            </a:r>
            <a:r>
              <a:rPr lang="zh-TW" altLang="en-US" sz="900" dirty="0">
                <a:latin typeface="Calibri" pitchFamily="34" charset="0"/>
              </a:rPr>
              <a:t>年英華達各廠區均無接獲與勞動、岐視、性騷擾、不公平對待相關申訴案件</a:t>
            </a:r>
            <a:r>
              <a:rPr lang="zh-TW" altLang="en-US" sz="900" dirty="0">
                <a:solidFill>
                  <a:srgbClr val="FF0000"/>
                </a:solidFill>
                <a:latin typeface="Calibri" pitchFamily="34" charset="0"/>
              </a:rPr>
              <a:t>。</a:t>
            </a:r>
          </a:p>
          <a:p>
            <a:endParaRPr lang="zh-TW" altLang="en-US" dirty="0"/>
          </a:p>
        </p:txBody>
      </p:sp>
      <p:sp>
        <p:nvSpPr>
          <p:cNvPr id="4" name="標題 3"/>
          <p:cNvSpPr>
            <a:spLocks noGrp="1"/>
          </p:cNvSpPr>
          <p:nvPr>
            <p:ph type="title"/>
          </p:nvPr>
        </p:nvSpPr>
        <p:spPr/>
        <p:txBody>
          <a:bodyPr/>
          <a:lstStyle/>
          <a:p>
            <a:r>
              <a:rPr lang="zh-TW" altLang="en-US" dirty="0">
                <a:solidFill>
                  <a:schemeClr val="tx1"/>
                </a:solidFill>
              </a:rPr>
              <a:t>英華達公司</a:t>
            </a:r>
          </a:p>
        </p:txBody>
      </p:sp>
      <p:sp>
        <p:nvSpPr>
          <p:cNvPr id="5" name="內容版面配置區 4"/>
          <p:cNvSpPr>
            <a:spLocks noGrp="1"/>
          </p:cNvSpPr>
          <p:nvPr>
            <p:ph idx="4294967295"/>
          </p:nvPr>
        </p:nvSpPr>
        <p:spPr>
          <a:xfrm>
            <a:off x="452437" y="836712"/>
            <a:ext cx="2881313" cy="5544616"/>
          </a:xfrm>
          <a:prstGeom prst="rect">
            <a:avLst/>
          </a:prstGeom>
        </p:spPr>
        <p:txBody>
          <a:bodyPr>
            <a:normAutofit lnSpcReduction="10000"/>
          </a:bodyPr>
          <a:lstStyle/>
          <a:p>
            <a:pPr marL="0" indent="0">
              <a:buNone/>
            </a:pPr>
            <a:r>
              <a:rPr lang="en-US" altLang="zh-TW" sz="1200" b="1" dirty="0">
                <a:latin typeface="微軟正黑體" panose="020B0604030504040204" pitchFamily="34" charset="-120"/>
                <a:ea typeface="微軟正黑體" panose="020B0604030504040204" pitchFamily="34" charset="-120"/>
                <a:sym typeface="微軟正黑體" pitchFamily="34" charset="-120"/>
              </a:rPr>
              <a:t>3. </a:t>
            </a:r>
            <a:r>
              <a:rPr lang="zh-TW" altLang="en-US" sz="1200" b="1" dirty="0">
                <a:latin typeface="微軟正黑體" panose="020B0604030504040204" pitchFamily="34" charset="-120"/>
                <a:ea typeface="微軟正黑體" panose="020B0604030504040204" pitchFamily="34" charset="-120"/>
                <a:sym typeface="微軟正黑體" pitchFamily="34" charset="-120"/>
              </a:rPr>
              <a:t>友善職場</a:t>
            </a:r>
            <a:endParaRPr lang="en-US" altLang="zh-TW" sz="1200" b="1" dirty="0">
              <a:latin typeface="微軟正黑體" panose="020B0604030504040204" pitchFamily="34" charset="-120"/>
              <a:ea typeface="微軟正黑體" panose="020B0604030504040204" pitchFamily="34" charset="-120"/>
              <a:sym typeface="微軟正黑體" pitchFamily="34" charset="-120"/>
            </a:endParaRPr>
          </a:p>
          <a:p>
            <a:pPr marL="0" indent="0">
              <a:buNone/>
            </a:pPr>
            <a:r>
              <a:rPr lang="en-US" altLang="zh-TW" sz="1200" b="1" dirty="0">
                <a:latin typeface="微軟正黑體" panose="020B0604030504040204" pitchFamily="34" charset="-120"/>
                <a:ea typeface="微軟正黑體" panose="020B0604030504040204" pitchFamily="34" charset="-120"/>
                <a:sym typeface="微軟正黑體" pitchFamily="34" charset="-120"/>
              </a:rPr>
              <a:t>1</a:t>
            </a:r>
            <a:r>
              <a:rPr lang="zh-TW" altLang="en-US" sz="1200" b="1" dirty="0">
                <a:latin typeface="微軟正黑體" panose="020B0604030504040204" pitchFamily="34" charset="-120"/>
                <a:ea typeface="微軟正黑體" panose="020B0604030504040204" pitchFamily="34" charset="-120"/>
                <a:sym typeface="微軟正黑體" pitchFamily="34" charset="-120"/>
              </a:rPr>
              <a:t>)員工福利</a:t>
            </a:r>
          </a:p>
          <a:p>
            <a:pPr marL="0" indent="234000">
              <a:lnSpc>
                <a:spcPct val="150000"/>
              </a:lnSpc>
              <a:buNone/>
            </a:pPr>
            <a:r>
              <a:rPr lang="zh-TW" altLang="en-US" sz="900" dirty="0">
                <a:solidFill>
                  <a:srgbClr val="000000"/>
                </a:solidFill>
                <a:latin typeface="微軟正黑體" panose="020B0604030504040204" pitchFamily="34" charset="-120"/>
                <a:ea typeface="微軟正黑體" panose="020B0604030504040204" pitchFamily="34" charset="-120"/>
                <a:sym typeface="Calibri" pitchFamily="34" charset="0"/>
              </a:rPr>
              <a:t>人才是英華達最重要的資產，依據各項職務所具備的專業技術與工作績效導向，英華達提供每一位優秀人才優渥的薪酬獎勵機制與暢通的晉升管道。我們也努力協助每位員工在能力、學識乃至於生活及健康上累積更多的財富，持續增進全方位的福利照顧，讓每一位員工都能夠跟公司一起成長，這也是我們一直以來堅持的理念。</a:t>
            </a:r>
            <a:endParaRPr lang="en-US" altLang="zh-TW" sz="900" dirty="0">
              <a:solidFill>
                <a:srgbClr val="000000"/>
              </a:solidFill>
              <a:latin typeface="微軟正黑體" panose="020B0604030504040204" pitchFamily="34" charset="-120"/>
              <a:ea typeface="微軟正黑體" panose="020B0604030504040204" pitchFamily="34" charset="-120"/>
              <a:sym typeface="Calibri" pitchFamily="34" charset="0"/>
            </a:endParaRPr>
          </a:p>
          <a:p>
            <a:pPr marL="0" indent="234000">
              <a:lnSpc>
                <a:spcPct val="150000"/>
              </a:lnSpc>
              <a:buNone/>
              <a:tabLst>
                <a:tab pos="0" algn="l"/>
              </a:tabLst>
            </a:pPr>
            <a:r>
              <a:rPr lang="zh-TW" altLang="en-US" sz="900" kern="100" dirty="0">
                <a:solidFill>
                  <a:srgbClr val="000000"/>
                </a:solidFill>
                <a:latin typeface="微軟正黑體" panose="020B0604030504040204" pitchFamily="34" charset="-120"/>
                <a:ea typeface="微軟正黑體" panose="020B0604030504040204" pitchFamily="34" charset="-120"/>
                <a:cs typeface="Arial Unicode MS"/>
                <a:sym typeface="Calibri" pitchFamily="34" charset="0"/>
              </a:rPr>
              <a:t>員工福利的規劃與實施，各廠區均有其特色與貼心的規劃，其中</a:t>
            </a:r>
            <a:r>
              <a:rPr lang="zh-TW" altLang="en-US" sz="900" b="1" kern="100" dirty="0">
                <a:solidFill>
                  <a:srgbClr val="000000"/>
                </a:solidFill>
                <a:latin typeface="微軟正黑體" panose="020B0604030504040204" pitchFamily="34" charset="-120"/>
                <a:ea typeface="微軟正黑體" panose="020B0604030504040204" pitchFamily="34" charset="-120"/>
                <a:cs typeface="Arial Unicode MS"/>
                <a:sym typeface="Calibri" pitchFamily="34" charset="0"/>
              </a:rPr>
              <a:t>台灣地區</a:t>
            </a:r>
            <a:r>
              <a:rPr lang="zh-TW" altLang="en-US" sz="900" kern="100" dirty="0">
                <a:solidFill>
                  <a:srgbClr val="000000"/>
                </a:solidFill>
                <a:latin typeface="微軟正黑體" panose="020B0604030504040204" pitchFamily="34" charset="-120"/>
                <a:ea typeface="微軟正黑體" panose="020B0604030504040204" pitchFamily="34" charset="-120"/>
                <a:cs typeface="Arial Unicode MS"/>
                <a:sym typeface="Calibri" pitchFamily="34" charset="0"/>
              </a:rPr>
              <a:t>的員工福利 </a:t>
            </a:r>
            <a:r>
              <a:rPr lang="en-US" altLang="zh-TW" sz="900" kern="100" dirty="0">
                <a:solidFill>
                  <a:srgbClr val="000000"/>
                </a:solidFill>
                <a:latin typeface="微軟正黑體" panose="020B0604030504040204" pitchFamily="34" charset="-120"/>
                <a:ea typeface="微軟正黑體" panose="020B0604030504040204" pitchFamily="34" charset="-120"/>
                <a:cs typeface="Arial Unicode MS"/>
                <a:sym typeface="Calibri" pitchFamily="34" charset="0"/>
              </a:rPr>
              <a:t>:	(</a:t>
            </a:r>
            <a:r>
              <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1). </a:t>
            </a:r>
            <a:r>
              <a:rPr lang="zh-TW" altLang="en-US"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薪酬及獎勵：以職務特質與專業技術為基礎的各項薪酬給付 如：三節禮券、 績效獎金、 專利獎金、 年度盈餘分紅等，績效導向的晉升與調薪機制、語言檢定獎金、 品格員工表揚及優於勞基法的出勤與休假制度。</a:t>
            </a:r>
            <a:r>
              <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			(2). </a:t>
            </a:r>
            <a:r>
              <a:rPr lang="zh-TW" altLang="en-US"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健康與安全：勞保、健保、團體保險、退休金提撥、性騷擾申訴機制、保健室、特約醫師服務、年度健康檢查、盲人按摩、免費心理諮商服務及健康促進活動等。</a:t>
            </a:r>
            <a:r>
              <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			(3). </a:t>
            </a:r>
            <a:r>
              <a:rPr lang="zh-TW" altLang="en-US"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福利設施：員工餐廳、健康養生餐食、哺乳室及免費交通車。</a:t>
            </a:r>
            <a:r>
              <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			(4). </a:t>
            </a:r>
            <a:r>
              <a:rPr lang="zh-TW" altLang="en-US"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補助措施：免費午餐、結婚禮金、生育禮金、喪葬、傷病補助等。</a:t>
            </a:r>
            <a:r>
              <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		(5). </a:t>
            </a:r>
            <a:r>
              <a:rPr lang="zh-TW" altLang="en-US"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福利活動：優惠職工團購、特約商店優惠、社團活動、名人講座、</a:t>
            </a:r>
            <a:r>
              <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DIY</a:t>
            </a:r>
            <a:r>
              <a:rPr lang="zh-TW" altLang="en-US"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勞作課程、員工家庭日、集團運動會、歲末聯歡活動。</a:t>
            </a:r>
          </a:p>
          <a:p>
            <a:pPr marL="0" indent="265113">
              <a:lnSpc>
                <a:spcPct val="150000"/>
              </a:lnSpc>
            </a:pPr>
            <a:endParaRPr lang="en-US" altLang="zh-TW" sz="900" dirty="0">
              <a:solidFill>
                <a:srgbClr val="000000"/>
              </a:solidFill>
              <a:latin typeface="微軟正黑體" panose="020B0604030504040204" pitchFamily="34" charset="-120"/>
              <a:ea typeface="微軟正黑體" panose="020B0604030504040204" pitchFamily="34" charset="-120"/>
              <a:sym typeface="Calibri" pitchFamily="34" charset="0"/>
            </a:endParaRPr>
          </a:p>
          <a:p>
            <a:endParaRPr lang="zh-TW" altLang="en-US" dirty="0">
              <a:latin typeface="微軟正黑體" panose="020B0604030504040204" pitchFamily="34" charset="-120"/>
              <a:ea typeface="微軟正黑體" panose="020B0604030504040204" pitchFamily="34" charset="-120"/>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40832" y="4437112"/>
            <a:ext cx="3006478" cy="2007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文字方塊 7"/>
          <p:cNvSpPr txBox="1"/>
          <p:nvPr/>
        </p:nvSpPr>
        <p:spPr>
          <a:xfrm>
            <a:off x="2109604" y="412435"/>
            <a:ext cx="2448292" cy="261610"/>
          </a:xfrm>
          <a:prstGeom prst="rect">
            <a:avLst/>
          </a:prstGeom>
          <a:solidFill>
            <a:srgbClr val="00B0F0"/>
          </a:solidFill>
        </p:spPr>
        <p:txBody>
          <a:bodyPr wrap="square" rtlCol="0">
            <a:spAutoFit/>
          </a:bodyPr>
          <a:lstStyle/>
          <a:p>
            <a:pPr algn="ctr"/>
            <a:r>
              <a:rPr lang="en-US" altLang="zh-TW" sz="1100" dirty="0">
                <a:latin typeface="微軟正黑體" panose="020B0604030504040204" pitchFamily="34" charset="-120"/>
                <a:ea typeface="微軟正黑體" panose="020B0604030504040204" pitchFamily="34" charset="-120"/>
              </a:rPr>
              <a:t>GRI 401-2</a:t>
            </a:r>
            <a:r>
              <a:rPr lang="zh-TW" altLang="en-US" sz="1100" dirty="0">
                <a:latin typeface="微軟正黑體" panose="020B0604030504040204" pitchFamily="34" charset="-120"/>
                <a:ea typeface="微軟正黑體" panose="020B0604030504040204" pitchFamily="34" charset="-120"/>
              </a:rPr>
              <a:t>提供給全職員工的福利</a:t>
            </a:r>
          </a:p>
        </p:txBody>
      </p:sp>
    </p:spTree>
    <p:extLst>
      <p:ext uri="{BB962C8B-B14F-4D97-AF65-F5344CB8AC3E}">
        <p14:creationId xmlns:p14="http://schemas.microsoft.com/office/powerpoint/2010/main" val="34567754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3"/>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p>
            <a:pPr marL="0" indent="234000" algn="just">
              <a:lnSpc>
                <a:spcPct val="150000"/>
              </a:lnSpc>
              <a:spcBef>
                <a:spcPts val="600"/>
              </a:spcBef>
              <a:spcAft>
                <a:spcPts val="600"/>
              </a:spcAft>
            </a:pPr>
            <a:endParaRPr lang="en-US" altLang="zh-TW" sz="900" b="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b="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b="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b="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b="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b="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b="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b="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b="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b="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zh-TW" altLang="en-US" sz="900" b="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zh-TW" altLang="en-US" sz="900" b="0" kern="100" dirty="0">
              <a:solidFill>
                <a:prstClr val="black">
                  <a:lumMod val="95000"/>
                  <a:lumOff val="5000"/>
                </a:prstClr>
              </a:solidFill>
              <a:latin typeface="微軟正黑體"/>
              <a:cs typeface="Arial Unicode MS"/>
            </a:endParaRPr>
          </a:p>
        </p:txBody>
      </p:sp>
      <p:sp>
        <p:nvSpPr>
          <p:cNvPr id="4" name="標題 3"/>
          <p:cNvSpPr>
            <a:spLocks noGrp="1"/>
          </p:cNvSpPr>
          <p:nvPr>
            <p:ph type="title"/>
          </p:nvPr>
        </p:nvSpPr>
        <p:spPr/>
        <p:txBody>
          <a:bodyPr/>
          <a:lstStyle/>
          <a:p>
            <a:r>
              <a:rPr lang="zh-TW" altLang="en-US" dirty="0">
                <a:solidFill>
                  <a:schemeClr val="tx1"/>
                </a:solidFill>
              </a:rPr>
              <a:t>英華達公司</a:t>
            </a:r>
          </a:p>
        </p:txBody>
      </p:sp>
      <p:sp>
        <p:nvSpPr>
          <p:cNvPr id="5" name="內容版面配置區 4"/>
          <p:cNvSpPr>
            <a:spLocks noGrp="1"/>
          </p:cNvSpPr>
          <p:nvPr>
            <p:ph idx="4294967295"/>
          </p:nvPr>
        </p:nvSpPr>
        <p:spPr>
          <a:xfrm>
            <a:off x="344488" y="751161"/>
            <a:ext cx="2881313" cy="5990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p>
            <a:pPr marL="0" indent="0" algn="just">
              <a:lnSpc>
                <a:spcPct val="150000"/>
              </a:lnSpc>
              <a:spcBef>
                <a:spcPts val="600"/>
              </a:spcBef>
              <a:spcAft>
                <a:spcPts val="600"/>
              </a:spcAft>
              <a:buNone/>
              <a:tabLst>
                <a:tab pos="0" algn="l"/>
              </a:tabLst>
            </a:pPr>
            <a:r>
              <a:rPr lang="en-US" altLang="zh-TW" sz="1100" b="1" dirty="0">
                <a:latin typeface="微軟正黑體" panose="020B0604030504040204" pitchFamily="34" charset="-120"/>
                <a:ea typeface="微軟正黑體" panose="020B0604030504040204" pitchFamily="34" charset="-120"/>
                <a:sym typeface="微軟正黑體" pitchFamily="34" charset="-120"/>
              </a:rPr>
              <a:t>3. </a:t>
            </a:r>
            <a:r>
              <a:rPr lang="zh-TW" altLang="en-US" sz="1100" b="1" dirty="0">
                <a:latin typeface="微軟正黑體" panose="020B0604030504040204" pitchFamily="34" charset="-120"/>
                <a:ea typeface="微軟正黑體" panose="020B0604030504040204" pitchFamily="34" charset="-120"/>
                <a:sym typeface="微軟正黑體" pitchFamily="34" charset="-120"/>
              </a:rPr>
              <a:t>友善職場</a:t>
            </a:r>
            <a:endParaRPr lang="en-US" altLang="zh-TW" sz="1100" b="1" dirty="0">
              <a:latin typeface="微軟正黑體" panose="020B0604030504040204" pitchFamily="34" charset="-120"/>
              <a:ea typeface="微軟正黑體" panose="020B0604030504040204" pitchFamily="34" charset="-120"/>
              <a:sym typeface="微軟正黑體" pitchFamily="34" charset="-120"/>
            </a:endParaRPr>
          </a:p>
          <a:p>
            <a:pPr marL="0" indent="234000" algn="just">
              <a:lnSpc>
                <a:spcPct val="150000"/>
              </a:lnSpc>
              <a:spcBef>
                <a:spcPts val="0"/>
              </a:spcBef>
              <a:buNone/>
              <a:tabLst>
                <a:tab pos="0" algn="l"/>
              </a:tabLst>
            </a:pPr>
            <a:r>
              <a:rPr lang="zh-TW" altLang="en-US"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南京廠區已完成「員工申訴制度」的建置，保障員工遭受人權相關侵害時能得到公正仲裁機制。以南京廠的制度為例目前南京廠有如下三種申訴渠道：</a:t>
            </a:r>
            <a:r>
              <a:rPr lang="en-US" altLang="zh-TW" sz="900" kern="100" dirty="0">
                <a:latin typeface="微軟正黑體" panose="020B0604030504040204" pitchFamily="34" charset="-120"/>
                <a:ea typeface="微軟正黑體" panose="020B0604030504040204" pitchFamily="34" charset="-120"/>
                <a:cs typeface="Arial Unicode MS"/>
              </a:rPr>
              <a:t>	(1).</a:t>
            </a:r>
            <a:r>
              <a:rPr lang="zh-TW" altLang="en-US" sz="900" kern="100" dirty="0">
                <a:latin typeface="微軟正黑體" panose="020B0604030504040204" pitchFamily="34" charset="-120"/>
                <a:ea typeface="微軟正黑體" panose="020B0604030504040204" pitchFamily="34" charset="-120"/>
                <a:cs typeface="Arial Unicode MS"/>
              </a:rPr>
              <a:t>可以以郵件形式直接发送至申訴专属邮箱：</a:t>
            </a:r>
            <a:r>
              <a:rPr lang="en-US" altLang="zh-TW" sz="900" kern="100" dirty="0">
                <a:latin typeface="微軟正黑體" panose="020B0604030504040204" pitchFamily="34" charset="-120"/>
                <a:ea typeface="微軟正黑體" panose="020B0604030504040204" pitchFamily="34" charset="-120"/>
                <a:cs typeface="Arial Unicode MS"/>
              </a:rPr>
              <a:t>Report@iac.com.tw		(2).</a:t>
            </a:r>
            <a:r>
              <a:rPr lang="zh-TW" altLang="en-US" sz="900" kern="100" dirty="0">
                <a:latin typeface="微軟正黑體" panose="020B0604030504040204" pitchFamily="34" charset="-120"/>
                <a:ea typeface="微軟正黑體" panose="020B0604030504040204" pitchFamily="34" charset="-120"/>
                <a:cs typeface="Arial Unicode MS"/>
              </a:rPr>
              <a:t>可至南京英華達微信公眾平台上進行投訴。</a:t>
            </a:r>
            <a:r>
              <a:rPr lang="en-US" altLang="zh-TW" sz="900" kern="100" dirty="0">
                <a:latin typeface="微軟正黑體" panose="020B0604030504040204" pitchFamily="34" charset="-120"/>
                <a:ea typeface="微軟正黑體" panose="020B0604030504040204" pitchFamily="34" charset="-120"/>
                <a:cs typeface="Arial Unicode MS"/>
              </a:rPr>
              <a:t>	(3)..</a:t>
            </a:r>
            <a:r>
              <a:rPr lang="zh-TW" altLang="en-US" sz="900" kern="100" dirty="0">
                <a:latin typeface="微軟正黑體" panose="020B0604030504040204" pitchFamily="34" charset="-120"/>
                <a:ea typeface="微軟正黑體" panose="020B0604030504040204" pitchFamily="34" charset="-120"/>
                <a:cs typeface="Arial Unicode MS"/>
              </a:rPr>
              <a:t>可直接來</a:t>
            </a:r>
            <a:r>
              <a:rPr lang="en-US" altLang="zh-TW" sz="900" kern="100" dirty="0">
                <a:latin typeface="微軟正黑體" panose="020B0604030504040204" pitchFamily="34" charset="-120"/>
                <a:ea typeface="微軟正黑體" panose="020B0604030504040204" pitchFamily="34" charset="-120"/>
                <a:cs typeface="Arial Unicode MS"/>
              </a:rPr>
              <a:t>HR</a:t>
            </a:r>
            <a:r>
              <a:rPr lang="zh-TW" altLang="en-US" sz="900" kern="100" dirty="0">
                <a:latin typeface="微軟正黑體" panose="020B0604030504040204" pitchFamily="34" charset="-120"/>
                <a:ea typeface="微軟正黑體" panose="020B0604030504040204" pitchFamily="34" charset="-120"/>
                <a:cs typeface="Arial Unicode MS"/>
              </a:rPr>
              <a:t>辦公室由員工關係專員專門接待</a:t>
            </a:r>
            <a:r>
              <a:rPr lang="en-US" altLang="zh-TW" sz="900" kern="100" dirty="0">
                <a:latin typeface="微軟正黑體" panose="020B0604030504040204" pitchFamily="34" charset="-120"/>
                <a:ea typeface="微軟正黑體" panose="020B0604030504040204" pitchFamily="34" charset="-120"/>
                <a:cs typeface="Arial Unicode MS"/>
              </a:rPr>
              <a:t>(</a:t>
            </a:r>
            <a:r>
              <a:rPr lang="zh-TW" altLang="zh-TW" sz="900" dirty="0">
                <a:latin typeface="微軟正黑體" panose="020B0604030504040204" pitchFamily="34" charset="-120"/>
                <a:ea typeface="微軟正黑體" panose="020B0604030504040204" pitchFamily="34" charset="-120"/>
              </a:rPr>
              <a:t>徐塘芳，分機</a:t>
            </a:r>
            <a:r>
              <a:rPr lang="en-US" altLang="zh-TW" sz="900" dirty="0">
                <a:latin typeface="微軟正黑體" panose="020B0604030504040204" pitchFamily="34" charset="-120"/>
                <a:ea typeface="微軟正黑體" panose="020B0604030504040204" pitchFamily="34" charset="-120"/>
              </a:rPr>
              <a:t>89172328/1603</a:t>
            </a:r>
            <a:r>
              <a:rPr lang="en-US" altLang="zh-TW" sz="900" kern="100" dirty="0">
                <a:latin typeface="微軟正黑體" panose="020B0604030504040204" pitchFamily="34" charset="-120"/>
                <a:ea typeface="微軟正黑體" panose="020B0604030504040204" pitchFamily="34" charset="-120"/>
                <a:cs typeface="Arial Unicode MS"/>
              </a:rPr>
              <a:t>)</a:t>
            </a:r>
            <a:r>
              <a:rPr lang="zh-TW" altLang="en-US" sz="900" kern="100" dirty="0">
                <a:latin typeface="微軟正黑體" panose="020B0604030504040204" pitchFamily="34" charset="-120"/>
                <a:ea typeface="微軟正黑體" panose="020B0604030504040204" pitchFamily="34" charset="-120"/>
                <a:cs typeface="Arial Unicode MS"/>
              </a:rPr>
              <a:t>。</a:t>
            </a:r>
            <a:endParaRPr lang="en-US" altLang="zh-TW" sz="900" kern="100" dirty="0">
              <a:latin typeface="微軟正黑體" panose="020B0604030504040204" pitchFamily="34" charset="-120"/>
              <a:ea typeface="微軟正黑體" panose="020B0604030504040204" pitchFamily="34" charset="-120"/>
              <a:cs typeface="Arial Unicode MS"/>
            </a:endParaRPr>
          </a:p>
          <a:p>
            <a:pPr marL="0" indent="0" algn="just">
              <a:lnSpc>
                <a:spcPct val="150000"/>
              </a:lnSpc>
              <a:spcBef>
                <a:spcPts val="0"/>
              </a:spcBef>
              <a:buNone/>
              <a:tabLst>
                <a:tab pos="0" algn="l"/>
              </a:tabLst>
            </a:pPr>
            <a:r>
              <a:rPr lang="en-US" altLang="zh-TW" sz="900" kern="100" dirty="0">
                <a:latin typeface="微軟正黑體" panose="020B0604030504040204" pitchFamily="34" charset="-120"/>
                <a:ea typeface="微軟正黑體" panose="020B0604030504040204" pitchFamily="34" charset="-120"/>
                <a:cs typeface="Arial Unicode MS"/>
              </a:rPr>
              <a:t>(4)…</a:t>
            </a:r>
            <a:r>
              <a:rPr lang="zh-TW" altLang="en-US" sz="900" kern="100" dirty="0">
                <a:latin typeface="微軟正黑體" panose="020B0604030504040204" pitchFamily="34" charset="-120"/>
                <a:ea typeface="微軟正黑體" panose="020B0604030504040204" pitchFamily="34" charset="-120"/>
                <a:cs typeface="Arial Unicode MS"/>
              </a:rPr>
              <a:t>可</a:t>
            </a:r>
            <a:r>
              <a:rPr lang="zh-TW" altLang="zh-TW" sz="900" dirty="0">
                <a:latin typeface="微軟正黑體" panose="020B0604030504040204" pitchFamily="34" charset="-120"/>
                <a:ea typeface="微軟正黑體" panose="020B0604030504040204" pitchFamily="34" charset="-120"/>
              </a:rPr>
              <a:t>來</a:t>
            </a:r>
            <a:r>
              <a:rPr lang="en-US" altLang="zh-TW" sz="900" dirty="0">
                <a:latin typeface="微軟正黑體" panose="020B0604030504040204" pitchFamily="34" charset="-120"/>
                <a:ea typeface="微軟正黑體" panose="020B0604030504040204" pitchFamily="34" charset="-120"/>
              </a:rPr>
              <a:t>HR</a:t>
            </a:r>
            <a:r>
              <a:rPr lang="zh-TW" altLang="zh-TW" sz="900" dirty="0">
                <a:latin typeface="微軟正黑體" panose="020B0604030504040204" pitchFamily="34" charset="-120"/>
                <a:ea typeface="微軟正黑體" panose="020B0604030504040204" pitchFamily="34" charset="-120"/>
              </a:rPr>
              <a:t>領取填寫紙質的申訴書</a:t>
            </a:r>
            <a:endParaRPr lang="en-US" altLang="zh-TW" sz="900" kern="100" dirty="0">
              <a:latin typeface="微軟正黑體" panose="020B0604030504040204" pitchFamily="34" charset="-120"/>
              <a:ea typeface="微軟正黑體" panose="020B0604030504040204" pitchFamily="34" charset="-120"/>
              <a:cs typeface="Arial Unicode MS"/>
            </a:endParaRPr>
          </a:p>
          <a:p>
            <a:pPr marL="0" indent="234000" algn="just">
              <a:lnSpc>
                <a:spcPct val="150000"/>
              </a:lnSpc>
              <a:spcBef>
                <a:spcPts val="600"/>
              </a:spcBef>
              <a:spcAft>
                <a:spcPts val="600"/>
              </a:spcAft>
              <a:buNone/>
              <a:tabLst>
                <a:tab pos="0" algn="l"/>
              </a:tabLst>
            </a:pPr>
            <a:r>
              <a:rPr lang="zh-TW" altLang="en-US"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同時設置申訴郵箱，接收關於違反公司規章制度、濫用個人權力、侵犯他人權益，在公司業務上索賄、受賄、敲詐勒索、挪用公款、違反勞工、道德政策等相關投訴與舉報。工作人員在收悉申訴資料後，呈報管理層，並溝通確認是否成案進行調查；如申訴事項屬實，被申訴人確實嚴重違反公司制度，公司將嚴格依人事規章進行懲處。公司充分保密申訴人身份資料，保障其人身安全，禁止一切對申訴人打擊報復的行為。</a:t>
            </a:r>
            <a:endPar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endParaRPr>
          </a:p>
          <a:p>
            <a:pPr marL="0" indent="234000" algn="just">
              <a:lnSpc>
                <a:spcPct val="150000"/>
              </a:lnSpc>
              <a:spcBef>
                <a:spcPts val="600"/>
              </a:spcBef>
              <a:spcAft>
                <a:spcPts val="600"/>
              </a:spcAft>
              <a:tabLst>
                <a:tab pos="0" algn="l"/>
              </a:tabLst>
            </a:pPr>
            <a:endParaRPr lang="zh-TW" altLang="en-US"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endParaRPr>
          </a:p>
          <a:p>
            <a:pPr marL="0" indent="234000" algn="just">
              <a:lnSpc>
                <a:spcPct val="150000"/>
              </a:lnSpc>
              <a:spcBef>
                <a:spcPts val="600"/>
              </a:spcBef>
              <a:spcAft>
                <a:spcPts val="600"/>
              </a:spcAft>
            </a:pPr>
            <a:endParaRPr lang="zh-TW" altLang="en-US" sz="900" b="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endParaRPr>
          </a:p>
        </p:txBody>
      </p:sp>
      <p:pic>
        <p:nvPicPr>
          <p:cNvPr id="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496" y="4725144"/>
            <a:ext cx="2799099"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96722" y="1700808"/>
            <a:ext cx="2879725" cy="1559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內容版面配置區 4"/>
          <p:cNvSpPr txBox="1">
            <a:spLocks/>
          </p:cNvSpPr>
          <p:nvPr/>
        </p:nvSpPr>
        <p:spPr>
          <a:xfrm>
            <a:off x="-2624679" y="-1290525"/>
            <a:ext cx="2881313" cy="585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lvl1pPr marL="342900" indent="-342900" algn="l" defTabSz="914400" rtl="0" eaLnBrk="1" latinLnBrk="0" hangingPunct="1">
              <a:spcBef>
                <a:spcPct val="20000"/>
              </a:spcBef>
              <a:buFontTx/>
              <a:buNone/>
              <a:defRPr sz="1100" kern="1200" baseline="0">
                <a:solidFill>
                  <a:schemeClr val="tx1"/>
                </a:solidFill>
                <a:latin typeface="微軟正黑體" pitchFamily="34" charset="-120"/>
                <a:ea typeface="微軟正黑體" pitchFamily="34" charset="-120"/>
                <a:cs typeface="+mn-cs"/>
              </a:defRPr>
            </a:lvl1pPr>
            <a:lvl2pPr marL="182563" indent="-182563" algn="l" defTabSz="914400" rtl="0" eaLnBrk="1" latinLnBrk="0" hangingPunct="1">
              <a:spcBef>
                <a:spcPct val="20000"/>
              </a:spcBef>
              <a:buFontTx/>
              <a:buNone/>
              <a:defRPr sz="900" kern="1200">
                <a:solidFill>
                  <a:schemeClr val="tx1"/>
                </a:solidFill>
                <a:latin typeface="微軟正黑體" pitchFamily="34" charset="-12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微軟正黑體" pitchFamily="34" charset="-12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微軟正黑體" pitchFamily="34" charset="-120"/>
                <a:ea typeface="微軟正黑體" pitchFamily="34" charset="-120"/>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234000" algn="just">
              <a:lnSpc>
                <a:spcPct val="150000"/>
              </a:lnSpc>
              <a:spcBef>
                <a:spcPts val="600"/>
              </a:spcBef>
              <a:spcAft>
                <a:spcPts val="600"/>
              </a:spcAft>
            </a:pPr>
            <a:r>
              <a:rPr lang="zh-TW" altLang="en-US" sz="900" kern="100">
                <a:solidFill>
                  <a:prstClr val="black">
                    <a:lumMod val="95000"/>
                    <a:lumOff val="5000"/>
                  </a:prstClr>
                </a:solidFill>
                <a:latin typeface="微軟正黑體"/>
                <a:cs typeface="Arial Unicode MS"/>
              </a:rPr>
              <a:t>三</a:t>
            </a:r>
            <a:r>
              <a:rPr lang="en-US" altLang="zh-TW" sz="900" kern="100" dirty="0">
                <a:solidFill>
                  <a:prstClr val="black">
                    <a:lumMod val="95000"/>
                    <a:lumOff val="5000"/>
                  </a:prstClr>
                </a:solidFill>
                <a:latin typeface="微軟正黑體"/>
                <a:cs typeface="Arial Unicode MS"/>
              </a:rPr>
              <a:t>. </a:t>
            </a:r>
            <a:endParaRPr lang="zh-TW" altLang="en-US" sz="900" kern="10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zh-TW" altLang="en-US" sz="900" kern="100" dirty="0">
              <a:solidFill>
                <a:prstClr val="black">
                  <a:lumMod val="95000"/>
                  <a:lumOff val="5000"/>
                </a:prstClr>
              </a:solidFill>
              <a:latin typeface="微軟正黑體"/>
              <a:cs typeface="Arial Unicode MS"/>
            </a:endParaRPr>
          </a:p>
        </p:txBody>
      </p:sp>
      <p:pic>
        <p:nvPicPr>
          <p:cNvPr id="1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5562" y="3484230"/>
            <a:ext cx="5901545" cy="221870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6447" y="1700808"/>
            <a:ext cx="3040862" cy="153208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82433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a:xfrm>
            <a:off x="351284" y="358863"/>
            <a:ext cx="2513484" cy="405841"/>
          </a:xfrm>
        </p:spPr>
        <p:txBody>
          <a:bodyPr/>
          <a:lstStyle/>
          <a:p>
            <a:r>
              <a:rPr lang="zh-TW" altLang="en-US" dirty="0">
                <a:solidFill>
                  <a:schemeClr val="tx1"/>
                </a:solidFill>
              </a:rPr>
              <a:t>英華達公司</a:t>
            </a:r>
          </a:p>
        </p:txBody>
      </p:sp>
      <p:sp>
        <p:nvSpPr>
          <p:cNvPr id="4" name="內容版面配置區 3"/>
          <p:cNvSpPr>
            <a:spLocks noGrp="1"/>
          </p:cNvSpPr>
          <p:nvPr>
            <p:ph idx="4294967295"/>
          </p:nvPr>
        </p:nvSpPr>
        <p:spPr>
          <a:xfrm>
            <a:off x="6724650" y="520700"/>
            <a:ext cx="3062411" cy="5899150"/>
          </a:xfrm>
          <a:prstGeom prst="rect">
            <a:avLst/>
          </a:prstGeom>
        </p:spPr>
        <p:txBody>
          <a:bodyPr/>
          <a:lstStyle/>
          <a:p>
            <a:endParaRPr lang="en-US" altLang="zh-TW" dirty="0"/>
          </a:p>
          <a:p>
            <a:endParaRPr lang="en-US" altLang="zh-TW" dirty="0"/>
          </a:p>
          <a:p>
            <a:endParaRPr lang="zh-TW" altLang="en-US" dirty="0"/>
          </a:p>
        </p:txBody>
      </p:sp>
      <p:sp>
        <p:nvSpPr>
          <p:cNvPr id="2" name="內容版面配置區 1"/>
          <p:cNvSpPr>
            <a:spLocks noGrp="1"/>
          </p:cNvSpPr>
          <p:nvPr>
            <p:ph idx="4294967295"/>
          </p:nvPr>
        </p:nvSpPr>
        <p:spPr>
          <a:xfrm>
            <a:off x="0" y="5121275"/>
            <a:ext cx="2346325" cy="3167063"/>
          </a:xfrm>
          <a:prstGeom prst="rect">
            <a:avLst/>
          </a:prstGeom>
        </p:spPr>
        <p:txBody>
          <a:bodyPr/>
          <a:lstStyle/>
          <a:p>
            <a:pPr marL="0" lvl="2" indent="0" algn="just">
              <a:lnSpc>
                <a:spcPct val="150000"/>
              </a:lnSpc>
              <a:spcBef>
                <a:spcPts val="0"/>
              </a:spcBef>
              <a:buNone/>
            </a:pPr>
            <a:endParaRPr lang="en-US" altLang="zh-TW" sz="1100" b="1" dirty="0"/>
          </a:p>
          <a:p>
            <a:pPr marL="0" indent="234000" algn="just">
              <a:lnSpc>
                <a:spcPct val="150000"/>
              </a:lnSpc>
              <a:spcBef>
                <a:spcPts val="600"/>
              </a:spcBef>
              <a:spcAft>
                <a:spcPts val="600"/>
              </a:spcAft>
            </a:pPr>
            <a:endParaRPr lang="en-US" altLang="zh-TW" sz="900" dirty="0">
              <a:latin typeface="+mj-ea"/>
            </a:endParaRPr>
          </a:p>
        </p:txBody>
      </p:sp>
      <p:sp>
        <p:nvSpPr>
          <p:cNvPr id="10" name="Rectangle 1"/>
          <p:cNvSpPr>
            <a:spLocks noChangeArrowheads="1"/>
          </p:cNvSpPr>
          <p:nvPr/>
        </p:nvSpPr>
        <p:spPr bwMode="auto">
          <a:xfrm>
            <a:off x="3430165" y="4043152"/>
            <a:ext cx="2978785" cy="27462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0" lvl="2" algn="just">
              <a:lnSpc>
                <a:spcPct val="150000"/>
              </a:lnSpc>
            </a:pPr>
            <a:endParaRPr lang="en-US" altLang="zh-TW" sz="900" dirty="0">
              <a:latin typeface="+mj-ea"/>
              <a:ea typeface="+mj-ea"/>
            </a:endParaRPr>
          </a:p>
        </p:txBody>
      </p:sp>
      <p:sp>
        <p:nvSpPr>
          <p:cNvPr id="9" name="矩形 8"/>
          <p:cNvSpPr/>
          <p:nvPr/>
        </p:nvSpPr>
        <p:spPr>
          <a:xfrm>
            <a:off x="344488" y="791126"/>
            <a:ext cx="902811" cy="261610"/>
          </a:xfrm>
          <a:prstGeom prst="rect">
            <a:avLst/>
          </a:prstGeom>
        </p:spPr>
        <p:txBody>
          <a:bodyPr wrap="none">
            <a:spAutoFit/>
          </a:bodyPr>
          <a:lstStyle/>
          <a:p>
            <a:r>
              <a:rPr lang="en-US" altLang="zh-TW" sz="1100" b="1" dirty="0">
                <a:latin typeface="微軟正黑體" panose="020B0604030504040204" pitchFamily="34" charset="-120"/>
                <a:ea typeface="微軟正黑體" panose="020B0604030504040204" pitchFamily="34" charset="-120"/>
                <a:sym typeface="微軟正黑體" pitchFamily="34" charset="-120"/>
              </a:rPr>
              <a:t>3. </a:t>
            </a:r>
            <a:r>
              <a:rPr lang="zh-TW" altLang="en-US" sz="1100" b="1" dirty="0">
                <a:latin typeface="微軟正黑體" panose="020B0604030504040204" pitchFamily="34" charset="-120"/>
                <a:ea typeface="微軟正黑體" panose="020B0604030504040204" pitchFamily="34" charset="-120"/>
                <a:sym typeface="微軟正黑體" pitchFamily="34" charset="-120"/>
              </a:rPr>
              <a:t>友善職場</a:t>
            </a:r>
            <a:endParaRPr lang="en-US" altLang="zh-TW" sz="1100" b="1" dirty="0">
              <a:latin typeface="微軟正黑體" panose="020B0604030504040204" pitchFamily="34" charset="-120"/>
              <a:ea typeface="微軟正黑體" panose="020B0604030504040204" pitchFamily="34" charset="-120"/>
              <a:sym typeface="微軟正黑體" pitchFamily="34" charset="-120"/>
            </a:endParaRPr>
          </a:p>
        </p:txBody>
      </p:sp>
      <p:graphicFrame>
        <p:nvGraphicFramePr>
          <p:cNvPr id="8" name="內容版面配置區 5"/>
          <p:cNvGraphicFramePr>
            <a:graphicFrameLocks noGrp="1"/>
          </p:cNvGraphicFramePr>
          <p:nvPr>
            <p:ph idx="4294967295"/>
            <p:extLst>
              <p:ext uri="{D42A27DB-BD31-4B8C-83A1-F6EECF244321}">
                <p14:modId xmlns:p14="http://schemas.microsoft.com/office/powerpoint/2010/main" val="2805260052"/>
              </p:ext>
            </p:extLst>
          </p:nvPr>
        </p:nvGraphicFramePr>
        <p:xfrm>
          <a:off x="170397" y="1025560"/>
          <a:ext cx="9616664" cy="5707380"/>
        </p:xfrm>
        <a:graphic>
          <a:graphicData uri="http://schemas.openxmlformats.org/drawingml/2006/table">
            <a:tbl>
              <a:tblPr firstRow="1" bandRow="1">
                <a:tableStyleId>{5C22544A-7EE6-4342-B048-85BDC9FD1C3A}</a:tableStyleId>
              </a:tblPr>
              <a:tblGrid>
                <a:gridCol w="1038187">
                  <a:extLst>
                    <a:ext uri="{9D8B030D-6E8A-4147-A177-3AD203B41FA5}">
                      <a16:colId xmlns="" xmlns:a16="http://schemas.microsoft.com/office/drawing/2014/main" val="20000"/>
                    </a:ext>
                  </a:extLst>
                </a:gridCol>
                <a:gridCol w="3744416">
                  <a:extLst>
                    <a:ext uri="{9D8B030D-6E8A-4147-A177-3AD203B41FA5}">
                      <a16:colId xmlns="" xmlns:a16="http://schemas.microsoft.com/office/drawing/2014/main" val="20001"/>
                    </a:ext>
                  </a:extLst>
                </a:gridCol>
                <a:gridCol w="4834061">
                  <a:extLst>
                    <a:ext uri="{9D8B030D-6E8A-4147-A177-3AD203B41FA5}">
                      <a16:colId xmlns="" xmlns:a16="http://schemas.microsoft.com/office/drawing/2014/main" val="20002"/>
                    </a:ext>
                  </a:extLst>
                </a:gridCol>
              </a:tblGrid>
              <a:tr h="180251">
                <a:tc>
                  <a:txBody>
                    <a:bodyPr/>
                    <a:lstStyle/>
                    <a:p>
                      <a:pPr algn="ctr">
                        <a:lnSpc>
                          <a:spcPct val="100000"/>
                        </a:lnSpc>
                      </a:pPr>
                      <a:r>
                        <a:rPr lang="zh-TW" altLang="en-US" sz="1000" dirty="0">
                          <a:solidFill>
                            <a:schemeClr val="bg1"/>
                          </a:solidFill>
                          <a:latin typeface="微軟正黑體" panose="020B0604030504040204" pitchFamily="34" charset="-120"/>
                          <a:ea typeface="微軟正黑體" panose="020B0604030504040204" pitchFamily="34" charset="-120"/>
                        </a:rPr>
                        <a:t>重大主題</a:t>
                      </a:r>
                    </a:p>
                  </a:txBody>
                  <a:tcPr marL="84406" marR="844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gridSpan="2">
                  <a:txBody>
                    <a:bodyPr/>
                    <a:lstStyle/>
                    <a:p>
                      <a:pPr marL="0" marR="0" indent="0" algn="ctr" defTabSz="911764" rtl="0" eaLnBrk="1" fontAlgn="auto" latinLnBrk="0" hangingPunct="1">
                        <a:lnSpc>
                          <a:spcPct val="100000"/>
                        </a:lnSpc>
                        <a:spcBef>
                          <a:spcPts val="0"/>
                        </a:spcBef>
                        <a:spcAft>
                          <a:spcPts val="0"/>
                        </a:spcAft>
                        <a:buClrTx/>
                        <a:buSzTx/>
                        <a:buFontTx/>
                        <a:buNone/>
                        <a:tabLst/>
                        <a:defRPr/>
                      </a:pPr>
                      <a:r>
                        <a:rPr lang="zh-TW" altLang="en-US" sz="1000" b="1" kern="1200" dirty="0">
                          <a:solidFill>
                            <a:schemeClr val="bg1"/>
                          </a:solidFill>
                          <a:latin typeface="微軟正黑體" panose="020B0604030504040204" pitchFamily="34" charset="-120"/>
                          <a:ea typeface="微軟正黑體" panose="020B0604030504040204" pitchFamily="34" charset="-120"/>
                          <a:cs typeface="+mn-cs"/>
                        </a:rPr>
                        <a:t>員工健康安全衛生</a:t>
                      </a:r>
                      <a:r>
                        <a:rPr lang="en-US" altLang="zh-TW" sz="1000" b="1" kern="1200" dirty="0">
                          <a:solidFill>
                            <a:schemeClr val="bg1"/>
                          </a:solidFill>
                          <a:latin typeface="微軟正黑體" panose="020B0604030504040204" pitchFamily="34" charset="-120"/>
                          <a:ea typeface="微軟正黑體" panose="020B0604030504040204" pitchFamily="34" charset="-120"/>
                          <a:cs typeface="+mn-cs"/>
                        </a:rPr>
                        <a:t>(IACT</a:t>
                      </a:r>
                      <a:r>
                        <a:rPr lang="zh-TW" altLang="en-US" sz="1000" b="1" kern="1200" dirty="0">
                          <a:solidFill>
                            <a:schemeClr val="bg1"/>
                          </a:solidFill>
                          <a:latin typeface="微軟正黑體" panose="020B0604030504040204" pitchFamily="34" charset="-120"/>
                          <a:ea typeface="微軟正黑體" panose="020B0604030504040204" pitchFamily="34" charset="-120"/>
                          <a:cs typeface="+mn-cs"/>
                        </a:rPr>
                        <a:t>、</a:t>
                      </a:r>
                      <a:r>
                        <a:rPr lang="en-US" altLang="zh-TW" sz="1000" b="1" kern="1200" dirty="0">
                          <a:solidFill>
                            <a:schemeClr val="bg1"/>
                          </a:solidFill>
                          <a:latin typeface="微軟正黑體" panose="020B0604030504040204" pitchFamily="34" charset="-120"/>
                          <a:ea typeface="微軟正黑體" panose="020B0604030504040204" pitchFamily="34" charset="-120"/>
                          <a:cs typeface="+mn-cs"/>
                        </a:rPr>
                        <a:t>IACP</a:t>
                      </a:r>
                      <a:r>
                        <a:rPr lang="zh-TW" altLang="en-US" sz="1000" b="1" kern="1200" dirty="0">
                          <a:solidFill>
                            <a:schemeClr val="bg1"/>
                          </a:solidFill>
                          <a:latin typeface="微軟正黑體" panose="020B0604030504040204" pitchFamily="34" charset="-120"/>
                          <a:ea typeface="微軟正黑體" panose="020B0604030504040204" pitchFamily="34" charset="-120"/>
                          <a:cs typeface="+mn-cs"/>
                        </a:rPr>
                        <a:t>、</a:t>
                      </a:r>
                      <a:r>
                        <a:rPr lang="en-US" altLang="zh-TW" sz="1000" b="1" kern="1200" dirty="0">
                          <a:solidFill>
                            <a:schemeClr val="bg1"/>
                          </a:solidFill>
                          <a:latin typeface="微軟正黑體" panose="020B0604030504040204" pitchFamily="34" charset="-120"/>
                          <a:ea typeface="微軟正黑體" panose="020B0604030504040204" pitchFamily="34" charset="-120"/>
                          <a:cs typeface="+mn-cs"/>
                        </a:rPr>
                        <a:t>IACJ)</a:t>
                      </a:r>
                      <a:endParaRPr lang="zh-TW" altLang="en-US" sz="1000" b="1" kern="1200" dirty="0">
                        <a:solidFill>
                          <a:schemeClr val="bg1"/>
                        </a:solidFill>
                        <a:latin typeface="微軟正黑體" panose="020B0604030504040204" pitchFamily="34" charset="-120"/>
                        <a:ea typeface="微軟正黑體" panose="020B0604030504040204" pitchFamily="34" charset="-120"/>
                        <a:cs typeface="+mn-cs"/>
                      </a:endParaRPr>
                    </a:p>
                  </a:txBody>
                  <a:tcPr marL="84406" marR="844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zh-TW" altLang="en-US"/>
                    </a:p>
                  </a:txBody>
                  <a:tcPr/>
                </a:tc>
                <a:extLst>
                  <a:ext uri="{0D108BD9-81ED-4DB2-BD59-A6C34878D82A}">
                    <a16:rowId xmlns="" xmlns:a16="http://schemas.microsoft.com/office/drawing/2014/main" val="10000"/>
                  </a:ext>
                </a:extLst>
              </a:tr>
              <a:tr h="157720">
                <a:tc>
                  <a:txBody>
                    <a:bodyPr/>
                    <a:lstStyle/>
                    <a:p>
                      <a:pPr algn="ctr">
                        <a:lnSpc>
                          <a:spcPct val="100000"/>
                        </a:lnSpc>
                      </a:pPr>
                      <a:r>
                        <a:rPr lang="zh-TW" altLang="en-US" sz="800" dirty="0">
                          <a:solidFill>
                            <a:schemeClr val="tx1"/>
                          </a:solidFill>
                          <a:latin typeface="微軟正黑體" panose="020B0604030504040204" pitchFamily="34" charset="-120"/>
                          <a:ea typeface="微軟正黑體" panose="020B0604030504040204" pitchFamily="34" charset="-120"/>
                        </a:rPr>
                        <a:t>管理方針項目</a:t>
                      </a:r>
                    </a:p>
                  </a:txBody>
                  <a:tcPr marL="84406" marR="844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lnSpc>
                          <a:spcPct val="100000"/>
                        </a:lnSpc>
                      </a:pPr>
                      <a:r>
                        <a:rPr lang="zh-TW" altLang="en-US" sz="800" u="none" dirty="0">
                          <a:solidFill>
                            <a:schemeClr val="tx1"/>
                          </a:solidFill>
                          <a:latin typeface="微軟正黑體" panose="020B0604030504040204" pitchFamily="34" charset="-120"/>
                          <a:ea typeface="微軟正黑體" panose="020B0604030504040204" pitchFamily="34" charset="-120"/>
                        </a:rPr>
                        <a:t>說明</a:t>
                      </a:r>
                    </a:p>
                  </a:txBody>
                  <a:tcPr marL="84406" marR="844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extLst>
                  <a:ext uri="{0D108BD9-81ED-4DB2-BD59-A6C34878D82A}">
                    <a16:rowId xmlns="" xmlns:a16="http://schemas.microsoft.com/office/drawing/2014/main" val="10002"/>
                  </a:ext>
                </a:extLst>
              </a:tr>
              <a:tr h="157720">
                <a:tc>
                  <a:txBody>
                    <a:bodyPr/>
                    <a:lstStyle/>
                    <a:p>
                      <a:pPr algn="ctr">
                        <a:lnSpc>
                          <a:spcPct val="100000"/>
                        </a:lnSpc>
                      </a:pPr>
                      <a:r>
                        <a:rPr lang="zh-TW" altLang="en-US" sz="800" dirty="0">
                          <a:solidFill>
                            <a:schemeClr val="tx1"/>
                          </a:solidFill>
                          <a:latin typeface="微軟正黑體" panose="020B0604030504040204" pitchFamily="34" charset="-120"/>
                          <a:ea typeface="微軟正黑體" panose="020B0604030504040204" pitchFamily="34" charset="-120"/>
                        </a:rPr>
                        <a:t>主題的重要性</a:t>
                      </a:r>
                    </a:p>
                  </a:txBody>
                  <a:tcPr marL="84406" marR="844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indent="0" algn="l" defTabSz="911764" rtl="0" eaLnBrk="1" fontAlgn="auto" latinLnBrk="0" hangingPunct="1">
                        <a:lnSpc>
                          <a:spcPct val="100000"/>
                        </a:lnSpc>
                        <a:spcBef>
                          <a:spcPts val="0"/>
                        </a:spcBef>
                        <a:spcAft>
                          <a:spcPts val="0"/>
                        </a:spcAft>
                        <a:buClrTx/>
                        <a:buSzTx/>
                        <a:buFontTx/>
                        <a:buNone/>
                        <a:tabLst/>
                        <a:defRPr/>
                      </a:pPr>
                      <a:r>
                        <a:rPr lang="zh-TW" altLang="en-US" sz="750" dirty="0">
                          <a:solidFill>
                            <a:schemeClr val="tx1"/>
                          </a:solidFill>
                          <a:latin typeface="微軟正黑體" panose="020B0604030504040204" pitchFamily="34" charset="-120"/>
                          <a:ea typeface="微軟正黑體" panose="020B0604030504040204" pitchFamily="34" charset="-120"/>
                        </a:rPr>
                        <a:t>公司視員工為最重要的資產，努力提供一個健康與安全衛生的友善工作環境、促進員工身心健康，才能發揮最大的工作能量，提昇公司整體的競爭力。</a:t>
                      </a:r>
                    </a:p>
                  </a:txBody>
                  <a:tcPr marL="84406" marR="844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extLst>
                  <a:ext uri="{0D108BD9-81ED-4DB2-BD59-A6C34878D82A}">
                    <a16:rowId xmlns="" xmlns:a16="http://schemas.microsoft.com/office/drawing/2014/main" val="10001"/>
                  </a:ext>
                </a:extLst>
              </a:tr>
              <a:tr h="812492">
                <a:tc>
                  <a:txBody>
                    <a:bodyPr/>
                    <a:lstStyle/>
                    <a:p>
                      <a:pPr algn="ctr">
                        <a:lnSpc>
                          <a:spcPct val="150000"/>
                        </a:lnSpc>
                      </a:pPr>
                      <a:r>
                        <a:rPr lang="zh-TW" altLang="en-US" sz="800" dirty="0">
                          <a:solidFill>
                            <a:schemeClr val="tx1"/>
                          </a:solidFill>
                          <a:latin typeface="微軟正黑體" panose="020B0604030504040204" pitchFamily="34" charset="-120"/>
                          <a:ea typeface="微軟正黑體" panose="020B0604030504040204" pitchFamily="34" charset="-120"/>
                        </a:rPr>
                        <a:t>管理方法</a:t>
                      </a:r>
                    </a:p>
                  </a:txBody>
                  <a:tcPr marL="84406" marR="844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indent="0" algn="l" defTabSz="911764" rtl="0" eaLnBrk="1" fontAlgn="auto" latinLnBrk="0" hangingPunct="1">
                        <a:lnSpc>
                          <a:spcPct val="150000"/>
                        </a:lnSpc>
                        <a:spcBef>
                          <a:spcPts val="0"/>
                        </a:spcBef>
                        <a:spcAft>
                          <a:spcPts val="0"/>
                        </a:spcAft>
                        <a:buClrTx/>
                        <a:buSzTx/>
                        <a:buFont typeface="Arial" panose="020B0604020202020204" pitchFamily="34" charset="0"/>
                        <a:buNone/>
                        <a:tabLst/>
                        <a:defRPr/>
                      </a:pPr>
                      <a:r>
                        <a:rPr lang="en-US" altLang="zh-TW" sz="750" dirty="0">
                          <a:solidFill>
                            <a:schemeClr val="tx1"/>
                          </a:solidFill>
                          <a:latin typeface="微軟正黑體" panose="020B0604030504040204" pitchFamily="34" charset="-120"/>
                          <a:ea typeface="微軟正黑體" panose="020B0604030504040204" pitchFamily="34" charset="-120"/>
                        </a:rPr>
                        <a:t>1.</a:t>
                      </a:r>
                      <a:r>
                        <a:rPr lang="zh-TW" altLang="en-US" sz="750" dirty="0">
                          <a:solidFill>
                            <a:schemeClr val="tx1"/>
                          </a:solidFill>
                          <a:latin typeface="微軟正黑體" panose="020B0604030504040204" pitchFamily="34" charset="-120"/>
                          <a:ea typeface="微軟正黑體" panose="020B0604030504040204" pitchFamily="34" charset="-120"/>
                        </a:rPr>
                        <a:t>提供安全無虞的工作環境，完全符合職業安全衛生法令為主要作為，以職場零災害作為終極目標，</a:t>
                      </a:r>
                      <a:r>
                        <a:rPr kumimoji="0" lang="zh-CN" altLang="en-US" sz="750" dirty="0">
                          <a:solidFill>
                            <a:schemeClr val="tx1"/>
                          </a:solidFill>
                          <a:latin typeface="微軟正黑體" pitchFamily="34" charset="-120"/>
                          <a:ea typeface="微軟正黑體" pitchFamily="34" charset="-120"/>
                          <a:sym typeface="微軟正黑體" pitchFamily="34" charset="-120"/>
                        </a:rPr>
                        <a:t>推動</a:t>
                      </a:r>
                      <a:r>
                        <a:rPr kumimoji="0" lang="zh-TW" altLang="en-US" sz="750" dirty="0">
                          <a:solidFill>
                            <a:schemeClr val="tx1"/>
                          </a:solidFill>
                          <a:latin typeface="微軟正黑體" pitchFamily="34" charset="-120"/>
                          <a:ea typeface="微軟正黑體" pitchFamily="34" charset="-120"/>
                          <a:sym typeface="微軟正黑體" pitchFamily="34" charset="-120"/>
                        </a:rPr>
                        <a:t>工業</a:t>
                      </a:r>
                      <a:r>
                        <a:rPr kumimoji="0" lang="en-US" altLang="zh-TW" sz="750" dirty="0">
                          <a:solidFill>
                            <a:schemeClr val="tx1"/>
                          </a:solidFill>
                          <a:latin typeface="微軟正黑體" pitchFamily="34" charset="-120"/>
                          <a:ea typeface="微軟正黑體" pitchFamily="34" charset="-120"/>
                          <a:sym typeface="微軟正黑體" pitchFamily="34" charset="-120"/>
                        </a:rPr>
                        <a:t>4.0 </a:t>
                      </a:r>
                      <a:r>
                        <a:rPr kumimoji="0" lang="zh-TW" altLang="en-US" sz="750" dirty="0">
                          <a:solidFill>
                            <a:schemeClr val="tx1"/>
                          </a:solidFill>
                          <a:latin typeface="微軟正黑體" pitchFamily="34" charset="-120"/>
                          <a:ea typeface="微軟正黑體" pitchFamily="34" charset="-120"/>
                          <a:sym typeface="微軟正黑體" pitchFamily="34" charset="-120"/>
                        </a:rPr>
                        <a:t>自動化設備導入。</a:t>
                      </a:r>
                      <a:endParaRPr lang="en-US" altLang="zh-TW" sz="750" dirty="0">
                        <a:solidFill>
                          <a:schemeClr val="tx1"/>
                        </a:solidFill>
                        <a:latin typeface="微軟正黑體" panose="020B0604030504040204" pitchFamily="34" charset="-120"/>
                        <a:ea typeface="微軟正黑體" panose="020B0604030504040204" pitchFamily="34" charset="-120"/>
                      </a:endParaRPr>
                    </a:p>
                    <a:p>
                      <a:pPr marL="0" marR="0" lvl="0" indent="0" algn="l" defTabSz="911764" rtl="0" eaLnBrk="1" fontAlgn="auto" latinLnBrk="0" hangingPunct="1">
                        <a:lnSpc>
                          <a:spcPct val="150000"/>
                        </a:lnSpc>
                        <a:spcBef>
                          <a:spcPts val="0"/>
                        </a:spcBef>
                        <a:spcAft>
                          <a:spcPts val="0"/>
                        </a:spcAft>
                        <a:buClrTx/>
                        <a:buSzTx/>
                        <a:buFont typeface="Arial" panose="020B0604020202020204" pitchFamily="34" charset="0"/>
                        <a:buNone/>
                        <a:tabLst/>
                        <a:defRPr/>
                      </a:pPr>
                      <a:r>
                        <a:rPr lang="en-US" altLang="zh-TW" sz="750" dirty="0">
                          <a:solidFill>
                            <a:schemeClr val="tx1"/>
                          </a:solidFill>
                          <a:latin typeface="微軟正黑體" panose="020B0604030504040204" pitchFamily="34" charset="-120"/>
                          <a:ea typeface="微軟正黑體" panose="020B0604030504040204" pitchFamily="34" charset="-120"/>
                        </a:rPr>
                        <a:t>2.</a:t>
                      </a:r>
                      <a:r>
                        <a:rPr kumimoji="0" lang="zh-CN" altLang="en-US" sz="750" dirty="0">
                          <a:solidFill>
                            <a:schemeClr val="tx1"/>
                          </a:solidFill>
                          <a:latin typeface="微軟正黑體" pitchFamily="34" charset="-120"/>
                          <a:ea typeface="微軟正黑體" pitchFamily="34" charset="-120"/>
                          <a:sym typeface="微軟正黑體" pitchFamily="34" charset="-120"/>
                        </a:rPr>
                        <a:t>為員工提供工作場所的健康安全衛生信息溝通。</a:t>
                      </a:r>
                      <a:endParaRPr lang="en-US" altLang="zh-TW" sz="750" dirty="0">
                        <a:solidFill>
                          <a:schemeClr val="tx1"/>
                        </a:solidFill>
                        <a:latin typeface="微軟正黑體" panose="020B0604030504040204" pitchFamily="34" charset="-120"/>
                        <a:ea typeface="微軟正黑體" panose="020B0604030504040204" pitchFamily="34" charset="-120"/>
                      </a:endParaRPr>
                    </a:p>
                    <a:p>
                      <a:pPr marL="0" marR="0" indent="0" algn="l" defTabSz="911764" rtl="0" eaLnBrk="1" fontAlgn="auto" latinLnBrk="0" hangingPunct="1">
                        <a:lnSpc>
                          <a:spcPct val="150000"/>
                        </a:lnSpc>
                        <a:spcBef>
                          <a:spcPts val="0"/>
                        </a:spcBef>
                        <a:spcAft>
                          <a:spcPts val="0"/>
                        </a:spcAft>
                        <a:buClrTx/>
                        <a:buSzTx/>
                        <a:buFont typeface="Arial" panose="020B0604020202020204" pitchFamily="34" charset="0"/>
                        <a:buNone/>
                        <a:tabLst/>
                        <a:defRPr/>
                      </a:pPr>
                      <a:r>
                        <a:rPr lang="en-US" altLang="zh-TW" sz="750" dirty="0">
                          <a:solidFill>
                            <a:schemeClr val="tx1"/>
                          </a:solidFill>
                          <a:latin typeface="微軟正黑體" panose="020B0604030504040204" pitchFamily="34" charset="-120"/>
                          <a:ea typeface="微軟正黑體" panose="020B0604030504040204" pitchFamily="34" charset="-120"/>
                        </a:rPr>
                        <a:t>3.</a:t>
                      </a:r>
                      <a:r>
                        <a:rPr lang="zh-TW" altLang="en-US" sz="750" dirty="0">
                          <a:solidFill>
                            <a:schemeClr val="tx1"/>
                          </a:solidFill>
                          <a:latin typeface="微軟正黑體" panose="020B0604030504040204" pitchFamily="34" charset="-120"/>
                          <a:ea typeface="微軟正黑體" panose="020B0604030504040204" pitchFamily="34" charset="-120"/>
                        </a:rPr>
                        <a:t>執行健康管理事項、廠區之危害鑑別與風險評估，提供疾病監控、醫療轉介、衛生教育宣導及推行各項健康促進活動。</a:t>
                      </a:r>
                      <a:endParaRPr lang="en-US" altLang="zh-TW" sz="750" dirty="0">
                        <a:solidFill>
                          <a:schemeClr val="tx1"/>
                        </a:solidFill>
                        <a:latin typeface="微軟正黑體" panose="020B0604030504040204" pitchFamily="34" charset="-120"/>
                        <a:ea typeface="微軟正黑體" panose="020B0604030504040204" pitchFamily="34" charset="-120"/>
                      </a:endParaRPr>
                    </a:p>
                    <a:p>
                      <a:pPr marL="0" marR="0" indent="0" algn="l" defTabSz="911764" rtl="0" eaLnBrk="1" fontAlgn="auto" latinLnBrk="0" hangingPunct="1">
                        <a:lnSpc>
                          <a:spcPct val="150000"/>
                        </a:lnSpc>
                        <a:spcBef>
                          <a:spcPts val="0"/>
                        </a:spcBef>
                        <a:spcAft>
                          <a:spcPts val="0"/>
                        </a:spcAft>
                        <a:buClrTx/>
                        <a:buSzTx/>
                        <a:buFont typeface="Arial" panose="020B0604020202020204" pitchFamily="34" charset="0"/>
                        <a:buNone/>
                        <a:tabLst/>
                        <a:defRPr/>
                      </a:pPr>
                      <a:r>
                        <a:rPr lang="en-US" altLang="zh-TW" sz="750" dirty="0">
                          <a:solidFill>
                            <a:schemeClr val="tx1"/>
                          </a:solidFill>
                          <a:latin typeface="微軟正黑體" panose="020B0604030504040204" pitchFamily="34" charset="-120"/>
                          <a:ea typeface="微軟正黑體" panose="020B0604030504040204" pitchFamily="34" charset="-120"/>
                        </a:rPr>
                        <a:t>4. IACP</a:t>
                      </a:r>
                      <a:r>
                        <a:rPr lang="zh-TW" altLang="en-US" sz="750" dirty="0">
                          <a:solidFill>
                            <a:schemeClr val="tx1"/>
                          </a:solidFill>
                          <a:latin typeface="微軟正黑體" panose="020B0604030504040204" pitchFamily="34" charset="-120"/>
                          <a:ea typeface="微軟正黑體" panose="020B0604030504040204" pitchFamily="34" charset="-120"/>
                        </a:rPr>
                        <a:t>、</a:t>
                      </a:r>
                      <a:r>
                        <a:rPr lang="en-US" altLang="zh-TW" sz="750" dirty="0">
                          <a:solidFill>
                            <a:schemeClr val="tx1"/>
                          </a:solidFill>
                          <a:latin typeface="微軟正黑體" panose="020B0604030504040204" pitchFamily="34" charset="-120"/>
                          <a:ea typeface="微軟正黑體" panose="020B0604030504040204" pitchFamily="34" charset="-120"/>
                        </a:rPr>
                        <a:t>IACJ </a:t>
                      </a:r>
                      <a:r>
                        <a:rPr lang="zh-TW" altLang="en-US" sz="750" dirty="0">
                          <a:solidFill>
                            <a:schemeClr val="tx1"/>
                          </a:solidFill>
                          <a:latin typeface="微軟正黑體" panose="020B0604030504040204" pitchFamily="34" charset="-120"/>
                          <a:ea typeface="微軟正黑體" panose="020B0604030504040204" pitchFamily="34" charset="-120"/>
                        </a:rPr>
                        <a:t>二廠區維持職業安全衛生管理系統</a:t>
                      </a:r>
                      <a:r>
                        <a:rPr lang="en-US" altLang="zh-TW" sz="750" dirty="0">
                          <a:solidFill>
                            <a:schemeClr val="tx1"/>
                          </a:solidFill>
                          <a:latin typeface="微軟正黑體" panose="020B0604030504040204" pitchFamily="34" charset="-120"/>
                          <a:ea typeface="微軟正黑體" panose="020B0604030504040204" pitchFamily="34" charset="-120"/>
                        </a:rPr>
                        <a:t>(OHSAS 18001)</a:t>
                      </a:r>
                      <a:r>
                        <a:rPr lang="zh-TW" altLang="en-US" sz="750" dirty="0">
                          <a:solidFill>
                            <a:schemeClr val="tx1"/>
                          </a:solidFill>
                          <a:latin typeface="微軟正黑體" panose="020B0604030504040204" pitchFamily="34" charset="-120"/>
                          <a:ea typeface="微軟正黑體" panose="020B0604030504040204" pitchFamily="34" charset="-120"/>
                        </a:rPr>
                        <a:t>的正常運作。</a:t>
                      </a:r>
                      <a:endParaRPr lang="en-US" altLang="zh-TW" sz="750" dirty="0">
                        <a:solidFill>
                          <a:schemeClr val="tx1"/>
                        </a:solidFill>
                        <a:latin typeface="微軟正黑體" panose="020B0604030504040204" pitchFamily="34" charset="-120"/>
                        <a:ea typeface="微軟正黑體" panose="020B0604030504040204" pitchFamily="34" charset="-120"/>
                      </a:endParaRPr>
                    </a:p>
                    <a:p>
                      <a:pPr marL="0" marR="0" indent="0" algn="l" defTabSz="911764" rtl="0" eaLnBrk="1" fontAlgn="auto" latinLnBrk="0" hangingPunct="1">
                        <a:lnSpc>
                          <a:spcPct val="150000"/>
                        </a:lnSpc>
                        <a:spcBef>
                          <a:spcPts val="0"/>
                        </a:spcBef>
                        <a:spcAft>
                          <a:spcPts val="0"/>
                        </a:spcAft>
                        <a:buClrTx/>
                        <a:buSzTx/>
                        <a:buFont typeface="Arial" panose="020B0604020202020204" pitchFamily="34" charset="0"/>
                        <a:buNone/>
                        <a:tabLst/>
                        <a:defRPr/>
                      </a:pPr>
                      <a:r>
                        <a:rPr lang="en-US" altLang="zh-TW" sz="750" dirty="0">
                          <a:solidFill>
                            <a:schemeClr val="tx1"/>
                          </a:solidFill>
                          <a:latin typeface="微軟正黑體" panose="020B0604030504040204" pitchFamily="34" charset="-120"/>
                          <a:ea typeface="微軟正黑體" panose="020B0604030504040204" pitchFamily="34" charset="-120"/>
                        </a:rPr>
                        <a:t>5.</a:t>
                      </a:r>
                      <a:r>
                        <a:rPr lang="zh-TW" altLang="en-US" sz="750" dirty="0">
                          <a:solidFill>
                            <a:schemeClr val="tx1"/>
                          </a:solidFill>
                          <a:latin typeface="微軟正黑體" panose="020B0604030504040204" pitchFamily="34" charset="-120"/>
                          <a:ea typeface="微軟正黑體" panose="020B0604030504040204" pitchFamily="34" charset="-120"/>
                        </a:rPr>
                        <a:t>遵守政府法令規章及符合國際規範、積極推廣健康教育與宣導，持續改善健康及安全衛生績效。</a:t>
                      </a:r>
                      <a:endParaRPr lang="en-US" altLang="zh-TW" sz="750" dirty="0">
                        <a:solidFill>
                          <a:schemeClr val="tx1"/>
                        </a:solidFill>
                        <a:latin typeface="微軟正黑體" panose="020B0604030504040204" pitchFamily="34" charset="-120"/>
                        <a:ea typeface="微軟正黑體" panose="020B0604030504040204" pitchFamily="34" charset="-120"/>
                      </a:endParaRPr>
                    </a:p>
                    <a:p>
                      <a:pPr marL="0" marR="0" indent="0" algn="l" defTabSz="911764" rtl="0" eaLnBrk="1" fontAlgn="auto" latinLnBrk="0" hangingPunct="1">
                        <a:lnSpc>
                          <a:spcPct val="150000"/>
                        </a:lnSpc>
                        <a:spcBef>
                          <a:spcPts val="0"/>
                        </a:spcBef>
                        <a:spcAft>
                          <a:spcPts val="0"/>
                        </a:spcAft>
                        <a:buClrTx/>
                        <a:buSzTx/>
                        <a:buFont typeface="Arial" panose="020B0604020202020204" pitchFamily="34" charset="0"/>
                        <a:buNone/>
                        <a:tabLst/>
                        <a:defRPr/>
                      </a:pPr>
                      <a:r>
                        <a:rPr lang="en-US" altLang="zh-TW" sz="750" dirty="0">
                          <a:solidFill>
                            <a:schemeClr val="tx1"/>
                          </a:solidFill>
                          <a:latin typeface="微軟正黑體" panose="020B0604030504040204" pitchFamily="34" charset="-120"/>
                          <a:ea typeface="微軟正黑體" panose="020B0604030504040204" pitchFamily="34" charset="-120"/>
                        </a:rPr>
                        <a:t>6.</a:t>
                      </a:r>
                      <a:r>
                        <a:rPr kumimoji="0" lang="zh-TW" altLang="en-US" sz="750" dirty="0">
                          <a:solidFill>
                            <a:schemeClr val="tx1"/>
                          </a:solidFill>
                          <a:latin typeface="微軟正黑體" pitchFamily="34" charset="-120"/>
                          <a:ea typeface="微軟正黑體" pitchFamily="34" charset="-120"/>
                          <a:sym typeface="微軟正黑體" pitchFamily="34" charset="-120"/>
                        </a:rPr>
                        <a:t>加強員工工傷和疾病事件的預防和管理</a:t>
                      </a:r>
                      <a:r>
                        <a:rPr kumimoji="0" lang="zh-CN" altLang="en-US" sz="750" dirty="0">
                          <a:solidFill>
                            <a:schemeClr val="tx1"/>
                          </a:solidFill>
                          <a:latin typeface="微軟正黑體" pitchFamily="34" charset="-120"/>
                          <a:ea typeface="微軟正黑體" pitchFamily="34" charset="-120"/>
                          <a:sym typeface="微軟正黑體" pitchFamily="34" charset="-120"/>
                        </a:rPr>
                        <a:t>，建立員工健康檔案</a:t>
                      </a:r>
                      <a:r>
                        <a:rPr kumimoji="0" lang="zh-TW" altLang="en-US" sz="750" dirty="0">
                          <a:solidFill>
                            <a:schemeClr val="tx1"/>
                          </a:solidFill>
                          <a:latin typeface="微軟正黑體" pitchFamily="34" charset="-120"/>
                          <a:ea typeface="微軟正黑體" pitchFamily="34" charset="-120"/>
                          <a:sym typeface="微軟正黑體" pitchFamily="34" charset="-120"/>
                        </a:rPr>
                        <a:t>。</a:t>
                      </a:r>
                      <a:endParaRPr kumimoji="0" lang="en-US" altLang="zh-TW" sz="750" dirty="0">
                        <a:solidFill>
                          <a:schemeClr val="tx1"/>
                        </a:solidFill>
                        <a:latin typeface="微軟正黑體" pitchFamily="34" charset="-120"/>
                        <a:ea typeface="微軟正黑體" pitchFamily="34" charset="-120"/>
                        <a:sym typeface="微軟正黑體" pitchFamily="34" charset="-120"/>
                      </a:endParaRPr>
                    </a:p>
                  </a:txBody>
                  <a:tcPr marL="84406" marR="844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extLst>
                  <a:ext uri="{0D108BD9-81ED-4DB2-BD59-A6C34878D82A}">
                    <a16:rowId xmlns="" xmlns:a16="http://schemas.microsoft.com/office/drawing/2014/main" val="10003"/>
                  </a:ext>
                </a:extLst>
              </a:tr>
              <a:tr h="255568">
                <a:tc>
                  <a:txBody>
                    <a:bodyPr/>
                    <a:lstStyle/>
                    <a:p>
                      <a:pPr algn="ctr">
                        <a:lnSpc>
                          <a:spcPct val="100000"/>
                        </a:lnSpc>
                      </a:pPr>
                      <a:r>
                        <a:rPr lang="zh-TW" altLang="en-US" sz="800" dirty="0">
                          <a:solidFill>
                            <a:schemeClr val="tx1"/>
                          </a:solidFill>
                          <a:latin typeface="微軟正黑體" panose="020B0604030504040204" pitchFamily="34" charset="-120"/>
                          <a:ea typeface="微軟正黑體" panose="020B0604030504040204" pitchFamily="34" charset="-120"/>
                        </a:rPr>
                        <a:t>中、長期發展重點</a:t>
                      </a:r>
                    </a:p>
                  </a:txBody>
                  <a:tcPr marL="84406" marR="844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遵循國際職業安全衛生管理系統</a:t>
                      </a:r>
                      <a:r>
                        <a:rPr lang="en-US" altLang="zh-TW" sz="750" kern="1200" dirty="0">
                          <a:solidFill>
                            <a:schemeClr val="tx1"/>
                          </a:solidFill>
                          <a:latin typeface="微軟正黑體" panose="020B0604030504040204" pitchFamily="34" charset="-120"/>
                          <a:ea typeface="微軟正黑體" panose="020B0604030504040204" pitchFamily="34" charset="-120"/>
                          <a:cs typeface="+mn-cs"/>
                        </a:rPr>
                        <a:t>(OHSAS18001</a:t>
                      </a:r>
                      <a:r>
                        <a:rPr lang="en-US" altLang="zh-TW" sz="750" kern="1200" dirty="0" smtClean="0">
                          <a:solidFill>
                            <a:schemeClr val="tx1"/>
                          </a:solidFill>
                          <a:latin typeface="微軟正黑體" panose="020B0604030504040204" pitchFamily="34" charset="-120"/>
                          <a:ea typeface="微軟正黑體" panose="020B0604030504040204" pitchFamily="34" charset="-120"/>
                          <a:cs typeface="+mn-cs"/>
                        </a:rPr>
                        <a:t>)</a:t>
                      </a:r>
                      <a:r>
                        <a:rPr lang="zh-TW" altLang="en-US" sz="750" kern="1200" dirty="0" smtClean="0">
                          <a:solidFill>
                            <a:schemeClr val="tx1"/>
                          </a:solidFill>
                          <a:latin typeface="微軟正黑體" panose="020B0604030504040204" pitchFamily="34" charset="-120"/>
                          <a:ea typeface="微軟正黑體" panose="020B0604030504040204" pitchFamily="34" charset="-120"/>
                          <a:cs typeface="+mn-cs"/>
                        </a:rPr>
                        <a:t>、</a:t>
                      </a:r>
                      <a:r>
                        <a:rPr lang="en-US" altLang="zh-TW" sz="750" kern="1200" dirty="0" smtClean="0">
                          <a:solidFill>
                            <a:schemeClr val="tx1"/>
                          </a:solidFill>
                          <a:latin typeface="微軟正黑體" panose="020B0604030504040204" pitchFamily="34" charset="-120"/>
                          <a:ea typeface="微軟正黑體" panose="020B0604030504040204" pitchFamily="34" charset="-120"/>
                          <a:cs typeface="+mn-cs"/>
                        </a:rPr>
                        <a:t>(ISO45001:2018)</a:t>
                      </a:r>
                      <a:r>
                        <a:rPr lang="zh-TW" altLang="en-US" sz="750" kern="1200" dirty="0" smtClean="0">
                          <a:solidFill>
                            <a:schemeClr val="tx1"/>
                          </a:solidFill>
                          <a:latin typeface="微軟正黑體" panose="020B0604030504040204" pitchFamily="34" charset="-120"/>
                          <a:ea typeface="微軟正黑體" panose="020B0604030504040204" pitchFamily="34" charset="-120"/>
                          <a:cs typeface="+mn-cs"/>
                        </a:rPr>
                        <a:t>，</a:t>
                      </a: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建構健康安全衛生的工作環境，結合在地醫療院所提供健康醫療服務，持續降低職業災害的發生。</a:t>
                      </a:r>
                      <a:r>
                        <a:rPr lang="zh-CN" altLang="en-US" sz="750" dirty="0">
                          <a:solidFill>
                            <a:schemeClr val="tx1"/>
                          </a:solidFill>
                          <a:latin typeface="微軟正黑體" panose="020B0604030504040204" pitchFamily="34" charset="-120"/>
                          <a:ea typeface="微軟正黑體" panose="020B0604030504040204" pitchFamily="34" charset="-120"/>
                        </a:rPr>
                        <a:t>堅持“</a:t>
                      </a:r>
                      <a:r>
                        <a:rPr lang="zh-TW" altLang="en-US" sz="750" dirty="0">
                          <a:solidFill>
                            <a:schemeClr val="tx1"/>
                          </a:solidFill>
                          <a:latin typeface="微軟正黑體" panose="020B0604030504040204" pitchFamily="34" charset="-120"/>
                          <a:ea typeface="微軟正黑體" panose="020B0604030504040204" pitchFamily="34" charset="-120"/>
                        </a:rPr>
                        <a:t>零</a:t>
                      </a:r>
                      <a:r>
                        <a:rPr lang="zh-CN" altLang="en-US" sz="750" dirty="0">
                          <a:solidFill>
                            <a:schemeClr val="tx1"/>
                          </a:solidFill>
                          <a:latin typeface="微軟正黑體" panose="020B0604030504040204" pitchFamily="34" charset="-120"/>
                          <a:ea typeface="微軟正黑體" panose="020B0604030504040204" pitchFamily="34" charset="-120"/>
                        </a:rPr>
                        <a:t>災害、</a:t>
                      </a:r>
                      <a:r>
                        <a:rPr lang="zh-TW" altLang="en-US" sz="750" dirty="0">
                          <a:solidFill>
                            <a:schemeClr val="tx1"/>
                          </a:solidFill>
                          <a:latin typeface="微軟正黑體" panose="020B0604030504040204" pitchFamily="34" charset="-120"/>
                          <a:ea typeface="微軟正黑體" panose="020B0604030504040204" pitchFamily="34" charset="-120"/>
                        </a:rPr>
                        <a:t>零</a:t>
                      </a:r>
                      <a:r>
                        <a:rPr lang="zh-CN" altLang="en-US" sz="750" dirty="0">
                          <a:solidFill>
                            <a:schemeClr val="tx1"/>
                          </a:solidFill>
                          <a:latin typeface="微軟正黑體" panose="020B0604030504040204" pitchFamily="34" charset="-120"/>
                          <a:ea typeface="微軟正黑體" panose="020B0604030504040204" pitchFamily="34" charset="-120"/>
                        </a:rPr>
                        <a:t>事故”，保障員工健康安全衛生為首要任務。</a:t>
                      </a:r>
                      <a:r>
                        <a:rPr lang="zh-TW" altLang="en-US" sz="750" dirty="0">
                          <a:solidFill>
                            <a:schemeClr val="tx1"/>
                          </a:solidFill>
                          <a:latin typeface="微軟正黑體" panose="020B0604030504040204" pitchFamily="34" charset="-120"/>
                          <a:ea typeface="微軟正黑體" panose="020B0604030504040204" pitchFamily="34" charset="-120"/>
                        </a:rPr>
                        <a:t>建立員工訪談，設立</a:t>
                      </a:r>
                      <a:r>
                        <a:rPr lang="zh-CN" altLang="en-US" sz="750" dirty="0">
                          <a:solidFill>
                            <a:schemeClr val="tx1"/>
                          </a:solidFill>
                          <a:latin typeface="微軟正黑體" panose="020B0604030504040204" pitchFamily="34" charset="-120"/>
                          <a:ea typeface="微軟正黑體" panose="020B0604030504040204" pitchFamily="34" charset="-120"/>
                        </a:rPr>
                        <a:t>員工</a:t>
                      </a:r>
                      <a:r>
                        <a:rPr lang="zh-TW" altLang="en-US" sz="750" dirty="0">
                          <a:solidFill>
                            <a:schemeClr val="tx1"/>
                          </a:solidFill>
                          <a:latin typeface="微軟正黑體" panose="020B0604030504040204" pitchFamily="34" charset="-120"/>
                          <a:ea typeface="微軟正黑體" panose="020B0604030504040204" pitchFamily="34" charset="-120"/>
                        </a:rPr>
                        <a:t>申訴渠道</a:t>
                      </a:r>
                      <a:r>
                        <a:rPr lang="zh-CN" altLang="en-US" sz="750" dirty="0">
                          <a:solidFill>
                            <a:schemeClr val="tx1"/>
                          </a:solidFill>
                          <a:latin typeface="微軟正黑體" panose="020B0604030504040204" pitchFamily="34" charset="-120"/>
                          <a:ea typeface="微軟正黑體" panose="020B0604030504040204" pitchFamily="34" charset="-120"/>
                        </a:rPr>
                        <a:t>，</a:t>
                      </a:r>
                      <a:r>
                        <a:rPr lang="zh-TW" altLang="en-US" sz="750" dirty="0">
                          <a:solidFill>
                            <a:schemeClr val="tx1"/>
                          </a:solidFill>
                          <a:latin typeface="微軟正黑體" panose="020B0604030504040204" pitchFamily="34" charset="-120"/>
                          <a:ea typeface="微軟正黑體" panose="020B0604030504040204" pitchFamily="34" charset="-120"/>
                        </a:rPr>
                        <a:t>增加激勵機制</a:t>
                      </a:r>
                      <a:r>
                        <a:rPr lang="zh-CN" altLang="en-US" sz="750" dirty="0">
                          <a:solidFill>
                            <a:schemeClr val="tx1"/>
                          </a:solidFill>
                          <a:latin typeface="微軟正黑體" panose="020B0604030504040204" pitchFamily="34" charset="-120"/>
                          <a:ea typeface="微軟正黑體" panose="020B0604030504040204" pitchFamily="34" charset="-120"/>
                        </a:rPr>
                        <a:t>，關懷員工健康安全成長，努力打造智慧工廠</a:t>
                      </a:r>
                      <a:r>
                        <a:rPr lang="zh-TW" altLang="zh-TW" sz="750" b="0" i="0" u="none" strike="noStrike" kern="1200" baseline="0" dirty="0">
                          <a:solidFill>
                            <a:schemeClr val="tx1"/>
                          </a:solidFill>
                          <a:latin typeface="微軟正黑體" panose="020B0604030504040204" pitchFamily="34" charset="-120"/>
                          <a:ea typeface="微軟正黑體" panose="020B0604030504040204" pitchFamily="34" charset="-120"/>
                          <a:cs typeface="+mn-cs"/>
                        </a:rPr>
                        <a:t>。</a:t>
                      </a:r>
                      <a:endParaRPr lang="zh-TW" altLang="en-US" sz="750" kern="1200" dirty="0">
                        <a:solidFill>
                          <a:schemeClr val="tx1"/>
                        </a:solidFill>
                        <a:latin typeface="微軟正黑體" panose="020B0604030504040204" pitchFamily="34" charset="-120"/>
                        <a:ea typeface="微軟正黑體" panose="020B0604030504040204" pitchFamily="34" charset="-120"/>
                        <a:cs typeface="+mn-cs"/>
                      </a:endParaRPr>
                    </a:p>
                  </a:txBody>
                  <a:tcPr marL="84406" marR="844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extLst>
                  <a:ext uri="{0D108BD9-81ED-4DB2-BD59-A6C34878D82A}">
                    <a16:rowId xmlns="" xmlns:a16="http://schemas.microsoft.com/office/drawing/2014/main" val="10004"/>
                  </a:ext>
                </a:extLst>
              </a:tr>
              <a:tr h="157720">
                <a:tc rowSpan="2">
                  <a:txBody>
                    <a:bodyPr/>
                    <a:lstStyle/>
                    <a:p>
                      <a:pPr algn="ctr">
                        <a:lnSpc>
                          <a:spcPct val="150000"/>
                        </a:lnSpc>
                      </a:pPr>
                      <a:r>
                        <a:rPr lang="en-US" altLang="zh-TW" sz="800" dirty="0">
                          <a:solidFill>
                            <a:schemeClr val="tx1"/>
                          </a:solidFill>
                          <a:latin typeface="微軟正黑體" panose="020B0604030504040204" pitchFamily="34" charset="-120"/>
                          <a:ea typeface="微軟正黑體" panose="020B0604030504040204" pitchFamily="34" charset="-120"/>
                        </a:rPr>
                        <a:t>2019</a:t>
                      </a:r>
                      <a:r>
                        <a:rPr lang="zh-TW" altLang="en-US" sz="800" dirty="0">
                          <a:solidFill>
                            <a:schemeClr val="tx1"/>
                          </a:solidFill>
                          <a:latin typeface="微軟正黑體" panose="020B0604030504040204" pitchFamily="34" charset="-120"/>
                          <a:ea typeface="微軟正黑體" panose="020B0604030504040204" pitchFamily="34" charset="-120"/>
                        </a:rPr>
                        <a:t>年執行成果</a:t>
                      </a:r>
                    </a:p>
                  </a:txBody>
                  <a:tcPr marL="84406" marR="844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1764" rtl="0" eaLnBrk="1" fontAlgn="auto" latinLnBrk="0" hangingPunct="1">
                        <a:lnSpc>
                          <a:spcPct val="100000"/>
                        </a:lnSpc>
                        <a:spcBef>
                          <a:spcPts val="0"/>
                        </a:spcBef>
                        <a:spcAft>
                          <a:spcPts val="0"/>
                        </a:spcAft>
                        <a:buClrTx/>
                        <a:buSzTx/>
                        <a:buFontTx/>
                        <a:buNone/>
                        <a:tabLst/>
                        <a:defRPr/>
                      </a:pPr>
                      <a:r>
                        <a:rPr lang="en-US" altLang="zh-TW" sz="800" dirty="0">
                          <a:solidFill>
                            <a:schemeClr val="tx1"/>
                          </a:solidFill>
                          <a:latin typeface="微軟正黑體" panose="020B0604030504040204" pitchFamily="34" charset="-120"/>
                          <a:ea typeface="微軟正黑體" panose="020B0604030504040204" pitchFamily="34" charset="-120"/>
                        </a:rPr>
                        <a:t>2019</a:t>
                      </a:r>
                      <a:r>
                        <a:rPr lang="zh-TW" altLang="en-US" sz="800" dirty="0">
                          <a:solidFill>
                            <a:schemeClr val="tx1"/>
                          </a:solidFill>
                          <a:latin typeface="微軟正黑體" panose="020B0604030504040204" pitchFamily="34" charset="-120"/>
                          <a:ea typeface="微軟正黑體" panose="020B0604030504040204" pitchFamily="34" charset="-120"/>
                        </a:rPr>
                        <a:t>年目標</a:t>
                      </a:r>
                    </a:p>
                  </a:txBody>
                  <a:tcPr marL="84406" marR="844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1764" rtl="0" eaLnBrk="1" fontAlgn="auto" latinLnBrk="0" hangingPunct="1">
                        <a:lnSpc>
                          <a:spcPct val="100000"/>
                        </a:lnSpc>
                        <a:spcBef>
                          <a:spcPts val="0"/>
                        </a:spcBef>
                        <a:spcAft>
                          <a:spcPts val="0"/>
                        </a:spcAft>
                        <a:buClrTx/>
                        <a:buSzTx/>
                        <a:buFontTx/>
                        <a:buNone/>
                        <a:tabLst/>
                        <a:defRPr/>
                      </a:pPr>
                      <a:r>
                        <a:rPr lang="en-US" altLang="zh-TW" sz="800" dirty="0">
                          <a:solidFill>
                            <a:schemeClr val="tx1"/>
                          </a:solidFill>
                          <a:latin typeface="微軟正黑體" panose="020B0604030504040204" pitchFamily="34" charset="-120"/>
                          <a:ea typeface="微軟正黑體" panose="020B0604030504040204" pitchFamily="34" charset="-120"/>
                        </a:rPr>
                        <a:t>2019</a:t>
                      </a:r>
                      <a:r>
                        <a:rPr lang="zh-TW" altLang="en-US" sz="800" dirty="0">
                          <a:solidFill>
                            <a:schemeClr val="tx1"/>
                          </a:solidFill>
                          <a:latin typeface="微軟正黑體" panose="020B0604030504040204" pitchFamily="34" charset="-120"/>
                          <a:ea typeface="微軟正黑體" panose="020B0604030504040204" pitchFamily="34" charset="-120"/>
                        </a:rPr>
                        <a:t>年目標達成狀況</a:t>
                      </a:r>
                    </a:p>
                  </a:txBody>
                  <a:tcPr marL="84406" marR="844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5"/>
                  </a:ext>
                </a:extLst>
              </a:tr>
              <a:tr h="1968681">
                <a:tc vMerge="1">
                  <a:txBody>
                    <a:bodyPr/>
                    <a:lstStyle/>
                    <a:p>
                      <a:endParaRPr lang="zh-TW" altLang="en-US"/>
                    </a:p>
                  </a:txBody>
                  <a:tcPr/>
                </a:tc>
                <a:tc>
                  <a:txBody>
                    <a:bodyPr/>
                    <a:lstStyle/>
                    <a:p>
                      <a:pPr marL="0" indent="0" algn="l" defTabSz="911764" rtl="0" eaLnBrk="1" latinLnBrk="0" hangingPunct="1">
                        <a:lnSpc>
                          <a:spcPct val="150000"/>
                        </a:lnSpc>
                        <a:buFont typeface="Arial" panose="020B0604020202020204" pitchFamily="34" charset="0"/>
                        <a:buNone/>
                      </a:pP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台灣地區</a:t>
                      </a:r>
                      <a:r>
                        <a:rPr lang="en-US" altLang="zh-TW" sz="750" kern="1200" dirty="0">
                          <a:solidFill>
                            <a:schemeClr val="tx1"/>
                          </a:solidFill>
                          <a:latin typeface="微軟正黑體" panose="020B0604030504040204" pitchFamily="34" charset="-120"/>
                          <a:ea typeface="微軟正黑體" panose="020B0604030504040204" pitchFamily="34" charset="-120"/>
                          <a:cs typeface="+mn-cs"/>
                        </a:rPr>
                        <a:t>:</a:t>
                      </a:r>
                    </a:p>
                    <a:p>
                      <a:pPr marL="0" indent="0" algn="l" defTabSz="911764" rtl="0" eaLnBrk="1" latinLnBrk="0" hangingPunct="1">
                        <a:lnSpc>
                          <a:spcPct val="150000"/>
                        </a:lnSpc>
                        <a:buFont typeface="Arial" panose="020B0604020202020204" pitchFamily="34" charset="0"/>
                        <a:buNone/>
                      </a:pPr>
                      <a:r>
                        <a:rPr lang="en-US" altLang="zh-TW" sz="750" kern="1200" dirty="0">
                          <a:solidFill>
                            <a:schemeClr val="tx1"/>
                          </a:solidFill>
                          <a:latin typeface="微軟正黑體" panose="020B0604030504040204" pitchFamily="34" charset="-120"/>
                          <a:ea typeface="微軟正黑體" panose="020B0604030504040204" pitchFamily="34" charset="-120"/>
                          <a:cs typeface="+mn-cs"/>
                        </a:rPr>
                        <a:t>1.</a:t>
                      </a: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工作安全全年重大安全零事故。</a:t>
                      </a:r>
                    </a:p>
                    <a:p>
                      <a:pPr marL="0" indent="0" algn="l" defTabSz="911764" rtl="0" eaLnBrk="1" latinLnBrk="0" hangingPunct="1">
                        <a:lnSpc>
                          <a:spcPct val="150000"/>
                        </a:lnSpc>
                        <a:buFont typeface="Arial" panose="020B0604020202020204" pitchFamily="34" charset="0"/>
                        <a:buNone/>
                      </a:pPr>
                      <a:r>
                        <a:rPr lang="en-US" altLang="zh-TW" sz="750" kern="1200" dirty="0">
                          <a:solidFill>
                            <a:schemeClr val="tx1"/>
                          </a:solidFill>
                          <a:latin typeface="微軟正黑體" panose="020B0604030504040204" pitchFamily="34" charset="-120"/>
                          <a:ea typeface="微軟正黑體" panose="020B0604030504040204" pitchFamily="34" charset="-120"/>
                          <a:cs typeface="+mn-cs"/>
                        </a:rPr>
                        <a:t>2.</a:t>
                      </a: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廠內健康檢查每年完成檢查達成率</a:t>
                      </a:r>
                      <a:r>
                        <a:rPr lang="en-US" altLang="zh-TW" sz="750" kern="1200" dirty="0">
                          <a:solidFill>
                            <a:schemeClr val="tx1"/>
                          </a:solidFill>
                          <a:latin typeface="微軟正黑體" panose="020B0604030504040204" pitchFamily="34" charset="-120"/>
                          <a:ea typeface="微軟正黑體" panose="020B0604030504040204" pitchFamily="34" charset="-120"/>
                          <a:cs typeface="+mn-cs"/>
                        </a:rPr>
                        <a:t>&gt;90%</a:t>
                      </a:r>
                    </a:p>
                    <a:p>
                      <a:pPr marL="0" indent="0" algn="l" defTabSz="911764" rtl="0" eaLnBrk="1" latinLnBrk="0" hangingPunct="1">
                        <a:lnSpc>
                          <a:spcPct val="150000"/>
                        </a:lnSpc>
                        <a:buFont typeface="Arial" panose="020B0604020202020204" pitchFamily="34" charset="0"/>
                        <a:buNone/>
                      </a:pPr>
                      <a:r>
                        <a:rPr lang="en-US" altLang="zh-TW" sz="750" kern="1200" dirty="0">
                          <a:solidFill>
                            <a:schemeClr val="tx1"/>
                          </a:solidFill>
                          <a:latin typeface="微軟正黑體" panose="020B0604030504040204" pitchFamily="34" charset="-120"/>
                          <a:ea typeface="微軟正黑體" panose="020B0604030504040204" pitchFamily="34" charset="-120"/>
                          <a:cs typeface="+mn-cs"/>
                        </a:rPr>
                        <a:t>3.</a:t>
                      </a: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衛教講座每年舉辦</a:t>
                      </a:r>
                      <a:r>
                        <a:rPr lang="en-US" altLang="zh-TW" sz="750" kern="1200" dirty="0">
                          <a:solidFill>
                            <a:schemeClr val="tx1"/>
                          </a:solidFill>
                          <a:latin typeface="微軟正黑體" panose="020B0604030504040204" pitchFamily="34" charset="-120"/>
                          <a:ea typeface="微軟正黑體" panose="020B0604030504040204" pitchFamily="34" charset="-120"/>
                          <a:cs typeface="+mn-cs"/>
                        </a:rPr>
                        <a:t>4</a:t>
                      </a: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次。</a:t>
                      </a:r>
                      <a:endParaRPr lang="en-US" altLang="zh-TW" sz="750" kern="1200" dirty="0">
                        <a:solidFill>
                          <a:schemeClr val="tx1"/>
                        </a:solidFill>
                        <a:latin typeface="微軟正黑體" panose="020B0604030504040204" pitchFamily="34" charset="-120"/>
                        <a:ea typeface="微軟正黑體" panose="020B0604030504040204" pitchFamily="34" charset="-120"/>
                        <a:cs typeface="+mn-cs"/>
                      </a:endParaRPr>
                    </a:p>
                    <a:p>
                      <a:pPr marL="0" indent="0" algn="l" defTabSz="911764" rtl="0" eaLnBrk="1" latinLnBrk="0" hangingPunct="1">
                        <a:lnSpc>
                          <a:spcPct val="150000"/>
                        </a:lnSpc>
                        <a:buFont typeface="Arial" panose="020B0604020202020204" pitchFamily="34" charset="0"/>
                        <a:buNone/>
                      </a:pP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浦東廠區</a:t>
                      </a:r>
                      <a:r>
                        <a:rPr lang="en-US" altLang="zh-TW" sz="750" kern="1200" dirty="0">
                          <a:solidFill>
                            <a:schemeClr val="tx1"/>
                          </a:solidFill>
                          <a:latin typeface="微軟正黑體" panose="020B0604030504040204" pitchFamily="34" charset="-120"/>
                          <a:ea typeface="微軟正黑體" panose="020B0604030504040204" pitchFamily="34" charset="-120"/>
                          <a:cs typeface="+mn-cs"/>
                        </a:rPr>
                        <a:t>:</a:t>
                      </a:r>
                    </a:p>
                    <a:p>
                      <a:pPr>
                        <a:lnSpc>
                          <a:spcPct val="150000"/>
                        </a:lnSpc>
                      </a:pPr>
                      <a:r>
                        <a:rPr lang="en-US" altLang="zh-TW" sz="750" kern="1200" dirty="0">
                          <a:solidFill>
                            <a:schemeClr val="tx1"/>
                          </a:solidFill>
                          <a:latin typeface="微軟正黑體" panose="020B0604030504040204" pitchFamily="34" charset="-120"/>
                          <a:ea typeface="微軟正黑體" panose="020B0604030504040204" pitchFamily="34" charset="-120"/>
                          <a:cs typeface="+mn-cs"/>
                        </a:rPr>
                        <a:t>1.2019</a:t>
                      </a: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年廠區人為意外損工比降至</a:t>
                      </a:r>
                      <a:r>
                        <a:rPr lang="en-US" altLang="zh-TW" sz="750" kern="1200" dirty="0">
                          <a:solidFill>
                            <a:schemeClr val="tx1"/>
                          </a:solidFill>
                          <a:latin typeface="微軟正黑體" panose="020B0604030504040204" pitchFamily="34" charset="-120"/>
                          <a:ea typeface="微軟正黑體" panose="020B0604030504040204" pitchFamily="34" charset="-120"/>
                          <a:cs typeface="+mn-cs"/>
                        </a:rPr>
                        <a:t>30</a:t>
                      </a: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以下</a:t>
                      </a:r>
                      <a:r>
                        <a:rPr lang="zh-CN" altLang="en-US" sz="750" kern="1200" dirty="0">
                          <a:solidFill>
                            <a:schemeClr val="tx1"/>
                          </a:solidFill>
                          <a:latin typeface="微軟正黑體" panose="020B0604030504040204" pitchFamily="34" charset="-120"/>
                          <a:ea typeface="微軟正黑體" panose="020B0604030504040204" pitchFamily="34" charset="-120"/>
                          <a:cs typeface="+mn-cs"/>
                        </a:rPr>
                        <a:t>。</a:t>
                      </a:r>
                      <a:endParaRPr lang="en-US" altLang="zh-TW" sz="750" kern="1200" dirty="0">
                        <a:solidFill>
                          <a:schemeClr val="tx1"/>
                        </a:solidFill>
                        <a:latin typeface="微軟正黑體" panose="020B0604030504040204" pitchFamily="34" charset="-120"/>
                        <a:ea typeface="微軟正黑體" panose="020B0604030504040204" pitchFamily="34" charset="-120"/>
                        <a:cs typeface="+mn-cs"/>
                      </a:endParaRPr>
                    </a:p>
                    <a:p>
                      <a:pPr>
                        <a:lnSpc>
                          <a:spcPct val="150000"/>
                        </a:lnSpc>
                      </a:pPr>
                      <a:r>
                        <a:rPr lang="en-US" altLang="zh-TW" sz="750" kern="1200" dirty="0">
                          <a:solidFill>
                            <a:schemeClr val="tx1"/>
                          </a:solidFill>
                          <a:latin typeface="微軟正黑體" panose="020B0604030504040204" pitchFamily="34" charset="-120"/>
                          <a:ea typeface="微軟正黑體" panose="020B0604030504040204" pitchFamily="34" charset="-120"/>
                          <a:cs typeface="+mn-cs"/>
                        </a:rPr>
                        <a:t>2.</a:t>
                      </a: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組織應急預案演練</a:t>
                      </a:r>
                      <a:r>
                        <a:rPr lang="zh-CN" altLang="en-US" sz="750" kern="1200" dirty="0">
                          <a:solidFill>
                            <a:schemeClr val="tx1"/>
                          </a:solidFill>
                          <a:latin typeface="微軟正黑體" panose="020B0604030504040204" pitchFamily="34" charset="-120"/>
                          <a:ea typeface="微軟正黑體" panose="020B0604030504040204" pitchFamily="34" charset="-120"/>
                          <a:cs typeface="+mn-cs"/>
                        </a:rPr>
                        <a:t>。</a:t>
                      </a:r>
                      <a:endParaRPr lang="zh-TW" altLang="en-US" sz="750" kern="1200" dirty="0">
                        <a:solidFill>
                          <a:schemeClr val="tx1"/>
                        </a:solidFill>
                        <a:latin typeface="微軟正黑體" panose="020B0604030504040204" pitchFamily="34" charset="-120"/>
                        <a:ea typeface="微軟正黑體" panose="020B0604030504040204" pitchFamily="34" charset="-120"/>
                        <a:cs typeface="+mn-cs"/>
                      </a:endParaRPr>
                    </a:p>
                    <a:p>
                      <a:pPr>
                        <a:lnSpc>
                          <a:spcPct val="150000"/>
                        </a:lnSpc>
                      </a:pPr>
                      <a:r>
                        <a:rPr lang="en-US" altLang="zh-TW" sz="750" kern="1200" dirty="0">
                          <a:solidFill>
                            <a:schemeClr val="tx1"/>
                          </a:solidFill>
                          <a:latin typeface="微軟正黑體" panose="020B0604030504040204" pitchFamily="34" charset="-120"/>
                          <a:ea typeface="微軟正黑體" panose="020B0604030504040204" pitchFamily="34" charset="-120"/>
                          <a:cs typeface="+mn-cs"/>
                        </a:rPr>
                        <a:t>3</a:t>
                      </a: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安全應急預案備案</a:t>
                      </a:r>
                      <a:r>
                        <a:rPr lang="zh-CN" altLang="en-US" sz="750" kern="1200" dirty="0">
                          <a:solidFill>
                            <a:schemeClr val="tx1"/>
                          </a:solidFill>
                          <a:latin typeface="微軟正黑體" panose="020B0604030504040204" pitchFamily="34" charset="-120"/>
                          <a:ea typeface="微軟正黑體" panose="020B0604030504040204" pitchFamily="34" charset="-120"/>
                          <a:cs typeface="+mn-cs"/>
                        </a:rPr>
                        <a:t>。</a:t>
                      </a:r>
                      <a:endParaRPr lang="en-US" altLang="zh-TW" sz="750" kern="1200" dirty="0">
                        <a:solidFill>
                          <a:schemeClr val="tx1"/>
                        </a:solidFill>
                        <a:latin typeface="微軟正黑體" panose="020B0604030504040204" pitchFamily="34" charset="-120"/>
                        <a:ea typeface="微軟正黑體" panose="020B0604030504040204" pitchFamily="34" charset="-120"/>
                        <a:cs typeface="+mn-cs"/>
                      </a:endParaRPr>
                    </a:p>
                    <a:p>
                      <a:pPr>
                        <a:lnSpc>
                          <a:spcPct val="150000"/>
                        </a:lnSpc>
                      </a:pPr>
                      <a:r>
                        <a:rPr lang="en-US" altLang="zh-TW" sz="750" kern="1200" dirty="0">
                          <a:solidFill>
                            <a:schemeClr val="tx1"/>
                          </a:solidFill>
                          <a:latin typeface="微軟正黑體" panose="020B0604030504040204" pitchFamily="34" charset="-120"/>
                          <a:ea typeface="微軟正黑體" panose="020B0604030504040204" pitchFamily="34" charset="-120"/>
                          <a:cs typeface="+mn-cs"/>
                        </a:rPr>
                        <a:t>4.</a:t>
                      </a: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安全</a:t>
                      </a:r>
                      <a:r>
                        <a:rPr lang="zh-CN" altLang="en-US" sz="750" kern="1200" dirty="0">
                          <a:solidFill>
                            <a:schemeClr val="tx1"/>
                          </a:solidFill>
                          <a:latin typeface="微軟正黑體" panose="020B0604030504040204" pitchFamily="34" charset="-120"/>
                          <a:ea typeface="微軟正黑體" panose="020B0604030504040204" pitchFamily="34" charset="-120"/>
                          <a:cs typeface="+mn-cs"/>
                        </a:rPr>
                        <a:t>教育</a:t>
                      </a: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時數每季</a:t>
                      </a:r>
                      <a:r>
                        <a:rPr lang="en-US" altLang="zh-TW" sz="750" kern="1200" dirty="0">
                          <a:solidFill>
                            <a:schemeClr val="tx1"/>
                          </a:solidFill>
                          <a:latin typeface="微軟正黑體" panose="020B0604030504040204" pitchFamily="34" charset="-120"/>
                          <a:ea typeface="微軟正黑體" panose="020B0604030504040204" pitchFamily="34" charset="-120"/>
                          <a:cs typeface="+mn-cs"/>
                        </a:rPr>
                        <a:t>4</a:t>
                      </a: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小時</a:t>
                      </a:r>
                      <a:r>
                        <a:rPr lang="en-US" altLang="zh-TW" sz="750" kern="1200" dirty="0">
                          <a:solidFill>
                            <a:schemeClr val="tx1"/>
                          </a:solidFill>
                          <a:latin typeface="微軟正黑體" panose="020B0604030504040204" pitchFamily="34" charset="-120"/>
                          <a:ea typeface="微軟正黑體" panose="020B0604030504040204" pitchFamily="34" charset="-120"/>
                          <a:cs typeface="+mn-cs"/>
                        </a:rPr>
                        <a:t>/</a:t>
                      </a: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人</a:t>
                      </a:r>
                      <a:r>
                        <a:rPr lang="zh-CN" altLang="en-US" sz="750" kern="1200" dirty="0">
                          <a:solidFill>
                            <a:schemeClr val="tx1"/>
                          </a:solidFill>
                          <a:latin typeface="微軟正黑體" panose="020B0604030504040204" pitchFamily="34" charset="-120"/>
                          <a:ea typeface="微軟正黑體" panose="020B0604030504040204" pitchFamily="34" charset="-120"/>
                          <a:cs typeface="+mn-cs"/>
                        </a:rPr>
                        <a:t>。</a:t>
                      </a:r>
                      <a:endParaRPr lang="en-US" altLang="zh-CN" sz="750" kern="1200" dirty="0">
                        <a:solidFill>
                          <a:schemeClr val="tx1"/>
                        </a:solidFill>
                        <a:latin typeface="微軟正黑體" panose="020B0604030504040204" pitchFamily="34" charset="-120"/>
                        <a:ea typeface="微軟正黑體" panose="020B0604030504040204" pitchFamily="34" charset="-120"/>
                        <a:cs typeface="+mn-cs"/>
                      </a:endParaRPr>
                    </a:p>
                    <a:p>
                      <a:pPr>
                        <a:lnSpc>
                          <a:spcPct val="150000"/>
                        </a:lnSpc>
                      </a:pPr>
                      <a:r>
                        <a:rPr lang="en-US" altLang="zh-CN" sz="750" kern="1200" dirty="0">
                          <a:solidFill>
                            <a:schemeClr val="tx1"/>
                          </a:solidFill>
                          <a:latin typeface="微軟正黑體" panose="020B0604030504040204" pitchFamily="34" charset="-120"/>
                          <a:ea typeface="微軟正黑體" panose="020B0604030504040204" pitchFamily="34" charset="-120"/>
                          <a:cs typeface="+mn-cs"/>
                        </a:rPr>
                        <a:t>5.</a:t>
                      </a: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危險化學品倉庫安全覑狀評價。</a:t>
                      </a:r>
                      <a:endParaRPr lang="en-US" altLang="zh-CN" sz="750" kern="1200" dirty="0">
                        <a:solidFill>
                          <a:schemeClr val="tx1"/>
                        </a:solidFill>
                        <a:latin typeface="微軟正黑體" panose="020B0604030504040204" pitchFamily="34" charset="-120"/>
                        <a:ea typeface="微軟正黑體" panose="020B0604030504040204" pitchFamily="34" charset="-120"/>
                        <a:cs typeface="+mn-cs"/>
                      </a:endParaRPr>
                    </a:p>
                    <a:p>
                      <a:pPr>
                        <a:lnSpc>
                          <a:spcPct val="150000"/>
                        </a:lnSpc>
                      </a:pPr>
                      <a:r>
                        <a:rPr lang="zh-TW" altLang="en-US" sz="750" b="0" i="0" u="none" strike="noStrike" kern="1200" baseline="0" dirty="0">
                          <a:solidFill>
                            <a:schemeClr val="tx1"/>
                          </a:solidFill>
                          <a:effectLst/>
                          <a:latin typeface="微軟正黑體" panose="020B0604030504040204" pitchFamily="34" charset="-120"/>
                          <a:ea typeface="微軟正黑體" panose="020B0604030504040204" pitchFamily="34" charset="-120"/>
                          <a:cs typeface="+mn-cs"/>
                        </a:rPr>
                        <a:t>南京廠區</a:t>
                      </a:r>
                      <a:r>
                        <a:rPr lang="en-US" altLang="zh-TW" sz="750" b="0" i="0" u="none" strike="noStrike" kern="1200" baseline="0" dirty="0">
                          <a:solidFill>
                            <a:schemeClr val="tx1"/>
                          </a:solidFill>
                          <a:effectLst/>
                          <a:latin typeface="微軟正黑體" panose="020B0604030504040204" pitchFamily="34" charset="-120"/>
                          <a:ea typeface="微軟正黑體" panose="020B0604030504040204" pitchFamily="34" charset="-120"/>
                          <a:cs typeface="+mn-cs"/>
                        </a:rPr>
                        <a:t>:</a:t>
                      </a:r>
                    </a:p>
                    <a:p>
                      <a:pPr marL="0" indent="0" algn="l" defTabSz="911764" rtl="0" eaLnBrk="1" latinLnBrk="0" hangingPunct="1">
                        <a:lnSpc>
                          <a:spcPct val="150000"/>
                        </a:lnSpc>
                        <a:buFont typeface="Arial" panose="020B0604020202020204" pitchFamily="34" charset="0"/>
                        <a:buNone/>
                      </a:pPr>
                      <a:r>
                        <a:rPr lang="en-US" altLang="zh-TW" sz="750" kern="1200" dirty="0">
                          <a:solidFill>
                            <a:schemeClr val="tx1"/>
                          </a:solidFill>
                          <a:latin typeface="微軟正黑體" panose="020B0604030504040204" pitchFamily="34" charset="-120"/>
                          <a:ea typeface="微軟正黑體" panose="020B0604030504040204" pitchFamily="34" charset="-120"/>
                          <a:cs typeface="+mn-cs"/>
                        </a:rPr>
                        <a:t>1.</a:t>
                      </a: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落實新進同仁體格檢查、在職同仁的一般健康檢查及從事特殊危害健康作業的特殊作業健康檢查達成率</a:t>
                      </a:r>
                      <a:r>
                        <a:rPr lang="en-US" altLang="zh-TW" sz="750" kern="1200" dirty="0">
                          <a:solidFill>
                            <a:schemeClr val="tx1"/>
                          </a:solidFill>
                          <a:latin typeface="微軟正黑體" panose="020B0604030504040204" pitchFamily="34" charset="-120"/>
                          <a:ea typeface="微軟正黑體" panose="020B0604030504040204" pitchFamily="34" charset="-120"/>
                          <a:cs typeface="+mn-cs"/>
                        </a:rPr>
                        <a:t>95%</a:t>
                      </a:r>
                    </a:p>
                    <a:p>
                      <a:pPr marL="0" indent="0" algn="l" defTabSz="911764" rtl="0" eaLnBrk="1" latinLnBrk="0" hangingPunct="1">
                        <a:lnSpc>
                          <a:spcPct val="150000"/>
                        </a:lnSpc>
                        <a:buFont typeface="Arial" panose="020B0604020202020204" pitchFamily="34" charset="0"/>
                        <a:buNone/>
                      </a:pPr>
                      <a:r>
                        <a:rPr lang="en-US" altLang="zh-TW" sz="750" kern="1200" dirty="0">
                          <a:solidFill>
                            <a:schemeClr val="tx1"/>
                          </a:solidFill>
                          <a:latin typeface="微軟正黑體" panose="020B0604030504040204" pitchFamily="34" charset="-120"/>
                          <a:ea typeface="微軟正黑體" panose="020B0604030504040204" pitchFamily="34" charset="-120"/>
                          <a:cs typeface="+mn-cs"/>
                        </a:rPr>
                        <a:t>2.</a:t>
                      </a: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廠區工作場所職業病危害因素年度定期檢測</a:t>
                      </a:r>
                      <a:r>
                        <a:rPr lang="en-US" altLang="zh-TW" sz="750" kern="1200" dirty="0">
                          <a:solidFill>
                            <a:schemeClr val="tx1"/>
                          </a:solidFill>
                          <a:latin typeface="微軟正黑體" panose="020B0604030504040204" pitchFamily="34" charset="-120"/>
                          <a:ea typeface="微軟正黑體" panose="020B0604030504040204" pitchFamily="34" charset="-120"/>
                          <a:cs typeface="+mn-cs"/>
                        </a:rPr>
                        <a:t>1</a:t>
                      </a: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次，監測結果符合法規標準。</a:t>
                      </a:r>
                    </a:p>
                    <a:p>
                      <a:pPr marL="0" indent="0" algn="l" defTabSz="911764" rtl="0" eaLnBrk="1" latinLnBrk="0" hangingPunct="1">
                        <a:lnSpc>
                          <a:spcPct val="150000"/>
                        </a:lnSpc>
                        <a:buFont typeface="Arial" panose="020B0604020202020204" pitchFamily="34" charset="0"/>
                        <a:buNone/>
                      </a:pPr>
                      <a:r>
                        <a:rPr lang="en-US" altLang="zh-TW" sz="750" kern="1200" dirty="0">
                          <a:solidFill>
                            <a:schemeClr val="tx1"/>
                          </a:solidFill>
                          <a:latin typeface="微軟正黑體" panose="020B0604030504040204" pitchFamily="34" charset="-120"/>
                          <a:ea typeface="微軟正黑體" panose="020B0604030504040204" pitchFamily="34" charset="-120"/>
                          <a:cs typeface="+mn-cs"/>
                        </a:rPr>
                        <a:t>3.</a:t>
                      </a: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提供日常衛教及疾病防治宣導，</a:t>
                      </a:r>
                      <a:r>
                        <a:rPr lang="zh-CN" altLang="en-US" sz="750" kern="1200" dirty="0">
                          <a:solidFill>
                            <a:schemeClr val="tx1"/>
                          </a:solidFill>
                          <a:latin typeface="微軟正黑體" panose="020B0604030504040204" pitchFamily="34" charset="-120"/>
                          <a:ea typeface="微軟正黑體" panose="020B0604030504040204" pitchFamily="34" charset="-120"/>
                          <a:cs typeface="+mn-cs"/>
                        </a:rPr>
                        <a:t>開展</a:t>
                      </a: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健康知識培訓</a:t>
                      </a:r>
                      <a:r>
                        <a:rPr lang="zh-CN" altLang="en-US" sz="750" kern="1200" dirty="0">
                          <a:solidFill>
                            <a:schemeClr val="tx1"/>
                          </a:solidFill>
                          <a:latin typeface="微軟正黑體" panose="020B0604030504040204" pitchFamily="34" charset="-120"/>
                          <a:ea typeface="微軟正黑體" panose="020B0604030504040204" pitchFamily="34" charset="-120"/>
                          <a:cs typeface="+mn-cs"/>
                        </a:rPr>
                        <a:t>、</a:t>
                      </a: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健康講座及</a:t>
                      </a:r>
                      <a:r>
                        <a:rPr lang="zh-CN" altLang="en-US" sz="750" kern="1200" dirty="0">
                          <a:solidFill>
                            <a:schemeClr val="tx1"/>
                          </a:solidFill>
                          <a:latin typeface="微軟正黑體" panose="020B0604030504040204" pitchFamily="34" charset="-120"/>
                          <a:ea typeface="微軟正黑體" panose="020B0604030504040204" pitchFamily="34" charset="-120"/>
                          <a:cs typeface="+mn-cs"/>
                        </a:rPr>
                        <a:t>健康防禦</a:t>
                      </a: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活動。</a:t>
                      </a:r>
                      <a:endParaRPr lang="en-US" altLang="zh-TW" sz="750" kern="1200" dirty="0">
                        <a:solidFill>
                          <a:schemeClr val="tx1"/>
                        </a:solidFill>
                        <a:latin typeface="微軟正黑體" panose="020B0604030504040204" pitchFamily="34" charset="-120"/>
                        <a:ea typeface="微軟正黑體" panose="020B0604030504040204" pitchFamily="34" charset="-120"/>
                        <a:cs typeface="+mn-cs"/>
                      </a:endParaRPr>
                    </a:p>
                    <a:p>
                      <a:pPr marL="0" indent="0" algn="l" defTabSz="911764" rtl="0" eaLnBrk="1" latinLnBrk="0" hangingPunct="1">
                        <a:lnSpc>
                          <a:spcPct val="150000"/>
                        </a:lnSpc>
                        <a:buFont typeface="Arial" panose="020B0604020202020204" pitchFamily="34" charset="0"/>
                        <a:buNone/>
                      </a:pPr>
                      <a:r>
                        <a:rPr lang="en-US" altLang="zh-TW" sz="750" kern="1200" dirty="0">
                          <a:solidFill>
                            <a:schemeClr val="tx1"/>
                          </a:solidFill>
                          <a:latin typeface="微軟正黑體" panose="020B0604030504040204" pitchFamily="34" charset="-120"/>
                          <a:ea typeface="微軟正黑體" panose="020B0604030504040204" pitchFamily="34" charset="-120"/>
                          <a:cs typeface="+mn-cs"/>
                        </a:rPr>
                        <a:t>4.</a:t>
                      </a: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組織應急預案演練。</a:t>
                      </a:r>
                    </a:p>
                  </a:txBody>
                  <a:tcPr marL="84406" marR="844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1764" rtl="0" eaLnBrk="1" fontAlgn="auto" latinLnBrk="0" hangingPunct="1">
                        <a:lnSpc>
                          <a:spcPct val="150000"/>
                        </a:lnSpc>
                        <a:spcBef>
                          <a:spcPts val="0"/>
                        </a:spcBef>
                        <a:spcAft>
                          <a:spcPts val="0"/>
                        </a:spcAft>
                        <a:buClrTx/>
                        <a:buSzTx/>
                        <a:buFont typeface="Arial" panose="020B0604020202020204" pitchFamily="34" charset="0"/>
                        <a:buNone/>
                        <a:tabLst/>
                        <a:defRPr/>
                      </a:pPr>
                      <a:r>
                        <a:rPr lang="en-US" altLang="zh-TW" sz="750" dirty="0">
                          <a:solidFill>
                            <a:schemeClr val="tx1"/>
                          </a:solidFill>
                          <a:latin typeface="微軟正黑體" panose="020B0604030504040204" pitchFamily="34" charset="-120"/>
                          <a:ea typeface="微軟正黑體" panose="020B0604030504040204" pitchFamily="34" charset="-120"/>
                        </a:rPr>
                        <a:t>1.</a:t>
                      </a:r>
                      <a:r>
                        <a:rPr lang="zh-TW" altLang="en-US" sz="750" dirty="0">
                          <a:solidFill>
                            <a:schemeClr val="tx1"/>
                          </a:solidFill>
                          <a:latin typeface="微軟正黑體" panose="020B0604030504040204" pitchFamily="34" charset="-120"/>
                          <a:ea typeface="微軟正黑體" panose="020B0604030504040204" pitchFamily="34" charset="-120"/>
                        </a:rPr>
                        <a:t>工作安全全年重大安全零事故。</a:t>
                      </a:r>
                    </a:p>
                    <a:p>
                      <a:pPr marL="0" marR="0" indent="0" algn="l" defTabSz="911764" rtl="0" eaLnBrk="1" fontAlgn="auto" latinLnBrk="0" hangingPunct="1">
                        <a:lnSpc>
                          <a:spcPct val="150000"/>
                        </a:lnSpc>
                        <a:spcBef>
                          <a:spcPts val="0"/>
                        </a:spcBef>
                        <a:spcAft>
                          <a:spcPts val="0"/>
                        </a:spcAft>
                        <a:buClrTx/>
                        <a:buSzTx/>
                        <a:buFont typeface="Arial" panose="020B0604020202020204" pitchFamily="34" charset="0"/>
                        <a:buNone/>
                        <a:tabLst/>
                        <a:defRPr/>
                      </a:pPr>
                      <a:r>
                        <a:rPr lang="en-US" altLang="zh-TW" sz="750" dirty="0">
                          <a:solidFill>
                            <a:schemeClr val="tx1"/>
                          </a:solidFill>
                          <a:latin typeface="微軟正黑體" panose="020B0604030504040204" pitchFamily="34" charset="-120"/>
                          <a:ea typeface="微軟正黑體" panose="020B0604030504040204" pitchFamily="34" charset="-120"/>
                        </a:rPr>
                        <a:t>2.</a:t>
                      </a:r>
                      <a:r>
                        <a:rPr lang="zh-TW" altLang="en-US" sz="750" dirty="0">
                          <a:solidFill>
                            <a:schemeClr val="tx1"/>
                          </a:solidFill>
                          <a:latin typeface="微軟正黑體" panose="020B0604030504040204" pitchFamily="34" charset="-120"/>
                          <a:ea typeface="微軟正黑體" panose="020B0604030504040204" pitchFamily="34" charset="-120"/>
                        </a:rPr>
                        <a:t>廠內健康檢查完成達成率</a:t>
                      </a:r>
                      <a:r>
                        <a:rPr lang="en-US" altLang="zh-TW" sz="750" dirty="0">
                          <a:solidFill>
                            <a:schemeClr val="tx1"/>
                          </a:solidFill>
                          <a:latin typeface="微軟正黑體" panose="020B0604030504040204" pitchFamily="34" charset="-120"/>
                          <a:ea typeface="微軟正黑體" panose="020B0604030504040204" pitchFamily="34" charset="-120"/>
                        </a:rPr>
                        <a:t>87%</a:t>
                      </a:r>
                      <a:r>
                        <a:rPr lang="zh-TW" altLang="en-US" sz="750" dirty="0">
                          <a:solidFill>
                            <a:schemeClr val="tx1"/>
                          </a:solidFill>
                          <a:latin typeface="微軟正黑體" panose="020B0604030504040204" pitchFamily="34" charset="-120"/>
                          <a:ea typeface="微軟正黑體" panose="020B0604030504040204" pitchFamily="34" charset="-120"/>
                        </a:rPr>
                        <a:t>。 </a:t>
                      </a:r>
                    </a:p>
                    <a:p>
                      <a:pPr marL="0" marR="0" indent="0" algn="l" defTabSz="911764" rtl="0" eaLnBrk="1" fontAlgn="auto" latinLnBrk="0" hangingPunct="1">
                        <a:lnSpc>
                          <a:spcPct val="150000"/>
                        </a:lnSpc>
                        <a:spcBef>
                          <a:spcPts val="0"/>
                        </a:spcBef>
                        <a:spcAft>
                          <a:spcPts val="0"/>
                        </a:spcAft>
                        <a:buClrTx/>
                        <a:buSzTx/>
                        <a:buFont typeface="Arial" panose="020B0604020202020204" pitchFamily="34" charset="0"/>
                        <a:buNone/>
                        <a:tabLst/>
                        <a:defRPr/>
                      </a:pPr>
                      <a:r>
                        <a:rPr lang="en-US" altLang="zh-TW" sz="750" dirty="0">
                          <a:solidFill>
                            <a:schemeClr val="tx1"/>
                          </a:solidFill>
                          <a:latin typeface="微軟正黑體" panose="020B0604030504040204" pitchFamily="34" charset="-120"/>
                          <a:ea typeface="微軟正黑體" panose="020B0604030504040204" pitchFamily="34" charset="-120"/>
                        </a:rPr>
                        <a:t>3.</a:t>
                      </a:r>
                      <a:r>
                        <a:rPr lang="zh-TW" altLang="en-US" sz="750" dirty="0">
                          <a:solidFill>
                            <a:schemeClr val="tx1"/>
                          </a:solidFill>
                          <a:latin typeface="微軟正黑體" panose="020B0604030504040204" pitchFamily="34" charset="-120"/>
                          <a:ea typeface="微軟正黑體" panose="020B0604030504040204" pitchFamily="34" charset="-120"/>
                        </a:rPr>
                        <a:t>衛教講座舉辦</a:t>
                      </a:r>
                      <a:r>
                        <a:rPr lang="en-US" altLang="zh-TW" sz="750" dirty="0">
                          <a:solidFill>
                            <a:schemeClr val="tx1"/>
                          </a:solidFill>
                          <a:latin typeface="微軟正黑體" panose="020B0604030504040204" pitchFamily="34" charset="-120"/>
                          <a:ea typeface="微軟正黑體" panose="020B0604030504040204" pitchFamily="34" charset="-120"/>
                        </a:rPr>
                        <a:t>8</a:t>
                      </a:r>
                      <a:r>
                        <a:rPr lang="zh-TW" altLang="en-US" sz="750" dirty="0">
                          <a:solidFill>
                            <a:schemeClr val="tx1"/>
                          </a:solidFill>
                          <a:latin typeface="微軟正黑體" panose="020B0604030504040204" pitchFamily="34" charset="-120"/>
                          <a:ea typeface="微軟正黑體" panose="020B0604030504040204" pitchFamily="34" charset="-120"/>
                        </a:rPr>
                        <a:t>次。</a:t>
                      </a:r>
                      <a:endParaRPr lang="en-US" altLang="zh-TW" sz="750" dirty="0">
                        <a:solidFill>
                          <a:schemeClr val="tx1"/>
                        </a:solidFill>
                        <a:latin typeface="微軟正黑體" panose="020B0604030504040204" pitchFamily="34" charset="-120"/>
                        <a:ea typeface="微軟正黑體" panose="020B0604030504040204" pitchFamily="34" charset="-120"/>
                      </a:endParaRPr>
                    </a:p>
                    <a:p>
                      <a:pPr marL="0" marR="0" indent="0" algn="l" defTabSz="911764" rtl="0" eaLnBrk="1" fontAlgn="auto" latinLnBrk="0" hangingPunct="1">
                        <a:lnSpc>
                          <a:spcPct val="150000"/>
                        </a:lnSpc>
                        <a:spcBef>
                          <a:spcPts val="0"/>
                        </a:spcBef>
                        <a:spcAft>
                          <a:spcPts val="0"/>
                        </a:spcAft>
                        <a:buClrTx/>
                        <a:buSzTx/>
                        <a:buFont typeface="Arial" panose="020B0604020202020204" pitchFamily="34" charset="0"/>
                        <a:buNone/>
                        <a:tabLst/>
                        <a:defRPr/>
                      </a:pP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浦東廠區</a:t>
                      </a:r>
                      <a:r>
                        <a:rPr lang="en-US" altLang="zh-TW" sz="750" kern="1200" dirty="0">
                          <a:solidFill>
                            <a:schemeClr val="tx1"/>
                          </a:solidFill>
                          <a:latin typeface="微軟正黑體" panose="020B0604030504040204" pitchFamily="34" charset="-120"/>
                          <a:ea typeface="微軟正黑體" panose="020B0604030504040204" pitchFamily="34" charset="-120"/>
                          <a:cs typeface="+mn-cs"/>
                        </a:rPr>
                        <a:t>:</a:t>
                      </a:r>
                    </a:p>
                    <a:p>
                      <a:pPr marL="0" marR="0" indent="0" algn="l" defTabSz="914400" rtl="0" eaLnBrk="1" fontAlgn="auto" latinLnBrk="0" hangingPunct="1">
                        <a:lnSpc>
                          <a:spcPct val="150000"/>
                        </a:lnSpc>
                        <a:spcBef>
                          <a:spcPts val="0"/>
                        </a:spcBef>
                        <a:spcAft>
                          <a:spcPts val="0"/>
                        </a:spcAft>
                        <a:buClrTx/>
                        <a:buSzTx/>
                        <a:buFontTx/>
                        <a:buNone/>
                        <a:tabLst/>
                        <a:defRPr/>
                      </a:pPr>
                      <a:r>
                        <a:rPr lang="en-US" altLang="zh-TW" sz="750" kern="1200" dirty="0">
                          <a:solidFill>
                            <a:schemeClr val="tx1"/>
                          </a:solidFill>
                          <a:latin typeface="微軟正黑體" panose="020B0604030504040204" pitchFamily="34" charset="-120"/>
                          <a:ea typeface="微軟正黑體" panose="020B0604030504040204" pitchFamily="34" charset="-120"/>
                          <a:cs typeface="+mn-cs"/>
                        </a:rPr>
                        <a:t>1.</a:t>
                      </a:r>
                      <a:r>
                        <a:rPr lang="en-US" altLang="zh-CN" sz="750" kern="1200" dirty="0">
                          <a:solidFill>
                            <a:schemeClr val="tx1"/>
                          </a:solidFill>
                          <a:latin typeface="微軟正黑體" panose="020B0604030504040204" pitchFamily="34" charset="-120"/>
                          <a:ea typeface="微軟正黑體" panose="020B0604030504040204" pitchFamily="34" charset="-120"/>
                          <a:cs typeface="+mn-cs"/>
                        </a:rPr>
                        <a:t>2019</a:t>
                      </a:r>
                      <a:r>
                        <a:rPr lang="zh-CN" altLang="en-US" sz="750" kern="1200" dirty="0">
                          <a:solidFill>
                            <a:schemeClr val="tx1"/>
                          </a:solidFill>
                          <a:latin typeface="微軟正黑體" panose="020B0604030504040204" pitchFamily="34" charset="-120"/>
                          <a:ea typeface="微軟正黑體" panose="020B0604030504040204" pitchFamily="34" charset="-120"/>
                          <a:cs typeface="+mn-cs"/>
                        </a:rPr>
                        <a:t>廠區人為意外損工比</a:t>
                      </a:r>
                      <a:r>
                        <a:rPr lang="en-US" altLang="zh-CN" sz="750" kern="1200" dirty="0">
                          <a:solidFill>
                            <a:schemeClr val="tx1"/>
                          </a:solidFill>
                          <a:latin typeface="微軟正黑體" panose="020B0604030504040204" pitchFamily="34" charset="-120"/>
                          <a:ea typeface="微軟正黑體" panose="020B0604030504040204" pitchFamily="34" charset="-120"/>
                          <a:cs typeface="+mn-cs"/>
                        </a:rPr>
                        <a:t>63.29</a:t>
                      </a:r>
                      <a:r>
                        <a:rPr lang="zh-CN" altLang="en-US" sz="750" kern="1200" dirty="0">
                          <a:solidFill>
                            <a:schemeClr val="tx1"/>
                          </a:solidFill>
                          <a:latin typeface="微軟正黑體" panose="020B0604030504040204" pitchFamily="34" charset="-120"/>
                          <a:ea typeface="微軟正黑體" panose="020B0604030504040204" pitchFamily="34" charset="-120"/>
                          <a:cs typeface="+mn-cs"/>
                        </a:rPr>
                        <a:t>。</a:t>
                      </a:r>
                      <a:endParaRPr lang="en-US" altLang="zh-TW" sz="750" kern="1200" dirty="0">
                        <a:solidFill>
                          <a:schemeClr val="tx1"/>
                        </a:solidFill>
                        <a:latin typeface="微軟正黑體" panose="020B0604030504040204" pitchFamily="34" charset="-120"/>
                        <a:ea typeface="微軟正黑體" panose="020B0604030504040204" pitchFamily="34" charset="-120"/>
                        <a:cs typeface="+mn-cs"/>
                      </a:endParaRPr>
                    </a:p>
                    <a:p>
                      <a:pPr marL="0" marR="0" indent="0" algn="l" defTabSz="914400" rtl="0" eaLnBrk="1" fontAlgn="auto" latinLnBrk="0" hangingPunct="1">
                        <a:lnSpc>
                          <a:spcPct val="150000"/>
                        </a:lnSpc>
                        <a:spcBef>
                          <a:spcPts val="0"/>
                        </a:spcBef>
                        <a:spcAft>
                          <a:spcPts val="0"/>
                        </a:spcAft>
                        <a:buClrTx/>
                        <a:buSzTx/>
                        <a:buFontTx/>
                        <a:buNone/>
                        <a:tabLst/>
                        <a:defRPr/>
                      </a:pPr>
                      <a:r>
                        <a:rPr lang="en-US" altLang="zh-TW" sz="750" kern="1200" dirty="0">
                          <a:solidFill>
                            <a:schemeClr val="tx1"/>
                          </a:solidFill>
                          <a:latin typeface="微軟正黑體" panose="020B0604030504040204" pitchFamily="34" charset="-120"/>
                          <a:ea typeface="微軟正黑體" panose="020B0604030504040204" pitchFamily="34" charset="-120"/>
                          <a:cs typeface="+mn-cs"/>
                        </a:rPr>
                        <a:t>2.</a:t>
                      </a: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組織應急預案演練</a:t>
                      </a:r>
                      <a:r>
                        <a:rPr lang="en-US" altLang="zh-TW" sz="750" kern="1200" dirty="0">
                          <a:solidFill>
                            <a:schemeClr val="tx1"/>
                          </a:solidFill>
                          <a:latin typeface="微軟正黑體" panose="020B0604030504040204" pitchFamily="34" charset="-120"/>
                          <a:ea typeface="微軟正黑體" panose="020B0604030504040204" pitchFamily="34" charset="-120"/>
                          <a:cs typeface="+mn-cs"/>
                        </a:rPr>
                        <a:t>11</a:t>
                      </a: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次，其中消防疏散</a:t>
                      </a:r>
                      <a:r>
                        <a:rPr lang="en-US" altLang="zh-TW" sz="750" kern="1200" dirty="0">
                          <a:solidFill>
                            <a:schemeClr val="tx1"/>
                          </a:solidFill>
                          <a:latin typeface="微軟正黑體" panose="020B0604030504040204" pitchFamily="34" charset="-120"/>
                          <a:ea typeface="微軟正黑體" panose="020B0604030504040204" pitchFamily="34" charset="-120"/>
                          <a:cs typeface="+mn-cs"/>
                        </a:rPr>
                        <a:t>7</a:t>
                      </a: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次、附線裝置洩露應急演練</a:t>
                      </a:r>
                      <a:r>
                        <a:rPr lang="en-US" altLang="zh-TW" sz="750" kern="1200" dirty="0">
                          <a:solidFill>
                            <a:schemeClr val="tx1"/>
                          </a:solidFill>
                          <a:latin typeface="微軟正黑體" panose="020B0604030504040204" pitchFamily="34" charset="-120"/>
                          <a:ea typeface="微軟正黑體" panose="020B0604030504040204" pitchFamily="34" charset="-120"/>
                          <a:cs typeface="+mn-cs"/>
                        </a:rPr>
                        <a:t>1</a:t>
                      </a: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次、受限空間</a:t>
                      </a:r>
                      <a:r>
                        <a:rPr lang="en-US" altLang="zh-TW" sz="750" kern="1200" dirty="0">
                          <a:solidFill>
                            <a:schemeClr val="tx1"/>
                          </a:solidFill>
                          <a:latin typeface="微軟正黑體" panose="020B0604030504040204" pitchFamily="34" charset="-120"/>
                          <a:ea typeface="微軟正黑體" panose="020B0604030504040204" pitchFamily="34" charset="-120"/>
                          <a:cs typeface="+mn-cs"/>
                        </a:rPr>
                        <a:t>1</a:t>
                      </a: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次、職業病</a:t>
                      </a:r>
                      <a:r>
                        <a:rPr lang="en-US" altLang="zh-TW" sz="750" kern="1200" dirty="0">
                          <a:solidFill>
                            <a:schemeClr val="tx1"/>
                          </a:solidFill>
                          <a:latin typeface="微軟正黑體" panose="020B0604030504040204" pitchFamily="34" charset="-120"/>
                          <a:ea typeface="微軟正黑體" panose="020B0604030504040204" pitchFamily="34" charset="-120"/>
                          <a:cs typeface="+mn-cs"/>
                        </a:rPr>
                        <a:t>1</a:t>
                      </a: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次、危化專項</a:t>
                      </a:r>
                      <a:r>
                        <a:rPr lang="en-US" altLang="zh-TW" sz="750" kern="1200" dirty="0">
                          <a:solidFill>
                            <a:schemeClr val="tx1"/>
                          </a:solidFill>
                          <a:latin typeface="微軟正黑體" panose="020B0604030504040204" pitchFamily="34" charset="-120"/>
                          <a:ea typeface="微軟正黑體" panose="020B0604030504040204" pitchFamily="34" charset="-120"/>
                          <a:cs typeface="+mn-cs"/>
                        </a:rPr>
                        <a:t>1</a:t>
                      </a: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次</a:t>
                      </a:r>
                      <a:r>
                        <a:rPr lang="zh-CN" altLang="en-US" sz="750" kern="1200" dirty="0">
                          <a:solidFill>
                            <a:schemeClr val="tx1"/>
                          </a:solidFill>
                          <a:latin typeface="微軟正黑體" panose="020B0604030504040204" pitchFamily="34" charset="-120"/>
                          <a:ea typeface="微軟正黑體" panose="020B0604030504040204" pitchFamily="34" charset="-120"/>
                          <a:cs typeface="+mn-cs"/>
                        </a:rPr>
                        <a:t> </a:t>
                      </a: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a:t>
                      </a:r>
                      <a:endParaRPr lang="en-US" altLang="zh-TW" sz="750" kern="1200" dirty="0">
                        <a:solidFill>
                          <a:schemeClr val="tx1"/>
                        </a:solidFill>
                        <a:latin typeface="微軟正黑體" panose="020B0604030504040204" pitchFamily="34" charset="-120"/>
                        <a:ea typeface="微軟正黑體" panose="020B0604030504040204" pitchFamily="34" charset="-120"/>
                        <a:cs typeface="+mn-cs"/>
                      </a:endParaRPr>
                    </a:p>
                    <a:p>
                      <a:pPr marL="0" marR="0" indent="0" algn="l" defTabSz="914400" rtl="0" eaLnBrk="1" fontAlgn="auto" latinLnBrk="0" hangingPunct="1">
                        <a:lnSpc>
                          <a:spcPct val="150000"/>
                        </a:lnSpc>
                        <a:spcBef>
                          <a:spcPts val="0"/>
                        </a:spcBef>
                        <a:spcAft>
                          <a:spcPts val="0"/>
                        </a:spcAft>
                        <a:buClrTx/>
                        <a:buSzTx/>
                        <a:buFontTx/>
                        <a:buNone/>
                        <a:tabLst/>
                        <a:defRPr/>
                      </a:pPr>
                      <a:r>
                        <a:rPr lang="en-US" altLang="zh-TW" sz="750" kern="1200" dirty="0">
                          <a:solidFill>
                            <a:schemeClr val="tx1"/>
                          </a:solidFill>
                          <a:latin typeface="微軟正黑體" panose="020B0604030504040204" pitchFamily="34" charset="-120"/>
                          <a:ea typeface="微軟正黑體" panose="020B0604030504040204" pitchFamily="34" charset="-120"/>
                          <a:cs typeface="+mn-cs"/>
                        </a:rPr>
                        <a:t>3</a:t>
                      </a: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安全應急預案備案已完成。</a:t>
                      </a:r>
                      <a:endParaRPr lang="en-US" altLang="zh-TW" sz="750" kern="1200" dirty="0">
                        <a:solidFill>
                          <a:schemeClr val="tx1"/>
                        </a:solidFill>
                        <a:latin typeface="微軟正黑體" panose="020B0604030504040204" pitchFamily="34" charset="-120"/>
                        <a:ea typeface="微軟正黑體" panose="020B0604030504040204" pitchFamily="34" charset="-120"/>
                        <a:cs typeface="+mn-cs"/>
                      </a:endParaRPr>
                    </a:p>
                    <a:p>
                      <a:pPr marL="0" marR="0" indent="0" algn="l" defTabSz="914400" rtl="0" eaLnBrk="1" fontAlgn="auto" latinLnBrk="0" hangingPunct="1">
                        <a:lnSpc>
                          <a:spcPct val="150000"/>
                        </a:lnSpc>
                        <a:spcBef>
                          <a:spcPts val="0"/>
                        </a:spcBef>
                        <a:spcAft>
                          <a:spcPts val="0"/>
                        </a:spcAft>
                        <a:buClrTx/>
                        <a:buSzTx/>
                        <a:buFontTx/>
                        <a:buNone/>
                        <a:tabLst/>
                        <a:defRPr/>
                      </a:pPr>
                      <a:r>
                        <a:rPr lang="en-US" altLang="zh-TW" sz="750" kern="1200" dirty="0">
                          <a:solidFill>
                            <a:schemeClr val="tx1"/>
                          </a:solidFill>
                          <a:latin typeface="微軟正黑體" panose="020B0604030504040204" pitchFamily="34" charset="-120"/>
                          <a:ea typeface="微軟正黑體" panose="020B0604030504040204" pitchFamily="34" charset="-120"/>
                          <a:cs typeface="+mn-cs"/>
                        </a:rPr>
                        <a:t>4.</a:t>
                      </a:r>
                      <a:r>
                        <a:rPr lang="zh-CN" altLang="en-US" sz="750" kern="1200" dirty="0">
                          <a:solidFill>
                            <a:schemeClr val="tx1"/>
                          </a:solidFill>
                          <a:latin typeface="微軟正黑體" panose="020B0604030504040204" pitchFamily="34" charset="-120"/>
                          <a:ea typeface="微軟正黑體" panose="020B0604030504040204" pitchFamily="34" charset="-120"/>
                          <a:cs typeface="+mn-cs"/>
                        </a:rPr>
                        <a:t>完成安全教育時數每</a:t>
                      </a:r>
                      <a:r>
                        <a:rPr lang="zh-CN" altLang="en-US" sz="750" kern="1200" dirty="0" smtClean="0">
                          <a:solidFill>
                            <a:schemeClr val="tx1"/>
                          </a:solidFill>
                          <a:latin typeface="微軟正黑體" panose="020B0604030504040204" pitchFamily="34" charset="-120"/>
                          <a:ea typeface="微軟正黑體" panose="020B0604030504040204" pitchFamily="34" charset="-120"/>
                          <a:cs typeface="+mn-cs"/>
                        </a:rPr>
                        <a:t>季</a:t>
                      </a:r>
                      <a:r>
                        <a:rPr lang="en-US" altLang="zh-CN" sz="750" kern="1200" dirty="0" smtClean="0">
                          <a:solidFill>
                            <a:schemeClr val="tx1"/>
                          </a:solidFill>
                          <a:latin typeface="微軟正黑體" panose="020B0604030504040204" pitchFamily="34" charset="-120"/>
                          <a:ea typeface="微軟正黑體" panose="020B0604030504040204" pitchFamily="34" charset="-120"/>
                          <a:cs typeface="+mn-cs"/>
                        </a:rPr>
                        <a:t>7.25</a:t>
                      </a:r>
                      <a:r>
                        <a:rPr lang="zh-CN" altLang="en-US" sz="750" kern="1200" dirty="0" smtClean="0">
                          <a:solidFill>
                            <a:schemeClr val="tx1"/>
                          </a:solidFill>
                          <a:latin typeface="微軟正黑體" panose="020B0604030504040204" pitchFamily="34" charset="-120"/>
                          <a:ea typeface="微軟正黑體" panose="020B0604030504040204" pitchFamily="34" charset="-120"/>
                          <a:cs typeface="+mn-cs"/>
                        </a:rPr>
                        <a:t>小時</a:t>
                      </a:r>
                      <a:r>
                        <a:rPr lang="en-US" altLang="zh-CN" sz="750" kern="1200" dirty="0">
                          <a:solidFill>
                            <a:schemeClr val="tx1"/>
                          </a:solidFill>
                          <a:latin typeface="微軟正黑體" panose="020B0604030504040204" pitchFamily="34" charset="-120"/>
                          <a:ea typeface="微軟正黑體" panose="020B0604030504040204" pitchFamily="34" charset="-120"/>
                          <a:cs typeface="+mn-cs"/>
                        </a:rPr>
                        <a:t>/</a:t>
                      </a:r>
                      <a:r>
                        <a:rPr lang="zh-CN" altLang="en-US" sz="750" kern="1200" dirty="0">
                          <a:solidFill>
                            <a:schemeClr val="tx1"/>
                          </a:solidFill>
                          <a:latin typeface="微軟正黑體" panose="020B0604030504040204" pitchFamily="34" charset="-120"/>
                          <a:ea typeface="微軟正黑體" panose="020B0604030504040204" pitchFamily="34" charset="-120"/>
                          <a:cs typeface="+mn-cs"/>
                        </a:rPr>
                        <a:t>人</a:t>
                      </a:r>
                      <a:endParaRPr lang="en-US" altLang="zh-CN" sz="750" kern="1200" dirty="0">
                        <a:solidFill>
                          <a:schemeClr val="tx1"/>
                        </a:solidFill>
                        <a:latin typeface="微軟正黑體" panose="020B0604030504040204" pitchFamily="34" charset="-120"/>
                        <a:ea typeface="微軟正黑體" panose="020B0604030504040204" pitchFamily="34" charset="-120"/>
                        <a:cs typeface="+mn-cs"/>
                      </a:endParaRPr>
                    </a:p>
                    <a:p>
                      <a:pPr marL="0" marR="0" indent="0" algn="l" defTabSz="914400" rtl="0" eaLnBrk="1" fontAlgn="auto" latinLnBrk="0" hangingPunct="1">
                        <a:lnSpc>
                          <a:spcPct val="150000"/>
                        </a:lnSpc>
                        <a:spcBef>
                          <a:spcPts val="0"/>
                        </a:spcBef>
                        <a:spcAft>
                          <a:spcPts val="0"/>
                        </a:spcAft>
                        <a:buClrTx/>
                        <a:buSzTx/>
                        <a:buFontTx/>
                        <a:buNone/>
                        <a:tabLst/>
                        <a:defRPr/>
                      </a:pPr>
                      <a:r>
                        <a:rPr lang="en-US" altLang="zh-CN" sz="750" kern="1200" dirty="0">
                          <a:solidFill>
                            <a:schemeClr val="tx1"/>
                          </a:solidFill>
                          <a:latin typeface="微軟正黑體" panose="020B0604030504040204" pitchFamily="34" charset="-120"/>
                          <a:ea typeface="微軟正黑體" panose="020B0604030504040204" pitchFamily="34" charset="-120"/>
                          <a:cs typeface="+mn-cs"/>
                        </a:rPr>
                        <a:t>5.</a:t>
                      </a:r>
                      <a:r>
                        <a:rPr lang="zh-TW" altLang="en-US" sz="750" kern="1200" dirty="0">
                          <a:solidFill>
                            <a:schemeClr val="tx1"/>
                          </a:solidFill>
                          <a:latin typeface="微軟正黑體" panose="020B0604030504040204" pitchFamily="34" charset="-120"/>
                          <a:ea typeface="微軟正黑體" panose="020B0604030504040204" pitchFamily="34" charset="-120"/>
                          <a:cs typeface="+mn-cs"/>
                        </a:rPr>
                        <a:t>危險化學品倉們安全現狀評價已完成。</a:t>
                      </a:r>
                      <a:endParaRPr lang="en-US" altLang="zh-CN" sz="750" kern="1200" dirty="0">
                        <a:solidFill>
                          <a:schemeClr val="tx1"/>
                        </a:solidFill>
                        <a:latin typeface="微軟正黑體" panose="020B0604030504040204" pitchFamily="34" charset="-120"/>
                        <a:ea typeface="微軟正黑體" panose="020B0604030504040204" pitchFamily="34" charset="-120"/>
                        <a:cs typeface="+mn-cs"/>
                      </a:endParaRPr>
                    </a:p>
                    <a:p>
                      <a:pPr marL="0" marR="0" indent="0" algn="l" defTabSz="914400" rtl="0" eaLnBrk="1" fontAlgn="auto" latinLnBrk="0" hangingPunct="1">
                        <a:lnSpc>
                          <a:spcPct val="150000"/>
                        </a:lnSpc>
                        <a:spcBef>
                          <a:spcPts val="0"/>
                        </a:spcBef>
                        <a:spcAft>
                          <a:spcPts val="0"/>
                        </a:spcAft>
                        <a:buClrTx/>
                        <a:buSzTx/>
                        <a:buFontTx/>
                        <a:buNone/>
                        <a:tabLst/>
                        <a:defRPr/>
                      </a:pPr>
                      <a:r>
                        <a:rPr lang="zh-TW" altLang="en-US" sz="750" b="0" i="0" u="none" strike="noStrike" kern="1200" baseline="0" dirty="0">
                          <a:solidFill>
                            <a:schemeClr val="tx1"/>
                          </a:solidFill>
                          <a:effectLst/>
                          <a:latin typeface="微軟正黑體" panose="020B0604030504040204" pitchFamily="34" charset="-120"/>
                          <a:ea typeface="微軟正黑體" panose="020B0604030504040204" pitchFamily="34" charset="-120"/>
                          <a:cs typeface="+mn-cs"/>
                        </a:rPr>
                        <a:t>南京廠區</a:t>
                      </a:r>
                      <a:r>
                        <a:rPr lang="en-US" altLang="zh-TW" sz="750" b="0" i="0" u="none" strike="noStrike" kern="1200" baseline="0" dirty="0">
                          <a:solidFill>
                            <a:schemeClr val="tx1"/>
                          </a:solidFill>
                          <a:effectLst/>
                          <a:latin typeface="微軟正黑體" panose="020B0604030504040204" pitchFamily="34" charset="-120"/>
                          <a:ea typeface="微軟正黑體" panose="020B0604030504040204" pitchFamily="34" charset="-120"/>
                          <a:cs typeface="+mn-cs"/>
                        </a:rPr>
                        <a:t>:</a:t>
                      </a:r>
                    </a:p>
                    <a:p>
                      <a:pPr marL="0" marR="0" indent="0" algn="l" defTabSz="911764" rtl="0" eaLnBrk="1" fontAlgn="auto" latinLnBrk="0" hangingPunct="1">
                        <a:lnSpc>
                          <a:spcPct val="150000"/>
                        </a:lnSpc>
                        <a:spcBef>
                          <a:spcPts val="0"/>
                        </a:spcBef>
                        <a:spcAft>
                          <a:spcPts val="0"/>
                        </a:spcAft>
                        <a:buClrTx/>
                        <a:buSzTx/>
                        <a:buFont typeface="Arial" panose="020B0604020202020204" pitchFamily="34" charset="0"/>
                        <a:buNone/>
                        <a:tabLst/>
                        <a:defRPr/>
                      </a:pPr>
                      <a:r>
                        <a:rPr lang="en-US" altLang="zh-TW" sz="750" dirty="0">
                          <a:solidFill>
                            <a:schemeClr val="tx1"/>
                          </a:solidFill>
                          <a:latin typeface="微軟正黑體" panose="020B0604030504040204" pitchFamily="34" charset="-120"/>
                          <a:ea typeface="微軟正黑體" panose="020B0604030504040204" pitchFamily="34" charset="-120"/>
                        </a:rPr>
                        <a:t>1.</a:t>
                      </a:r>
                      <a:r>
                        <a:rPr lang="zh-TW" altLang="en-US" sz="750" dirty="0">
                          <a:solidFill>
                            <a:schemeClr val="tx1"/>
                          </a:solidFill>
                          <a:latin typeface="微軟正黑體" panose="020B0604030504040204" pitchFamily="34" charset="-120"/>
                          <a:ea typeface="微軟正黑體" panose="020B0604030504040204" pitchFamily="34" charset="-120"/>
                        </a:rPr>
                        <a:t>新進同仁體格檢查、在職同仁的一般健康檢查及從事特殊危害健康作業的特殊作業健康檢查達成率大於</a:t>
                      </a:r>
                      <a:r>
                        <a:rPr lang="en-US" altLang="zh-TW" sz="750" dirty="0">
                          <a:solidFill>
                            <a:schemeClr val="tx1"/>
                          </a:solidFill>
                          <a:latin typeface="微軟正黑體" panose="020B0604030504040204" pitchFamily="34" charset="-120"/>
                          <a:ea typeface="微軟正黑體" panose="020B0604030504040204" pitchFamily="34" charset="-120"/>
                        </a:rPr>
                        <a:t>90%</a:t>
                      </a:r>
                      <a:r>
                        <a:rPr lang="zh-TW" altLang="en-US" sz="750" dirty="0">
                          <a:solidFill>
                            <a:schemeClr val="tx1"/>
                          </a:solidFill>
                          <a:latin typeface="微軟正黑體" panose="020B0604030504040204" pitchFamily="34" charset="-120"/>
                          <a:ea typeface="微軟正黑體" panose="020B0604030504040204" pitchFamily="34" charset="-120"/>
                        </a:rPr>
                        <a:t>。</a:t>
                      </a:r>
                    </a:p>
                    <a:p>
                      <a:pPr marL="0" marR="0" indent="0" algn="l" defTabSz="911764" rtl="0" eaLnBrk="1" fontAlgn="auto" latinLnBrk="0" hangingPunct="1">
                        <a:lnSpc>
                          <a:spcPct val="150000"/>
                        </a:lnSpc>
                        <a:spcBef>
                          <a:spcPts val="0"/>
                        </a:spcBef>
                        <a:spcAft>
                          <a:spcPts val="0"/>
                        </a:spcAft>
                        <a:buClrTx/>
                        <a:buSzTx/>
                        <a:buFont typeface="Arial" panose="020B0604020202020204" pitchFamily="34" charset="0"/>
                        <a:buNone/>
                        <a:tabLst/>
                        <a:defRPr/>
                      </a:pPr>
                      <a:r>
                        <a:rPr lang="en-US" altLang="zh-TW" sz="750" dirty="0">
                          <a:solidFill>
                            <a:schemeClr val="tx1"/>
                          </a:solidFill>
                          <a:latin typeface="微軟正黑體" panose="020B0604030504040204" pitchFamily="34" charset="-120"/>
                          <a:ea typeface="微軟正黑體" panose="020B0604030504040204" pitchFamily="34" charset="-120"/>
                        </a:rPr>
                        <a:t>2.</a:t>
                      </a:r>
                      <a:r>
                        <a:rPr lang="zh-TW" altLang="en-US" sz="750" dirty="0">
                          <a:solidFill>
                            <a:schemeClr val="tx1"/>
                          </a:solidFill>
                          <a:latin typeface="微軟正黑體" panose="020B0604030504040204" pitchFamily="34" charset="-120"/>
                          <a:ea typeface="微軟正黑體" panose="020B0604030504040204" pitchFamily="34" charset="-120"/>
                        </a:rPr>
                        <a:t>廠區工作場所職業病危害因素定期檢測</a:t>
                      </a:r>
                      <a:r>
                        <a:rPr lang="en-US" altLang="zh-TW" sz="750" dirty="0">
                          <a:solidFill>
                            <a:schemeClr val="tx1"/>
                          </a:solidFill>
                          <a:latin typeface="微軟正黑體" panose="020B0604030504040204" pitchFamily="34" charset="-120"/>
                          <a:ea typeface="微軟正黑體" panose="020B0604030504040204" pitchFamily="34" charset="-120"/>
                        </a:rPr>
                        <a:t>1</a:t>
                      </a:r>
                      <a:r>
                        <a:rPr lang="zh-TW" altLang="en-US" sz="750" dirty="0">
                          <a:solidFill>
                            <a:schemeClr val="tx1"/>
                          </a:solidFill>
                          <a:latin typeface="微軟正黑體" panose="020B0604030504040204" pitchFamily="34" charset="-120"/>
                          <a:ea typeface="微軟正黑體" panose="020B0604030504040204" pitchFamily="34" charset="-120"/>
                        </a:rPr>
                        <a:t>次，均符合標準。</a:t>
                      </a:r>
                    </a:p>
                    <a:p>
                      <a:pPr marL="0" marR="0" indent="0" algn="l" defTabSz="911764" rtl="0" eaLnBrk="1" fontAlgn="auto" latinLnBrk="0" hangingPunct="1">
                        <a:lnSpc>
                          <a:spcPct val="150000"/>
                        </a:lnSpc>
                        <a:spcBef>
                          <a:spcPts val="0"/>
                        </a:spcBef>
                        <a:spcAft>
                          <a:spcPts val="0"/>
                        </a:spcAft>
                        <a:buClrTx/>
                        <a:buSzTx/>
                        <a:buFont typeface="Arial" panose="020B0604020202020204" pitchFamily="34" charset="0"/>
                        <a:buNone/>
                        <a:tabLst/>
                        <a:defRPr/>
                      </a:pPr>
                      <a:r>
                        <a:rPr lang="en-US" altLang="zh-TW" sz="750" dirty="0" smtClean="0">
                          <a:solidFill>
                            <a:schemeClr val="tx1"/>
                          </a:solidFill>
                          <a:latin typeface="微軟正黑體" panose="020B0604030504040204" pitchFamily="34" charset="-120"/>
                          <a:ea typeface="微軟正黑體" panose="020B0604030504040204" pitchFamily="34" charset="-120"/>
                        </a:rPr>
                        <a:t>3.2019</a:t>
                      </a:r>
                      <a:r>
                        <a:rPr lang="zh-TW" altLang="en-US" sz="750" dirty="0" smtClean="0">
                          <a:solidFill>
                            <a:schemeClr val="tx1"/>
                          </a:solidFill>
                          <a:latin typeface="微軟正黑體" panose="020B0604030504040204" pitchFamily="34" charset="-120"/>
                          <a:ea typeface="微軟正黑體" panose="020B0604030504040204" pitchFamily="34" charset="-120"/>
                        </a:rPr>
                        <a:t>年</a:t>
                      </a:r>
                      <a:r>
                        <a:rPr lang="zh-TW" altLang="en-US" sz="750" dirty="0">
                          <a:solidFill>
                            <a:schemeClr val="tx1"/>
                          </a:solidFill>
                          <a:latin typeface="微軟正黑體" panose="020B0604030504040204" pitchFamily="34" charset="-120"/>
                          <a:ea typeface="微軟正黑體" panose="020B0604030504040204" pitchFamily="34" charset="-120"/>
                        </a:rPr>
                        <a:t>提供衛教宣導文件</a:t>
                      </a:r>
                      <a:r>
                        <a:rPr lang="en-US" altLang="zh-TW" sz="750" dirty="0">
                          <a:solidFill>
                            <a:schemeClr val="tx1"/>
                          </a:solidFill>
                          <a:latin typeface="微軟正黑體" panose="020B0604030504040204" pitchFamily="34" charset="-120"/>
                          <a:ea typeface="微軟正黑體" panose="020B0604030504040204" pitchFamily="34" charset="-120"/>
                        </a:rPr>
                        <a:t>12</a:t>
                      </a:r>
                      <a:r>
                        <a:rPr lang="zh-TW" altLang="en-US" sz="750" dirty="0">
                          <a:solidFill>
                            <a:schemeClr val="tx1"/>
                          </a:solidFill>
                          <a:latin typeface="微軟正黑體" panose="020B0604030504040204" pitchFamily="34" charset="-120"/>
                          <a:ea typeface="微軟正黑體" panose="020B0604030504040204" pitchFamily="34" charset="-120"/>
                        </a:rPr>
                        <a:t>份，開展健康知識培訓、健康講座</a:t>
                      </a:r>
                      <a:r>
                        <a:rPr lang="en-US" altLang="zh-TW" sz="750" dirty="0">
                          <a:solidFill>
                            <a:schemeClr val="tx1"/>
                          </a:solidFill>
                          <a:latin typeface="微軟正黑體" panose="020B0604030504040204" pitchFamily="34" charset="-120"/>
                          <a:ea typeface="微軟正黑體" panose="020B0604030504040204" pitchFamily="34" charset="-120"/>
                        </a:rPr>
                        <a:t>20</a:t>
                      </a:r>
                      <a:r>
                        <a:rPr lang="zh-CN" altLang="en-US" sz="750" dirty="0">
                          <a:solidFill>
                            <a:schemeClr val="tx1"/>
                          </a:solidFill>
                          <a:latin typeface="微軟正黑體" panose="020B0604030504040204" pitchFamily="34" charset="-120"/>
                          <a:ea typeface="微軟正黑體" panose="020B0604030504040204" pitchFamily="34" charset="-120"/>
                        </a:rPr>
                        <a:t>次</a:t>
                      </a:r>
                      <a:r>
                        <a:rPr lang="zh-TW" altLang="en-US" sz="750" dirty="0">
                          <a:solidFill>
                            <a:schemeClr val="tx1"/>
                          </a:solidFill>
                          <a:latin typeface="微軟正黑體" panose="020B0604030504040204" pitchFamily="34" charset="-120"/>
                          <a:ea typeface="微軟正黑體" panose="020B0604030504040204" pitchFamily="34" charset="-120"/>
                        </a:rPr>
                        <a:t>，</a:t>
                      </a:r>
                      <a:r>
                        <a:rPr lang="zh-CN" altLang="en-US" sz="750" dirty="0">
                          <a:solidFill>
                            <a:schemeClr val="tx1"/>
                          </a:solidFill>
                          <a:latin typeface="微軟正黑體" panose="020B0604030504040204" pitchFamily="34" charset="-120"/>
                          <a:ea typeface="微軟正黑體" panose="020B0604030504040204" pitchFamily="34" charset="-120"/>
                        </a:rPr>
                        <a:t>職工宿舍環境衛生消殺活動</a:t>
                      </a:r>
                      <a:r>
                        <a:rPr lang="en-US" altLang="zh-CN" sz="750" baseline="0" dirty="0">
                          <a:solidFill>
                            <a:schemeClr val="tx1"/>
                          </a:solidFill>
                          <a:latin typeface="微軟正黑體" panose="020B0604030504040204" pitchFamily="34" charset="-120"/>
                          <a:ea typeface="微軟正黑體" panose="020B0604030504040204" pitchFamily="34" charset="-120"/>
                        </a:rPr>
                        <a:t> 1</a:t>
                      </a:r>
                      <a:r>
                        <a:rPr lang="zh-CN" altLang="en-US" sz="750" dirty="0">
                          <a:solidFill>
                            <a:schemeClr val="tx1"/>
                          </a:solidFill>
                          <a:latin typeface="微軟正黑體" panose="020B0604030504040204" pitchFamily="34" charset="-120"/>
                          <a:ea typeface="微軟正黑體" panose="020B0604030504040204" pitchFamily="34" charset="-120"/>
                        </a:rPr>
                        <a:t>次</a:t>
                      </a:r>
                      <a:r>
                        <a:rPr lang="zh-TW" altLang="en-US" sz="750" dirty="0">
                          <a:solidFill>
                            <a:schemeClr val="tx1"/>
                          </a:solidFill>
                          <a:latin typeface="微軟正黑體" panose="020B0604030504040204" pitchFamily="34" charset="-120"/>
                          <a:ea typeface="微軟正黑體" panose="020B0604030504040204" pitchFamily="34" charset="-120"/>
                        </a:rPr>
                        <a:t>。</a:t>
                      </a:r>
                      <a:endParaRPr lang="en-US" altLang="zh-TW" sz="750" dirty="0">
                        <a:solidFill>
                          <a:schemeClr val="tx1"/>
                        </a:solidFill>
                        <a:latin typeface="微軟正黑體" panose="020B0604030504040204" pitchFamily="34" charset="-120"/>
                        <a:ea typeface="微軟正黑體" panose="020B0604030504040204" pitchFamily="34" charset="-120"/>
                      </a:endParaRPr>
                    </a:p>
                    <a:p>
                      <a:pPr marL="0" marR="0" indent="0" algn="l" defTabSz="911764" rtl="0" eaLnBrk="1" fontAlgn="auto" latinLnBrk="0" hangingPunct="1">
                        <a:lnSpc>
                          <a:spcPct val="150000"/>
                        </a:lnSpc>
                        <a:spcBef>
                          <a:spcPts val="0"/>
                        </a:spcBef>
                        <a:spcAft>
                          <a:spcPts val="0"/>
                        </a:spcAft>
                        <a:buClrTx/>
                        <a:buSzTx/>
                        <a:buFont typeface="Arial" panose="020B0604020202020204" pitchFamily="34" charset="0"/>
                        <a:buNone/>
                        <a:tabLst/>
                        <a:defRPr/>
                      </a:pPr>
                      <a:r>
                        <a:rPr lang="en-US" altLang="zh-TW" sz="750" dirty="0">
                          <a:solidFill>
                            <a:schemeClr val="tx1"/>
                          </a:solidFill>
                          <a:latin typeface="微軟正黑體" panose="020B0604030504040204" pitchFamily="34" charset="-120"/>
                          <a:ea typeface="微軟正黑體" panose="020B0604030504040204" pitchFamily="34" charset="-120"/>
                        </a:rPr>
                        <a:t>4.</a:t>
                      </a:r>
                      <a:r>
                        <a:rPr lang="zh-TW" altLang="en-US" sz="750" dirty="0">
                          <a:solidFill>
                            <a:schemeClr val="tx1"/>
                          </a:solidFill>
                          <a:latin typeface="微軟正黑體" panose="020B0604030504040204" pitchFamily="34" charset="-120"/>
                          <a:ea typeface="微軟正黑體" panose="020B0604030504040204" pitchFamily="34" charset="-120"/>
                        </a:rPr>
                        <a:t>組織應急預案演練</a:t>
                      </a:r>
                      <a:r>
                        <a:rPr lang="en-US" altLang="zh-TW" sz="750" dirty="0">
                          <a:solidFill>
                            <a:schemeClr val="tx1"/>
                          </a:solidFill>
                          <a:latin typeface="微軟正黑體" panose="020B0604030504040204" pitchFamily="34" charset="-120"/>
                          <a:ea typeface="微軟正黑體" panose="020B0604030504040204" pitchFamily="34" charset="-120"/>
                        </a:rPr>
                        <a:t>6</a:t>
                      </a:r>
                      <a:r>
                        <a:rPr lang="zh-TW" altLang="en-US" sz="750" dirty="0">
                          <a:solidFill>
                            <a:schemeClr val="tx1"/>
                          </a:solidFill>
                          <a:latin typeface="微軟正黑體" panose="020B0604030504040204" pitchFamily="34" charset="-120"/>
                          <a:ea typeface="微軟正黑體" panose="020B0604030504040204" pitchFamily="34" charset="-120"/>
                        </a:rPr>
                        <a:t>次（消防疏散</a:t>
                      </a:r>
                      <a:r>
                        <a:rPr lang="en-US" altLang="zh-TW" sz="750" dirty="0">
                          <a:solidFill>
                            <a:schemeClr val="tx1"/>
                          </a:solidFill>
                          <a:latin typeface="微軟正黑體" panose="020B0604030504040204" pitchFamily="34" charset="-120"/>
                          <a:ea typeface="微軟正黑體" panose="020B0604030504040204" pitchFamily="34" charset="-120"/>
                        </a:rPr>
                        <a:t>4</a:t>
                      </a:r>
                      <a:r>
                        <a:rPr lang="zh-TW" altLang="en-US" sz="750" dirty="0">
                          <a:solidFill>
                            <a:schemeClr val="tx1"/>
                          </a:solidFill>
                          <a:latin typeface="微軟正黑體" panose="020B0604030504040204" pitchFamily="34" charset="-120"/>
                          <a:ea typeface="微軟正黑體" panose="020B0604030504040204" pitchFamily="34" charset="-120"/>
                        </a:rPr>
                        <a:t>次、化學品洩漏</a:t>
                      </a:r>
                      <a:r>
                        <a:rPr lang="en-US" altLang="zh-TW" sz="750" dirty="0">
                          <a:solidFill>
                            <a:schemeClr val="tx1"/>
                          </a:solidFill>
                          <a:latin typeface="微軟正黑體" panose="020B0604030504040204" pitchFamily="34" charset="-120"/>
                          <a:ea typeface="微軟正黑體" panose="020B0604030504040204" pitchFamily="34" charset="-120"/>
                        </a:rPr>
                        <a:t>1</a:t>
                      </a:r>
                      <a:r>
                        <a:rPr lang="zh-TW" altLang="en-US" sz="750" dirty="0">
                          <a:solidFill>
                            <a:schemeClr val="tx1"/>
                          </a:solidFill>
                          <a:latin typeface="微軟正黑體" panose="020B0604030504040204" pitchFamily="34" charset="-120"/>
                          <a:ea typeface="微軟正黑體" panose="020B0604030504040204" pitchFamily="34" charset="-120"/>
                        </a:rPr>
                        <a:t>次、</a:t>
                      </a:r>
                      <a:r>
                        <a:rPr lang="zh-CN" altLang="en-US" sz="750" dirty="0">
                          <a:solidFill>
                            <a:schemeClr val="tx1"/>
                          </a:solidFill>
                          <a:latin typeface="微軟正黑體" panose="020B0604030504040204" pitchFamily="34" charset="-120"/>
                          <a:ea typeface="微軟正黑體" panose="020B0604030504040204" pitchFamily="34" charset="-120"/>
                        </a:rPr>
                        <a:t>触电着火演练</a:t>
                      </a:r>
                      <a:r>
                        <a:rPr lang="en-US" altLang="zh-CN" sz="750" dirty="0">
                          <a:solidFill>
                            <a:schemeClr val="tx1"/>
                          </a:solidFill>
                          <a:latin typeface="微軟正黑體" panose="020B0604030504040204" pitchFamily="34" charset="-120"/>
                          <a:ea typeface="微軟正黑體" panose="020B0604030504040204" pitchFamily="34" charset="-120"/>
                        </a:rPr>
                        <a:t>1</a:t>
                      </a:r>
                      <a:r>
                        <a:rPr lang="zh-CN" altLang="en-US" sz="750" dirty="0">
                          <a:solidFill>
                            <a:schemeClr val="tx1"/>
                          </a:solidFill>
                          <a:latin typeface="微軟正黑體" panose="020B0604030504040204" pitchFamily="34" charset="-120"/>
                          <a:ea typeface="微軟正黑體" panose="020B0604030504040204" pitchFamily="34" charset="-120"/>
                        </a:rPr>
                        <a:t>次</a:t>
                      </a:r>
                      <a:r>
                        <a:rPr lang="zh-TW" altLang="en-US" sz="750" dirty="0">
                          <a:solidFill>
                            <a:schemeClr val="tx1"/>
                          </a:solidFill>
                          <a:latin typeface="微軟正黑體" panose="020B0604030504040204" pitchFamily="34" charset="-120"/>
                          <a:ea typeface="微軟正黑體" panose="020B0604030504040204" pitchFamily="34" charset="-120"/>
                        </a:rPr>
                        <a:t>）。</a:t>
                      </a:r>
                    </a:p>
                  </a:txBody>
                  <a:tcPr marL="84406" marR="844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7"/>
                  </a:ext>
                </a:extLst>
              </a:tr>
              <a:tr h="405565">
                <a:tc>
                  <a:txBody>
                    <a:bodyPr/>
                    <a:lstStyle/>
                    <a:p>
                      <a:pPr marL="0" algn="ctr" rtl="0" eaLnBrk="1" latinLnBrk="0" hangingPunct="1">
                        <a:lnSpc>
                          <a:spcPct val="150000"/>
                        </a:lnSpc>
                      </a:pPr>
                      <a:r>
                        <a:rPr kumimoji="0" lang="en-US" altLang="zh-TW" sz="800" kern="1200" dirty="0">
                          <a:solidFill>
                            <a:schemeClr val="tx1"/>
                          </a:solidFill>
                          <a:latin typeface="微軟正黑體" panose="020B0604030504040204" pitchFamily="34" charset="-120"/>
                          <a:ea typeface="微軟正黑體" panose="020B0604030504040204" pitchFamily="34" charset="-120"/>
                          <a:cs typeface="+mn-cs"/>
                        </a:rPr>
                        <a:t>2020</a:t>
                      </a:r>
                      <a:r>
                        <a:rPr kumimoji="0" lang="zh-TW" altLang="en-US" sz="800" kern="1200" dirty="0">
                          <a:solidFill>
                            <a:schemeClr val="tx1"/>
                          </a:solidFill>
                          <a:latin typeface="微軟正黑體" panose="020B0604030504040204" pitchFamily="34" charset="-120"/>
                          <a:ea typeface="微軟正黑體" panose="020B0604030504040204" pitchFamily="34" charset="-120"/>
                          <a:cs typeface="+mn-cs"/>
                        </a:rPr>
                        <a:t>年推展重點</a:t>
                      </a:r>
                      <a:endParaRPr kumimoji="0" lang="en-US" altLang="zh-TW" sz="800" kern="1200" dirty="0">
                        <a:solidFill>
                          <a:schemeClr val="tx1"/>
                        </a:solidFill>
                        <a:latin typeface="微軟正黑體" panose="020B0604030504040204" pitchFamily="34" charset="-120"/>
                        <a:ea typeface="微軟正黑體" panose="020B0604030504040204" pitchFamily="34" charset="-120"/>
                        <a:cs typeface="+mn-cs"/>
                      </a:endParaRPr>
                    </a:p>
                  </a:txBody>
                  <a:tcPr marL="84406" marR="844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342900" marR="0" lvl="0" indent="-342900" algn="l" defTabSz="911764" rtl="0" eaLnBrk="1" fontAlgn="auto" latinLnBrk="0" hangingPunct="1">
                        <a:lnSpc>
                          <a:spcPct val="100000"/>
                        </a:lnSpc>
                        <a:spcBef>
                          <a:spcPts val="0"/>
                        </a:spcBef>
                        <a:spcAft>
                          <a:spcPts val="0"/>
                        </a:spcAft>
                        <a:buClrTx/>
                        <a:buSzTx/>
                        <a:buFont typeface="+mj-lt"/>
                        <a:buAutoNum type="arabicPeriod"/>
                        <a:tabLst/>
                        <a:defRPr/>
                      </a:pPr>
                      <a:r>
                        <a:rPr lang="zh-TW" altLang="en-US" sz="750" dirty="0" smtClean="0">
                          <a:solidFill>
                            <a:schemeClr val="tx1"/>
                          </a:solidFill>
                          <a:latin typeface="微軟正黑體" panose="020B0604030504040204" pitchFamily="34" charset="-120"/>
                          <a:ea typeface="微軟正黑體" panose="020B0604030504040204" pitchFamily="34" charset="-120"/>
                        </a:rPr>
                        <a:t>南京廠</a:t>
                      </a:r>
                      <a:r>
                        <a:rPr lang="en-US" altLang="zh-CN" sz="750" dirty="0" smtClean="0">
                          <a:solidFill>
                            <a:schemeClr val="tx1"/>
                          </a:solidFill>
                          <a:latin typeface="微軟正黑體" panose="020B0604030504040204" pitchFamily="34" charset="-120"/>
                          <a:ea typeface="微軟正黑體" panose="020B0604030504040204" pitchFamily="34" charset="-120"/>
                        </a:rPr>
                        <a:t>ISO 45001</a:t>
                      </a:r>
                      <a:r>
                        <a:rPr lang="zh-TW" altLang="en-US" sz="750" baseline="0" dirty="0" smtClean="0">
                          <a:solidFill>
                            <a:schemeClr val="tx1"/>
                          </a:solidFill>
                          <a:latin typeface="微軟正黑體" panose="020B0604030504040204" pitchFamily="34" charset="-120"/>
                          <a:ea typeface="微軟正黑體" panose="020B0604030504040204" pitchFamily="34" charset="-120"/>
                        </a:rPr>
                        <a:t> </a:t>
                      </a:r>
                      <a:r>
                        <a:rPr lang="en-US" altLang="zh-TW" sz="750" dirty="0" smtClean="0">
                          <a:solidFill>
                            <a:schemeClr val="tx1"/>
                          </a:solidFill>
                          <a:latin typeface="微軟正黑體" panose="020B0604030504040204" pitchFamily="34" charset="-120"/>
                          <a:ea typeface="微軟正黑體" panose="020B0604030504040204" pitchFamily="34" charset="-120"/>
                        </a:rPr>
                        <a:t>2020/10</a:t>
                      </a:r>
                      <a:r>
                        <a:rPr lang="zh-TW" altLang="en-US" sz="750" dirty="0" smtClean="0">
                          <a:solidFill>
                            <a:schemeClr val="tx1"/>
                          </a:solidFill>
                          <a:latin typeface="微軟正黑體" panose="020B0604030504040204" pitchFamily="34" charset="-120"/>
                          <a:ea typeface="微軟正黑體" panose="020B0604030504040204" pitchFamily="34" charset="-120"/>
                        </a:rPr>
                        <a:t>通過認證。</a:t>
                      </a:r>
                      <a:endParaRPr lang="en-US" altLang="zh-TW" sz="750" b="0" i="0" u="none" strike="noStrike" kern="1200" baseline="0" dirty="0">
                        <a:solidFill>
                          <a:schemeClr val="tx1"/>
                        </a:solidFill>
                        <a:latin typeface="微軟正黑體" panose="020B0604030504040204" pitchFamily="34" charset="-120"/>
                        <a:ea typeface="微軟正黑體" panose="020B0604030504040204" pitchFamily="34" charset="-120"/>
                        <a:cs typeface="+mn-cs"/>
                      </a:endParaRPr>
                    </a:p>
                    <a:p>
                      <a:pPr marL="342900" marR="0" lvl="0" indent="-342900" algn="l" defTabSz="911764" rtl="0" eaLnBrk="1" fontAlgn="auto" latinLnBrk="0" hangingPunct="1">
                        <a:lnSpc>
                          <a:spcPct val="100000"/>
                        </a:lnSpc>
                        <a:spcBef>
                          <a:spcPts val="0"/>
                        </a:spcBef>
                        <a:spcAft>
                          <a:spcPts val="0"/>
                        </a:spcAft>
                        <a:buClrTx/>
                        <a:buSzTx/>
                        <a:buFont typeface="+mj-lt"/>
                        <a:buAutoNum type="arabicPeriod"/>
                        <a:tabLst/>
                        <a:defRPr/>
                      </a:pPr>
                      <a:r>
                        <a:rPr lang="zh-CN" altLang="en-US" sz="750" b="0" i="0" u="none" strike="noStrike" kern="1200" baseline="0" dirty="0">
                          <a:solidFill>
                            <a:schemeClr val="tx1"/>
                          </a:solidFill>
                          <a:latin typeface="微軟正黑體" panose="020B0604030504040204" pitchFamily="34" charset="-120"/>
                          <a:ea typeface="微軟正黑體" panose="020B0604030504040204" pitchFamily="34" charset="-120"/>
                          <a:cs typeface="+mn-cs"/>
                        </a:rPr>
                        <a:t>持續</a:t>
                      </a:r>
                      <a:r>
                        <a:rPr lang="zh-TW" altLang="en-US" sz="750" b="0" i="0" u="none" strike="noStrike" kern="1200" baseline="0" dirty="0">
                          <a:solidFill>
                            <a:schemeClr val="tx1"/>
                          </a:solidFill>
                          <a:latin typeface="微軟正黑體" panose="020B0604030504040204" pitchFamily="34" charset="-120"/>
                          <a:ea typeface="微軟正黑體" panose="020B0604030504040204" pitchFamily="34" charset="-120"/>
                          <a:cs typeface="+mn-cs"/>
                        </a:rPr>
                        <a:t>定期檢查</a:t>
                      </a:r>
                      <a:r>
                        <a:rPr lang="zh-CN" altLang="en-US" sz="750" b="0" i="0" u="none" strike="noStrike" kern="1200" baseline="0" dirty="0">
                          <a:solidFill>
                            <a:schemeClr val="tx1"/>
                          </a:solidFill>
                          <a:latin typeface="微軟正黑體" panose="020B0604030504040204" pitchFamily="34" charset="-120"/>
                          <a:ea typeface="微軟正黑體" panose="020B0604030504040204" pitchFamily="34" charset="-120"/>
                          <a:cs typeface="+mn-cs"/>
                        </a:rPr>
                        <a:t>、檢測及評估工廠的安全衛生狀況。</a:t>
                      </a:r>
                      <a:endParaRPr lang="en-US" altLang="zh-CN" sz="750" b="0" i="0" u="none" strike="noStrike" kern="1200" baseline="0" dirty="0">
                        <a:solidFill>
                          <a:schemeClr val="tx1"/>
                        </a:solidFill>
                        <a:latin typeface="微軟正黑體" panose="020B0604030504040204" pitchFamily="34" charset="-120"/>
                        <a:ea typeface="微軟正黑體" panose="020B0604030504040204" pitchFamily="34" charset="-120"/>
                        <a:cs typeface="+mn-cs"/>
                      </a:endParaRPr>
                    </a:p>
                    <a:p>
                      <a:pPr marL="342900" marR="0" lvl="0" indent="-342900" algn="l" defTabSz="911764" rtl="0" eaLnBrk="1" fontAlgn="auto" latinLnBrk="0" hangingPunct="1">
                        <a:lnSpc>
                          <a:spcPct val="100000"/>
                        </a:lnSpc>
                        <a:spcBef>
                          <a:spcPts val="0"/>
                        </a:spcBef>
                        <a:spcAft>
                          <a:spcPts val="0"/>
                        </a:spcAft>
                        <a:buClrTx/>
                        <a:buSzTx/>
                        <a:buFont typeface="+mj-lt"/>
                        <a:buAutoNum type="arabicPeriod"/>
                        <a:tabLst/>
                        <a:defRPr/>
                      </a:pPr>
                      <a:r>
                        <a:rPr lang="zh-CN" altLang="en-US" sz="750" b="0" i="0" u="none" strike="noStrike" kern="1200" baseline="0" dirty="0">
                          <a:solidFill>
                            <a:schemeClr val="tx1"/>
                          </a:solidFill>
                          <a:latin typeface="微軟正黑體" panose="020B0604030504040204" pitchFamily="34" charset="-120"/>
                          <a:ea typeface="微軟正黑體" panose="020B0604030504040204" pitchFamily="34" charset="-120"/>
                          <a:cs typeface="+mn-cs"/>
                        </a:rPr>
                        <a:t>持續</a:t>
                      </a:r>
                      <a:r>
                        <a:rPr lang="zh-TW" altLang="en-US" sz="750" b="0" i="0" u="none" strike="noStrike" kern="1200" baseline="0" dirty="0">
                          <a:solidFill>
                            <a:schemeClr val="tx1"/>
                          </a:solidFill>
                          <a:latin typeface="微軟正黑體" panose="020B0604030504040204" pitchFamily="34" charset="-120"/>
                          <a:ea typeface="微軟正黑體" panose="020B0604030504040204" pitchFamily="34" charset="-120"/>
                          <a:cs typeface="+mn-cs"/>
                        </a:rPr>
                        <a:t>推動工業</a:t>
                      </a:r>
                      <a:r>
                        <a:rPr lang="en-US" altLang="zh-TW" sz="750" b="0" i="0" u="none" strike="noStrike" kern="1200" baseline="0" dirty="0">
                          <a:solidFill>
                            <a:schemeClr val="tx1"/>
                          </a:solidFill>
                          <a:latin typeface="微軟正黑體" panose="020B0604030504040204" pitchFamily="34" charset="-120"/>
                          <a:ea typeface="微軟正黑體" panose="020B0604030504040204" pitchFamily="34" charset="-120"/>
                          <a:cs typeface="+mn-cs"/>
                        </a:rPr>
                        <a:t>4.0</a:t>
                      </a:r>
                      <a:r>
                        <a:rPr lang="zh-TW" altLang="en-US" sz="750" b="0" i="0" u="none" strike="noStrike" kern="1200" baseline="0" dirty="0">
                          <a:solidFill>
                            <a:schemeClr val="tx1"/>
                          </a:solidFill>
                          <a:latin typeface="微軟正黑體" panose="020B0604030504040204" pitchFamily="34" charset="-120"/>
                          <a:ea typeface="微軟正黑體" panose="020B0604030504040204" pitchFamily="34" charset="-120"/>
                          <a:cs typeface="+mn-cs"/>
                        </a:rPr>
                        <a:t>自動化設備導入。</a:t>
                      </a:r>
                      <a:endParaRPr lang="en-US" altLang="zh-TW" sz="750" b="0" i="0" u="none" strike="noStrike" kern="1200" baseline="0" dirty="0">
                        <a:solidFill>
                          <a:schemeClr val="tx1"/>
                        </a:solidFill>
                        <a:latin typeface="微軟正黑體" panose="020B0604030504040204" pitchFamily="34" charset="-120"/>
                        <a:ea typeface="微軟正黑體" panose="020B0604030504040204" pitchFamily="34" charset="-120"/>
                        <a:cs typeface="+mn-cs"/>
                      </a:endParaRPr>
                    </a:p>
                    <a:p>
                      <a:pPr marL="342900" marR="0" lvl="0" indent="-342900" algn="l" defTabSz="911764" rtl="0" eaLnBrk="1" fontAlgn="auto" latinLnBrk="0" hangingPunct="1">
                        <a:lnSpc>
                          <a:spcPct val="100000"/>
                        </a:lnSpc>
                        <a:spcBef>
                          <a:spcPts val="0"/>
                        </a:spcBef>
                        <a:spcAft>
                          <a:spcPts val="0"/>
                        </a:spcAft>
                        <a:buClrTx/>
                        <a:buSzTx/>
                        <a:buFont typeface="+mj-lt"/>
                        <a:buAutoNum type="arabicPeriod"/>
                        <a:tabLst/>
                        <a:defRPr/>
                      </a:pPr>
                      <a:r>
                        <a:rPr lang="zh-TW" altLang="en-US" sz="750" dirty="0">
                          <a:solidFill>
                            <a:schemeClr val="tx1"/>
                          </a:solidFill>
                          <a:latin typeface="微軟正黑體" panose="020B0604030504040204" pitchFamily="34" charset="-120"/>
                          <a:ea typeface="微軟正黑體" panose="020B0604030504040204" pitchFamily="34" charset="-120"/>
                        </a:rPr>
                        <a:t>持續</a:t>
                      </a:r>
                      <a:r>
                        <a:rPr lang="zh-CN" altLang="en-US" sz="750" dirty="0">
                          <a:solidFill>
                            <a:schemeClr val="tx1"/>
                          </a:solidFill>
                          <a:latin typeface="微軟正黑體" panose="020B0604030504040204" pitchFamily="34" charset="-120"/>
                          <a:ea typeface="微軟正黑體" panose="020B0604030504040204" pitchFamily="34" charset="-120"/>
                        </a:rPr>
                        <a:t>對員工</a:t>
                      </a:r>
                      <a:r>
                        <a:rPr lang="zh-TW" altLang="en-US" sz="750" dirty="0">
                          <a:solidFill>
                            <a:schemeClr val="tx1"/>
                          </a:solidFill>
                          <a:latin typeface="微軟正黑體" panose="020B0604030504040204" pitchFamily="34" charset="-120"/>
                          <a:ea typeface="微軟正黑體" panose="020B0604030504040204" pitchFamily="34" charset="-120"/>
                        </a:rPr>
                        <a:t>工傷和疾病事件的預防、管理、跟蹤、報告和調查，并幫助員工重返崗位</a:t>
                      </a:r>
                      <a:r>
                        <a:rPr lang="zh-CN" altLang="en-US" sz="750" b="0" i="0" u="none" strike="noStrike" kern="1200" baseline="0" dirty="0">
                          <a:solidFill>
                            <a:schemeClr val="tx1"/>
                          </a:solidFill>
                          <a:latin typeface="微軟正黑體" panose="020B0604030504040204" pitchFamily="34" charset="-120"/>
                          <a:ea typeface="微軟正黑體" panose="020B0604030504040204" pitchFamily="34" charset="-120"/>
                          <a:cs typeface="+mn-cs"/>
                        </a:rPr>
                        <a:t>。</a:t>
                      </a:r>
                      <a:endParaRPr lang="en-US" altLang="zh-TW" sz="750" b="0" i="0" u="none" strike="noStrike" kern="1200" baseline="0" dirty="0">
                        <a:solidFill>
                          <a:schemeClr val="tx1"/>
                        </a:solidFill>
                        <a:latin typeface="微軟正黑體" panose="020B0604030504040204" pitchFamily="34" charset="-120"/>
                        <a:ea typeface="微軟正黑體" panose="020B0604030504040204" pitchFamily="34" charset="-120"/>
                        <a:cs typeface="+mn-cs"/>
                      </a:endParaRPr>
                    </a:p>
                  </a:txBody>
                  <a:tcPr marL="84406" marR="844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19746275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2"/>
          </p:nvPr>
        </p:nvSpPr>
        <p:spPr>
          <a:xfrm>
            <a:off x="3437953" y="859907"/>
            <a:ext cx="3060000" cy="5851525"/>
          </a:xfrm>
        </p:spPr>
        <p:txBody>
          <a:bodyPr/>
          <a:lstStyle/>
          <a:p>
            <a:r>
              <a:rPr lang="zh-TW" altLang="en-US" sz="800" dirty="0">
                <a:solidFill>
                  <a:prstClr val="black"/>
                </a:solidFill>
              </a:rPr>
              <a:t>工作，防範於未然，做好安全預防工作。</a:t>
            </a:r>
            <a:endParaRPr lang="en-US" altLang="zh-TW" sz="800" dirty="0">
              <a:solidFill>
                <a:prstClr val="black"/>
              </a:solidFill>
            </a:endParaRPr>
          </a:p>
          <a:p>
            <a:r>
              <a:rPr lang="en-US" altLang="zh-TW" sz="800" dirty="0">
                <a:solidFill>
                  <a:srgbClr val="FF0000"/>
                </a:solidFill>
              </a:rPr>
              <a:t> </a:t>
            </a:r>
            <a:r>
              <a:rPr lang="en-US" altLang="zh-TW" sz="800" dirty="0"/>
              <a:t>2019</a:t>
            </a:r>
            <a:r>
              <a:rPr lang="zh-TW" altLang="en-US" sz="800" dirty="0"/>
              <a:t>年英華達台北廠區進行消防演習</a:t>
            </a:r>
            <a:r>
              <a:rPr lang="en-US" altLang="zh-TW" sz="800" dirty="0"/>
              <a:t>2</a:t>
            </a:r>
            <a:r>
              <a:rPr lang="zh-TW" altLang="en-US" sz="800" dirty="0"/>
              <a:t>次，浦東廠區共</a:t>
            </a:r>
            <a:r>
              <a:rPr lang="zh-CN" altLang="en-US" sz="800" dirty="0"/>
              <a:t>組織應急預案演練</a:t>
            </a:r>
            <a:r>
              <a:rPr lang="en-US" altLang="zh-CN" sz="800" dirty="0"/>
              <a:t>11</a:t>
            </a:r>
            <a:r>
              <a:rPr lang="zh-CN" altLang="en-US" sz="800" dirty="0"/>
              <a:t>次</a:t>
            </a:r>
            <a:r>
              <a:rPr lang="zh-TW" altLang="en-US" sz="800" dirty="0"/>
              <a:t>其中</a:t>
            </a:r>
            <a:r>
              <a:rPr lang="en-US" altLang="zh-TW" sz="800" dirty="0"/>
              <a:t>(</a:t>
            </a:r>
            <a:r>
              <a:rPr lang="zh-TW" altLang="en-US" sz="800" dirty="0"/>
              <a:t>消防疏散</a:t>
            </a:r>
            <a:r>
              <a:rPr lang="en-US" altLang="zh-TW" sz="800" dirty="0"/>
              <a:t>7</a:t>
            </a:r>
            <a:r>
              <a:rPr lang="zh-TW" altLang="en-US" sz="800" dirty="0"/>
              <a:t>次、附線裝置洩露應急演練</a:t>
            </a:r>
            <a:r>
              <a:rPr lang="en-US" altLang="zh-TW" sz="800" dirty="0"/>
              <a:t>1</a:t>
            </a:r>
            <a:r>
              <a:rPr lang="zh-TW" altLang="en-US" sz="800" dirty="0"/>
              <a:t>次、受限空間</a:t>
            </a:r>
            <a:r>
              <a:rPr lang="en-US" altLang="zh-TW" sz="800" dirty="0"/>
              <a:t>1</a:t>
            </a:r>
            <a:r>
              <a:rPr lang="zh-TW" altLang="en-US" sz="800" dirty="0"/>
              <a:t>次、職業病</a:t>
            </a:r>
            <a:r>
              <a:rPr lang="en-US" altLang="zh-TW" sz="800" dirty="0"/>
              <a:t>1</a:t>
            </a:r>
            <a:r>
              <a:rPr lang="zh-TW" altLang="en-US" sz="800" dirty="0"/>
              <a:t>次、危化專項</a:t>
            </a:r>
            <a:r>
              <a:rPr lang="en-US" altLang="zh-TW" sz="800" dirty="0"/>
              <a:t>1</a:t>
            </a:r>
            <a:r>
              <a:rPr lang="zh-TW" altLang="en-US" sz="800" dirty="0"/>
              <a:t>次</a:t>
            </a:r>
            <a:r>
              <a:rPr lang="en-US" altLang="zh-TW" sz="800" dirty="0"/>
              <a:t>)</a:t>
            </a:r>
            <a:r>
              <a:rPr lang="zh-TW" altLang="en-US" sz="800" dirty="0"/>
              <a:t>、南京廠區共組織</a:t>
            </a:r>
            <a:r>
              <a:rPr lang="en-US" altLang="zh-TW" sz="800" dirty="0"/>
              <a:t>6</a:t>
            </a:r>
            <a:r>
              <a:rPr lang="zh-TW" altLang="en-US" sz="800" dirty="0"/>
              <a:t>次（消防疏散</a:t>
            </a:r>
            <a:r>
              <a:rPr lang="en-US" altLang="zh-TW" sz="800" dirty="0"/>
              <a:t>4</a:t>
            </a:r>
            <a:r>
              <a:rPr lang="zh-TW" altLang="en-US" sz="800" dirty="0"/>
              <a:t>次、化學品洩漏</a:t>
            </a:r>
            <a:r>
              <a:rPr lang="en-US" altLang="zh-TW" sz="800" dirty="0"/>
              <a:t>1</a:t>
            </a:r>
            <a:r>
              <a:rPr lang="zh-TW" altLang="en-US" sz="800" dirty="0"/>
              <a:t>次、</a:t>
            </a:r>
            <a:r>
              <a:rPr lang="zh-CN" altLang="en-US" sz="800" dirty="0"/>
              <a:t>触电着火演练</a:t>
            </a:r>
            <a:r>
              <a:rPr lang="en-US" altLang="zh-CN" sz="800" dirty="0"/>
              <a:t>1</a:t>
            </a:r>
            <a:r>
              <a:rPr lang="zh-CN" altLang="en-US" sz="800" dirty="0"/>
              <a:t>次</a:t>
            </a:r>
            <a:r>
              <a:rPr lang="en-US" altLang="zh-TW" sz="800" dirty="0"/>
              <a:t>)</a:t>
            </a:r>
            <a:r>
              <a:rPr lang="zh-TW" altLang="en-US" sz="800" dirty="0"/>
              <a:t>。</a:t>
            </a:r>
            <a:endParaRPr lang="en-US" altLang="zh-TW" sz="800" dirty="0"/>
          </a:p>
          <a:p>
            <a:pPr marL="0" lvl="0" indent="265113">
              <a:lnSpc>
                <a:spcPct val="130000"/>
              </a:lnSpc>
              <a:spcAft>
                <a:spcPts val="600"/>
              </a:spcAft>
              <a:buClr>
                <a:srgbClr val="FE8637"/>
              </a:buClr>
              <a:tabLst>
                <a:tab pos="0" algn="l"/>
              </a:tabLst>
              <a:defRPr/>
            </a:pPr>
            <a:r>
              <a:rPr lang="en-US" altLang="zh-TW" sz="800" dirty="0"/>
              <a:t>(2).</a:t>
            </a:r>
            <a:r>
              <a:rPr lang="zh-TW" altLang="en-US" sz="800" dirty="0"/>
              <a:t>安全教育訓練</a:t>
            </a:r>
          </a:p>
          <a:p>
            <a:pPr marL="0" indent="265113">
              <a:lnSpc>
                <a:spcPct val="130000"/>
              </a:lnSpc>
              <a:spcAft>
                <a:spcPts val="600"/>
              </a:spcAft>
              <a:buClr>
                <a:srgbClr val="FE8637"/>
              </a:buClr>
              <a:defRPr/>
            </a:pPr>
            <a:r>
              <a:rPr lang="zh-TW" altLang="en-US" sz="800" dirty="0">
                <a:solidFill>
                  <a:prstClr val="black"/>
                </a:solidFill>
              </a:rPr>
              <a:t>教育訓練是職業健康安全管理系統推動與實務運作的基礎。</a:t>
            </a:r>
            <a:r>
              <a:rPr lang="zh-TW" altLang="en-US" sz="800" dirty="0"/>
              <a:t>英華達各廠區的</a:t>
            </a:r>
            <a:r>
              <a:rPr lang="en-US" altLang="zh-TW" sz="800" dirty="0"/>
              <a:t>HR</a:t>
            </a:r>
            <a:r>
              <a:rPr lang="zh-TW" altLang="zh-TW" sz="800" dirty="0"/>
              <a:t>提供「各項檢定合格名單 」來追蹤執行之職安相關教育訓練課程</a:t>
            </a:r>
            <a:r>
              <a:rPr lang="zh-TW" altLang="en-US" sz="800" dirty="0"/>
              <a:t>，浦東廠區包括有毒有害有限空間作業、特種設備安全管理、危險化學品、消防管理員、建</a:t>
            </a:r>
            <a:r>
              <a:rPr lang="en-US" altLang="zh-TW" sz="800" dirty="0"/>
              <a:t>(</a:t>
            </a:r>
            <a:r>
              <a:rPr lang="zh-TW" altLang="en-US" sz="800" dirty="0"/>
              <a:t>構</a:t>
            </a:r>
            <a:r>
              <a:rPr lang="en-US" altLang="zh-TW" sz="800" dirty="0"/>
              <a:t>)</a:t>
            </a:r>
            <a:r>
              <a:rPr lang="zh-TW" altLang="en-US" sz="800" dirty="0"/>
              <a:t>築物消防員、特種作業操作、</a:t>
            </a:r>
            <a:r>
              <a:rPr lang="en-US" altLang="zh-TW" sz="800" dirty="0"/>
              <a:t>X-Ray</a:t>
            </a:r>
            <a:r>
              <a:rPr lang="zh-TW" altLang="en-US" sz="800" dirty="0"/>
              <a:t>輻射安全與防護：南京廠區包括特種作業操作、特種設備作業人員、電工作業、消防管理員、建</a:t>
            </a:r>
            <a:r>
              <a:rPr lang="en-US" altLang="zh-TW" sz="800" dirty="0"/>
              <a:t>(</a:t>
            </a:r>
            <a:r>
              <a:rPr lang="zh-TW" altLang="en-US" sz="800" dirty="0"/>
              <a:t>構</a:t>
            </a:r>
            <a:r>
              <a:rPr lang="en-US" altLang="zh-TW" sz="800" dirty="0"/>
              <a:t>)</a:t>
            </a:r>
            <a:r>
              <a:rPr lang="zh-TW" altLang="en-US" sz="800" dirty="0"/>
              <a:t>築物消防員、放射工作人員培訓。</a:t>
            </a:r>
            <a:endParaRPr lang="zh-TW" altLang="zh-TW" sz="800" dirty="0"/>
          </a:p>
          <a:p>
            <a:pPr marL="0" indent="265113">
              <a:lnSpc>
                <a:spcPct val="130000"/>
              </a:lnSpc>
              <a:spcAft>
                <a:spcPts val="600"/>
              </a:spcAft>
              <a:buClr>
                <a:srgbClr val="FE8637"/>
              </a:buClr>
              <a:defRPr/>
            </a:pPr>
            <a:r>
              <a:rPr lang="zh-TW" altLang="en-US" sz="800" dirty="0"/>
              <a:t>英華達浦東及南京廠區每月組織公司員工進行安全健康知識培訓，如新員工環境健康安全、反恐安全知識、交通安全、消防安全、危險化學品與用電安全、有限空間作業安全、機械安全、勞防用品、事故調查與報告、輻射安全以及工傷與職業病防護等，</a:t>
            </a:r>
            <a:r>
              <a:rPr lang="en-US" altLang="zh-TW" sz="800" dirty="0"/>
              <a:t>2019</a:t>
            </a:r>
            <a:r>
              <a:rPr lang="zh-TW" altLang="en-US" sz="800" dirty="0"/>
              <a:t>年英華達浦東廠區完成安全教育時數達每</a:t>
            </a:r>
            <a:r>
              <a:rPr lang="zh-TW" altLang="en-US" sz="800" dirty="0" smtClean="0"/>
              <a:t>季</a:t>
            </a:r>
            <a:r>
              <a:rPr lang="en-US" altLang="zh-TW" sz="800" dirty="0" smtClean="0"/>
              <a:t>7.25</a:t>
            </a:r>
            <a:r>
              <a:rPr lang="zh-TW" altLang="en-US" sz="800" dirty="0" smtClean="0"/>
              <a:t>小時</a:t>
            </a:r>
            <a:r>
              <a:rPr lang="en-US" altLang="zh-TW" sz="800" dirty="0"/>
              <a:t>/</a:t>
            </a:r>
            <a:r>
              <a:rPr lang="zh-TW" altLang="en-US" sz="800" dirty="0"/>
              <a:t>人，南京廠區完成安全教育時數達每季</a:t>
            </a:r>
            <a:r>
              <a:rPr lang="en-US" altLang="zh-TW" sz="800" dirty="0"/>
              <a:t>8.2</a:t>
            </a:r>
            <a:r>
              <a:rPr lang="zh-TW" altLang="en-US" sz="800" dirty="0"/>
              <a:t>小時</a:t>
            </a:r>
            <a:r>
              <a:rPr lang="en-US" altLang="zh-TW" sz="800" dirty="0"/>
              <a:t>/</a:t>
            </a:r>
            <a:r>
              <a:rPr lang="zh-TW" altLang="en-US" sz="800" dirty="0"/>
              <a:t>人。 </a:t>
            </a:r>
          </a:p>
          <a:p>
            <a:pPr marL="0" lvl="0" indent="265113">
              <a:lnSpc>
                <a:spcPct val="130000"/>
              </a:lnSpc>
              <a:spcAft>
                <a:spcPts val="600"/>
              </a:spcAft>
              <a:buClr>
                <a:srgbClr val="FE8637"/>
              </a:buClr>
              <a:defRPr/>
            </a:pPr>
            <a:r>
              <a:rPr lang="zh-TW" altLang="en-US" dirty="0"/>
              <a:t>。</a:t>
            </a:r>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zh-TW" altLang="en-US" dirty="0"/>
          </a:p>
        </p:txBody>
      </p:sp>
      <p:sp>
        <p:nvSpPr>
          <p:cNvPr id="4" name="標題 3"/>
          <p:cNvSpPr>
            <a:spLocks noGrp="1"/>
          </p:cNvSpPr>
          <p:nvPr>
            <p:ph type="title"/>
          </p:nvPr>
        </p:nvSpPr>
        <p:spPr/>
        <p:txBody>
          <a:bodyPr/>
          <a:lstStyle/>
          <a:p>
            <a:r>
              <a:rPr lang="zh-TW" altLang="en-US" dirty="0">
                <a:solidFill>
                  <a:schemeClr val="tx1"/>
                </a:solidFill>
              </a:rPr>
              <a:t>英華達公司</a:t>
            </a:r>
          </a:p>
        </p:txBody>
      </p:sp>
      <p:sp>
        <p:nvSpPr>
          <p:cNvPr id="5" name="內容版面配置區 4"/>
          <p:cNvSpPr>
            <a:spLocks noGrp="1"/>
          </p:cNvSpPr>
          <p:nvPr>
            <p:ph idx="4294967295"/>
          </p:nvPr>
        </p:nvSpPr>
        <p:spPr>
          <a:xfrm>
            <a:off x="345083" y="980727"/>
            <a:ext cx="3023741" cy="5518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indent="0" algn="just">
              <a:spcBef>
                <a:spcPts val="600"/>
              </a:spcBef>
              <a:buNone/>
            </a:pPr>
            <a:r>
              <a:rPr lang="en-US" altLang="zh-TW" sz="1100" b="1" dirty="0">
                <a:latin typeface="微軟正黑體" panose="020B0604030504040204" pitchFamily="34" charset="-120"/>
                <a:ea typeface="微軟正黑體" panose="020B0604030504040204" pitchFamily="34" charset="-120"/>
              </a:rPr>
              <a:t>3)</a:t>
            </a:r>
            <a:r>
              <a:rPr lang="zh-TW" altLang="en-US" sz="1100" b="1" dirty="0">
                <a:latin typeface="微軟正黑體" panose="020B0604030504040204" pitchFamily="34" charset="-120"/>
                <a:ea typeface="微軟正黑體" panose="020B0604030504040204" pitchFamily="34" charset="-120"/>
              </a:rPr>
              <a:t> </a:t>
            </a:r>
            <a:r>
              <a:rPr lang="zh-TW" altLang="en-US" sz="1100" b="1"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職業安全衛生管理體系</a:t>
            </a:r>
            <a:endParaRPr lang="en-US" altLang="zh-TW" sz="1100" b="1"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endParaRPr>
          </a:p>
          <a:p>
            <a:pPr marL="0" indent="0" algn="just">
              <a:spcBef>
                <a:spcPts val="600"/>
              </a:spcBef>
              <a:buNone/>
            </a:pPr>
            <a:endParaRPr lang="en-US" altLang="zh-TW" sz="900" dirty="0">
              <a:latin typeface="微軟正黑體" pitchFamily="34" charset="-120"/>
              <a:ea typeface="微軟正黑體" pitchFamily="34" charset="-120"/>
            </a:endParaRPr>
          </a:p>
          <a:p>
            <a:pPr marL="0" indent="265113">
              <a:lnSpc>
                <a:spcPct val="130000"/>
              </a:lnSpc>
              <a:spcBef>
                <a:spcPct val="20000"/>
              </a:spcBef>
              <a:spcAft>
                <a:spcPts val="600"/>
              </a:spcAft>
              <a:buNone/>
              <a:defRPr/>
            </a:pPr>
            <a:r>
              <a:rPr lang="zh-TW" altLang="en-US" sz="800" dirty="0">
                <a:latin typeface="微軟正黑體" panose="020B0604030504040204" pitchFamily="34" charset="-120"/>
                <a:ea typeface="微軟正黑體" panose="020B0604030504040204" pitchFamily="34" charset="-120"/>
              </a:rPr>
              <a:t>為提升職業安全衛生管理的整體績效，英華達的兩大生產基地浦東廠通過 </a:t>
            </a:r>
            <a:r>
              <a:rPr lang="en-US" altLang="zh-TW" sz="800" dirty="0">
                <a:latin typeface="微軟正黑體" panose="020B0604030504040204" pitchFamily="34" charset="-120"/>
                <a:ea typeface="微軟正黑體" panose="020B0604030504040204" pitchFamily="34" charset="-120"/>
              </a:rPr>
              <a:t>ISO45001:2018</a:t>
            </a:r>
            <a:r>
              <a:rPr lang="zh-TW" altLang="en-US" sz="800" dirty="0">
                <a:latin typeface="微軟正黑體" panose="020B0604030504040204" pitchFamily="34" charset="-120"/>
                <a:ea typeface="微軟正黑體" panose="020B0604030504040204" pitchFamily="34" charset="-120"/>
              </a:rPr>
              <a:t>、南京廠</a:t>
            </a:r>
            <a:r>
              <a:rPr lang="en-US" altLang="zh-TW" sz="800" dirty="0">
                <a:latin typeface="微軟正黑體" panose="020B0604030504040204" pitchFamily="34" charset="-120"/>
                <a:ea typeface="微軟正黑體" panose="020B0604030504040204" pitchFamily="34" charset="-120"/>
              </a:rPr>
              <a:t>OHSAS 18001</a:t>
            </a:r>
            <a:r>
              <a:rPr lang="zh-TW" altLang="en-US" sz="800" dirty="0">
                <a:latin typeface="微軟正黑體" panose="020B0604030504040204" pitchFamily="34" charset="-120"/>
                <a:ea typeface="微軟正黑體" panose="020B0604030504040204" pitchFamily="34" charset="-120"/>
              </a:rPr>
              <a:t>安全衛生管理系統認證，成為具有完整安衛環管理系統的優良工廠，台北廠區依循職業安全衛生法規範，持續改善的精神；浦東廠區危險源登記表各部門持續更新（在有新工藝、新機器等入廠時，各部門會對各部門的風險源進行識別、結果匯整及控制措施等），</a:t>
            </a:r>
            <a:r>
              <a:rPr lang="en-US" altLang="zh-TW" sz="800" dirty="0">
                <a:latin typeface="微軟正黑體" panose="020B0604030504040204" pitchFamily="34" charset="-120"/>
                <a:ea typeface="微軟正黑體" panose="020B0604030504040204" pitchFamily="34" charset="-120"/>
              </a:rPr>
              <a:t>QS</a:t>
            </a:r>
            <a:r>
              <a:rPr lang="zh-TW" altLang="en-US" sz="800" dirty="0">
                <a:latin typeface="微軟正黑體" panose="020B0604030504040204" pitchFamily="34" charset="-120"/>
                <a:ea typeface="微軟正黑體" panose="020B0604030504040204" pitchFamily="34" charset="-120"/>
              </a:rPr>
              <a:t>部門每季度會對危險源登記表進行評審。南京廠區各相關部門每季度應確保各單位環境因素以及危險源收集之完整性，由環境管理推動小組品質系統部</a:t>
            </a:r>
            <a:r>
              <a:rPr lang="en-US" altLang="zh-TW" sz="800" dirty="0">
                <a:latin typeface="微軟正黑體" panose="020B0604030504040204" pitchFamily="34" charset="-120"/>
                <a:ea typeface="微軟正黑體" panose="020B0604030504040204" pitchFamily="34" charset="-120"/>
              </a:rPr>
              <a:t>&amp;</a:t>
            </a:r>
            <a:r>
              <a:rPr lang="zh-TW" altLang="en-US" sz="800" dirty="0">
                <a:latin typeface="微軟正黑體" panose="020B0604030504040204" pitchFamily="34" charset="-120"/>
                <a:ea typeface="微軟正黑體" panose="020B0604030504040204" pitchFamily="34" charset="-120"/>
              </a:rPr>
              <a:t>職業健康安全管理推動小組工安組進行全廠區環境因素及危險源識別評估過程記錄與匯整</a:t>
            </a:r>
            <a:r>
              <a:rPr lang="zh-TW" altLang="en-US" sz="800" dirty="0" smtClean="0">
                <a:latin typeface="微軟正黑體" panose="020B0604030504040204" pitchFamily="34" charset="-120"/>
                <a:ea typeface="微軟正黑體" panose="020B0604030504040204" pitchFamily="34" charset="-120"/>
              </a:rPr>
              <a:t>。</a:t>
            </a:r>
            <a:endParaRPr lang="en-US" altLang="zh-TW" sz="800" dirty="0" smtClean="0">
              <a:latin typeface="微軟正黑體" panose="020B0604030504040204" pitchFamily="34" charset="-120"/>
              <a:ea typeface="微軟正黑體" panose="020B0604030504040204" pitchFamily="34" charset="-120"/>
            </a:endParaRPr>
          </a:p>
          <a:p>
            <a:pPr marL="0" indent="265113">
              <a:lnSpc>
                <a:spcPct val="130000"/>
              </a:lnSpc>
              <a:spcBef>
                <a:spcPct val="20000"/>
              </a:spcBef>
              <a:spcAft>
                <a:spcPts val="600"/>
              </a:spcAft>
              <a:buNone/>
              <a:defRPr/>
            </a:pPr>
            <a:r>
              <a:rPr lang="zh-TW" altLang="en-US" sz="800" dirty="0" smtClean="0">
                <a:latin typeface="微軟正黑體" pitchFamily="34" charset="-120"/>
                <a:ea typeface="微軟正黑體" pitchFamily="34" charset="-120"/>
              </a:rPr>
              <a:t>台灣</a:t>
            </a:r>
            <a:r>
              <a:rPr lang="zh-TW" altLang="en-US" sz="800" dirty="0">
                <a:latin typeface="微軟正黑體" pitchFamily="34" charset="-120"/>
                <a:ea typeface="微軟正黑體" pitchFamily="34" charset="-120"/>
              </a:rPr>
              <a:t>地區職業安全衛生委員會資方</a:t>
            </a:r>
            <a:r>
              <a:rPr lang="en-US" altLang="zh-TW" sz="800" dirty="0">
                <a:latin typeface="微軟正黑體" pitchFamily="34" charset="-120"/>
                <a:ea typeface="微軟正黑體" pitchFamily="34" charset="-120"/>
              </a:rPr>
              <a:t>:</a:t>
            </a:r>
            <a:r>
              <a:rPr lang="zh-TW" altLang="en-US" sz="800" dirty="0">
                <a:latin typeface="微軟正黑體" pitchFamily="34" charset="-120"/>
                <a:ea typeface="微軟正黑體" pitchFamily="34" charset="-120"/>
              </a:rPr>
              <a:t>勞方代表比例為</a:t>
            </a:r>
            <a:r>
              <a:rPr lang="en-US" altLang="zh-TW" sz="800" dirty="0">
                <a:latin typeface="微軟正黑體" pitchFamily="34" charset="-120"/>
                <a:ea typeface="微軟正黑體" pitchFamily="34" charset="-120"/>
              </a:rPr>
              <a:t>6:8</a:t>
            </a:r>
            <a:r>
              <a:rPr lang="zh-TW" altLang="en-US" sz="800" dirty="0">
                <a:latin typeface="微軟正黑體" pitchFamily="34" charset="-120"/>
                <a:ea typeface="微軟正黑體" pitchFamily="34" charset="-120"/>
              </a:rPr>
              <a:t>，勞方佔代表總人數總比率為</a:t>
            </a:r>
            <a:r>
              <a:rPr lang="en-US" altLang="zh-TW" sz="800" dirty="0">
                <a:latin typeface="微軟正黑體" pitchFamily="34" charset="-120"/>
                <a:ea typeface="微軟正黑體" pitchFamily="34" charset="-120"/>
              </a:rPr>
              <a:t>57.14%</a:t>
            </a:r>
            <a:r>
              <a:rPr lang="zh-TW" altLang="en-US" sz="800" dirty="0">
                <a:latin typeface="微軟正黑體" pitchFamily="34" charset="-120"/>
                <a:ea typeface="微軟正黑體" pitchFamily="34" charset="-120"/>
              </a:rPr>
              <a:t>；浦東廠區安全委員會資方</a:t>
            </a:r>
            <a:r>
              <a:rPr lang="en-US" altLang="zh-TW" sz="800" dirty="0">
                <a:latin typeface="微軟正黑體" pitchFamily="34" charset="-120"/>
                <a:ea typeface="微軟正黑體" pitchFamily="34" charset="-120"/>
              </a:rPr>
              <a:t>:</a:t>
            </a:r>
            <a:r>
              <a:rPr lang="zh-TW" altLang="en-US" sz="800" dirty="0">
                <a:latin typeface="微軟正黑體" pitchFamily="34" charset="-120"/>
                <a:ea typeface="微軟正黑體" pitchFamily="34" charset="-120"/>
              </a:rPr>
              <a:t>勞工代表比例為</a:t>
            </a:r>
            <a:r>
              <a:rPr lang="en-US" altLang="zh-TW" sz="800" dirty="0">
                <a:latin typeface="微軟正黑體" pitchFamily="34" charset="-120"/>
                <a:ea typeface="微軟正黑體" pitchFamily="34" charset="-120"/>
              </a:rPr>
              <a:t>16:17</a:t>
            </a:r>
            <a:r>
              <a:rPr lang="zh-TW" altLang="en-US" sz="800" dirty="0">
                <a:latin typeface="微軟正黑體" pitchFamily="34" charset="-120"/>
                <a:ea typeface="微軟正黑體" pitchFamily="34" charset="-120"/>
              </a:rPr>
              <a:t>，勞方佔代表總人數總比率為</a:t>
            </a:r>
            <a:r>
              <a:rPr lang="en-US" altLang="zh-TW" sz="800" dirty="0">
                <a:latin typeface="微軟正黑體" pitchFamily="34" charset="-120"/>
                <a:ea typeface="微軟正黑體" pitchFamily="34" charset="-120"/>
              </a:rPr>
              <a:t>51.52%</a:t>
            </a:r>
            <a:r>
              <a:rPr lang="zh-TW" altLang="en-US" sz="800" dirty="0">
                <a:latin typeface="微軟正黑體" pitchFamily="34" charset="-120"/>
                <a:ea typeface="微軟正黑體" pitchFamily="34" charset="-120"/>
              </a:rPr>
              <a:t>，南京廠區</a:t>
            </a:r>
            <a:r>
              <a:rPr lang="zh-TW" altLang="zh-TW" sz="800" dirty="0">
                <a:latin typeface="微軟正黑體" panose="020B0604030504040204" pitchFamily="34" charset="-120"/>
                <a:ea typeface="微軟正黑體" panose="020B0604030504040204" pitchFamily="34" charset="-120"/>
              </a:rPr>
              <a:t>沒有</a:t>
            </a:r>
            <a:r>
              <a:rPr lang="zh-TW" altLang="en-US" sz="800" dirty="0">
                <a:latin typeface="微軟正黑體" panose="020B0604030504040204" pitchFamily="34" charset="-120"/>
                <a:ea typeface="微軟正黑體" panose="020B0604030504040204" pitchFamily="34" charset="-120"/>
              </a:rPr>
              <a:t>設置安全委員會</a:t>
            </a:r>
            <a:r>
              <a:rPr lang="zh-TW" altLang="zh-TW" sz="800" dirty="0">
                <a:latin typeface="微軟正黑體" panose="020B0604030504040204" pitchFamily="34" charset="-120"/>
                <a:ea typeface="微軟正黑體" panose="020B0604030504040204" pitchFamily="34" charset="-120"/>
              </a:rPr>
              <a:t>，但每季度都會召開安全委員會議，向各部門主管呈報當季度廠區工安狀態，並由部門主管向各單位勞工傳達會議紀要和改善意見</a:t>
            </a:r>
            <a:r>
              <a:rPr lang="zh-TW" altLang="en-US" sz="800" dirty="0" smtClean="0">
                <a:latin typeface="微軟正黑體" pitchFamily="34" charset="-120"/>
                <a:ea typeface="微軟正黑體" pitchFamily="34" charset="-120"/>
              </a:rPr>
              <a:t>。</a:t>
            </a:r>
            <a:endParaRPr lang="en-US" altLang="zh-TW" sz="800" dirty="0" smtClean="0">
              <a:latin typeface="微軟正黑體" pitchFamily="34" charset="-120"/>
              <a:ea typeface="微軟正黑體" pitchFamily="34" charset="-120"/>
            </a:endParaRPr>
          </a:p>
          <a:p>
            <a:pPr marL="0" indent="265113">
              <a:lnSpc>
                <a:spcPct val="130000"/>
              </a:lnSpc>
              <a:spcBef>
                <a:spcPct val="20000"/>
              </a:spcBef>
              <a:spcAft>
                <a:spcPts val="600"/>
              </a:spcAft>
              <a:buNone/>
              <a:defRPr/>
            </a:pPr>
            <a:r>
              <a:rPr lang="en-US" altLang="zh-TW" sz="800" b="1" dirty="0" smtClean="0">
                <a:latin typeface="微軟正黑體" pitchFamily="34" charset="-120"/>
                <a:ea typeface="微軟正黑體" pitchFamily="34" charset="-120"/>
              </a:rPr>
              <a:t>4</a:t>
            </a:r>
            <a:r>
              <a:rPr lang="en-US" altLang="zh-TW" sz="800" b="1" dirty="0">
                <a:latin typeface="微軟正黑體" pitchFamily="34" charset="-120"/>
                <a:ea typeface="微軟正黑體" pitchFamily="34" charset="-120"/>
              </a:rPr>
              <a:t>)</a:t>
            </a:r>
            <a:r>
              <a:rPr lang="zh-TW" altLang="en-US" sz="800" b="1" dirty="0">
                <a:latin typeface="微軟正黑體" pitchFamily="34" charset="-120"/>
                <a:ea typeface="微軟正黑體" pitchFamily="34" charset="-120"/>
              </a:rPr>
              <a:t>緊急應變與安全教育訓練</a:t>
            </a:r>
            <a:endParaRPr lang="en-US" altLang="zh-TW" sz="800" b="1" dirty="0">
              <a:latin typeface="微軟正黑體" pitchFamily="34" charset="-120"/>
              <a:ea typeface="微軟正黑體" pitchFamily="34" charset="-120"/>
            </a:endParaRPr>
          </a:p>
          <a:p>
            <a:pPr marL="0" indent="265113">
              <a:lnSpc>
                <a:spcPct val="130000"/>
              </a:lnSpc>
              <a:spcBef>
                <a:spcPct val="20000"/>
              </a:spcBef>
              <a:spcAft>
                <a:spcPts val="600"/>
              </a:spcAft>
              <a:buNone/>
              <a:tabLst>
                <a:tab pos="0" algn="l"/>
              </a:tabLst>
              <a:defRPr/>
            </a:pPr>
            <a:r>
              <a:rPr lang="en-US" altLang="zh-TW" sz="800" dirty="0">
                <a:latin typeface="微軟正黑體" pitchFamily="34" charset="-120"/>
                <a:ea typeface="微軟正黑體" pitchFamily="34" charset="-120"/>
              </a:rPr>
              <a:t>(1).</a:t>
            </a:r>
            <a:r>
              <a:rPr lang="zh-TW" altLang="en-US" sz="800" dirty="0">
                <a:latin typeface="微軟正黑體" pitchFamily="34" charset="-120"/>
                <a:ea typeface="微軟正黑體" pitchFamily="34" charset="-120"/>
              </a:rPr>
              <a:t>緊急應變</a:t>
            </a:r>
            <a:r>
              <a:rPr lang="en-US" altLang="zh-TW" sz="800" dirty="0">
                <a:latin typeface="微軟正黑體" pitchFamily="34" charset="-120"/>
                <a:ea typeface="微軟正黑體" pitchFamily="34" charset="-120"/>
              </a:rPr>
              <a:t>			        	</a:t>
            </a:r>
            <a:r>
              <a:rPr lang="zh-TW" altLang="en-US" sz="800" dirty="0">
                <a:latin typeface="微軟正黑體" pitchFamily="34" charset="-120"/>
                <a:ea typeface="微軟正黑體" pitchFamily="34" charset="-120"/>
              </a:rPr>
              <a:t>        即時處理廠內發生之突發狀況、避免災害擴大及損失，是災害緊急應變管理系統的主要工作。英華達浦東廠每年定期舉辦廠內消防演習，制定應變措施及災後復原計畫，使員工了解各項消防資訊，包含消防器具使用、廠內疏散路線及相關應變措施，並設有緊急應變小組，以便應變資訊的及時傳遞與掌握，落實各項安全預防</a:t>
            </a:r>
            <a:r>
              <a:rPr lang="en-US" altLang="zh-TW" sz="900" dirty="0">
                <a:latin typeface="微軟正黑體" pitchFamily="34" charset="-120"/>
                <a:ea typeface="微軟正黑體" pitchFamily="34" charset="-120"/>
              </a:rPr>
              <a:t>			</a:t>
            </a:r>
            <a:endParaRPr lang="en-US" altLang="zh-TW" sz="1100" b="1" dirty="0">
              <a:latin typeface="微軟正黑體" pitchFamily="34" charset="-120"/>
              <a:ea typeface="微軟正黑體" pitchFamily="34" charset="-120"/>
            </a:endParaRPr>
          </a:p>
        </p:txBody>
      </p:sp>
      <p:sp>
        <p:nvSpPr>
          <p:cNvPr id="13" name="內容版面配置區 2"/>
          <p:cNvSpPr txBox="1">
            <a:spLocks/>
          </p:cNvSpPr>
          <p:nvPr/>
        </p:nvSpPr>
        <p:spPr>
          <a:xfrm>
            <a:off x="3370615" y="745827"/>
            <a:ext cx="2879725" cy="5851525"/>
          </a:xfrm>
          <a:prstGeom prst="rect">
            <a:avLst/>
          </a:prstGeom>
        </p:spPr>
        <p:txBody>
          <a:bodyPr vert="horz" lIns="91440" tIns="45720" rIns="91440" bIns="45720" rtlCol="0">
            <a:normAutofit/>
          </a:bodyPr>
          <a:lstStyle>
            <a:lvl1pPr marL="182563" indent="-182563" algn="l" defTabSz="914400" rtl="0" eaLnBrk="1" latinLnBrk="0" hangingPunct="1">
              <a:spcBef>
                <a:spcPct val="20000"/>
              </a:spcBef>
              <a:buFontTx/>
              <a:buNone/>
              <a:defRPr sz="1100" kern="1200">
                <a:solidFill>
                  <a:schemeClr val="tx1"/>
                </a:solidFill>
                <a:latin typeface="微軟正黑體" pitchFamily="34" charset="-120"/>
                <a:ea typeface="微軟正黑體" pitchFamily="34" charset="-120"/>
                <a:cs typeface="+mn-cs"/>
              </a:defRPr>
            </a:lvl1pPr>
            <a:lvl2pPr marL="182563" indent="-182563" algn="l" defTabSz="914400" rtl="0" eaLnBrk="1" latinLnBrk="0" hangingPunct="1">
              <a:spcBef>
                <a:spcPct val="20000"/>
              </a:spcBef>
              <a:buFontTx/>
              <a:buNone/>
              <a:defRPr sz="900" kern="1200">
                <a:solidFill>
                  <a:schemeClr val="tx1"/>
                </a:solidFill>
                <a:latin typeface="微軟正黑體" pitchFamily="34" charset="-12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微軟正黑體" pitchFamily="34" charset="-12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微軟正黑體" pitchFamily="34" charset="-120"/>
                <a:ea typeface="微軟正黑體" pitchFamily="34" charset="-120"/>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50000"/>
              </a:lnSpc>
              <a:spcAft>
                <a:spcPts val="600"/>
              </a:spcAft>
              <a:defRPr/>
            </a:pPr>
            <a:endParaRPr lang="en-US" altLang="zh-TW" b="1" dirty="0"/>
          </a:p>
        </p:txBody>
      </p:sp>
      <p:sp>
        <p:nvSpPr>
          <p:cNvPr id="14" name="矩形 13"/>
          <p:cNvSpPr/>
          <p:nvPr/>
        </p:nvSpPr>
        <p:spPr>
          <a:xfrm>
            <a:off x="344488" y="791126"/>
            <a:ext cx="902811" cy="261610"/>
          </a:xfrm>
          <a:prstGeom prst="rect">
            <a:avLst/>
          </a:prstGeom>
        </p:spPr>
        <p:txBody>
          <a:bodyPr wrap="none">
            <a:spAutoFit/>
          </a:bodyPr>
          <a:lstStyle/>
          <a:p>
            <a:r>
              <a:rPr lang="en-US" altLang="zh-TW" sz="1100" b="1" dirty="0">
                <a:latin typeface="微軟正黑體" panose="020B0604030504040204" pitchFamily="34" charset="-120"/>
                <a:ea typeface="微軟正黑體" panose="020B0604030504040204" pitchFamily="34" charset="-120"/>
                <a:sym typeface="微軟正黑體" pitchFamily="34" charset="-120"/>
              </a:rPr>
              <a:t>3. </a:t>
            </a:r>
            <a:r>
              <a:rPr lang="zh-TW" altLang="en-US" sz="1100" b="1" dirty="0">
                <a:latin typeface="微軟正黑體" panose="020B0604030504040204" pitchFamily="34" charset="-120"/>
                <a:ea typeface="微軟正黑體" panose="020B0604030504040204" pitchFamily="34" charset="-120"/>
                <a:sym typeface="微軟正黑體" pitchFamily="34" charset="-120"/>
              </a:rPr>
              <a:t>友善職場</a:t>
            </a:r>
            <a:endParaRPr lang="en-US" altLang="zh-TW" sz="1100" b="1" dirty="0">
              <a:latin typeface="微軟正黑體" panose="020B0604030504040204" pitchFamily="34" charset="-120"/>
              <a:ea typeface="微軟正黑體" panose="020B0604030504040204" pitchFamily="34" charset="-120"/>
              <a:sym typeface="微軟正黑體" pitchFamily="34" charset="-120"/>
            </a:endParaRPr>
          </a:p>
        </p:txBody>
      </p:sp>
      <p:sp>
        <p:nvSpPr>
          <p:cNvPr id="15" name="文字方塊 14"/>
          <p:cNvSpPr txBox="1"/>
          <p:nvPr/>
        </p:nvSpPr>
        <p:spPr>
          <a:xfrm>
            <a:off x="2072680" y="404664"/>
            <a:ext cx="1872208" cy="230832"/>
          </a:xfrm>
          <a:prstGeom prst="rect">
            <a:avLst/>
          </a:prstGeom>
          <a:solidFill>
            <a:srgbClr val="00B0F0"/>
          </a:solidFill>
        </p:spPr>
        <p:txBody>
          <a:bodyPr wrap="square" rtlCol="0">
            <a:spAutoFit/>
          </a:bodyPr>
          <a:lstStyle/>
          <a:p>
            <a:pPr algn="ctr"/>
            <a:r>
              <a:rPr lang="en-US" altLang="zh-TW" sz="900" dirty="0">
                <a:latin typeface="微軟正黑體" panose="020B0604030504040204" pitchFamily="34" charset="-120"/>
                <a:ea typeface="微軟正黑體" panose="020B0604030504040204" pitchFamily="34" charset="-120"/>
              </a:rPr>
              <a:t>GRI 403-1</a:t>
            </a:r>
            <a:r>
              <a:rPr lang="zh-TW" altLang="en-US" sz="900" dirty="0">
                <a:latin typeface="微軟正黑體" panose="020B0604030504040204" pitchFamily="34" charset="-120"/>
                <a:ea typeface="微軟正黑體" panose="020B0604030504040204" pitchFamily="34" charset="-120"/>
              </a:rPr>
              <a:t>職業安全衛生管理系統</a:t>
            </a:r>
          </a:p>
        </p:txBody>
      </p:sp>
      <p:sp>
        <p:nvSpPr>
          <p:cNvPr id="16" name="文字方塊 15"/>
          <p:cNvSpPr txBox="1"/>
          <p:nvPr/>
        </p:nvSpPr>
        <p:spPr>
          <a:xfrm>
            <a:off x="4016896" y="404664"/>
            <a:ext cx="1440160" cy="230832"/>
          </a:xfrm>
          <a:prstGeom prst="rect">
            <a:avLst/>
          </a:prstGeom>
          <a:solidFill>
            <a:srgbClr val="00B0F0"/>
          </a:solidFill>
        </p:spPr>
        <p:txBody>
          <a:bodyPr wrap="square" rtlCol="0">
            <a:spAutoFit/>
          </a:bodyPr>
          <a:lstStyle/>
          <a:p>
            <a:pPr algn="ctr"/>
            <a:r>
              <a:rPr lang="en-US" altLang="zh-TW" sz="900" dirty="0">
                <a:latin typeface="微軟正黑體" panose="020B0604030504040204" pitchFamily="34" charset="-120"/>
                <a:ea typeface="微軟正黑體" panose="020B0604030504040204" pitchFamily="34" charset="-120"/>
              </a:rPr>
              <a:t>GRI 403-3 </a:t>
            </a:r>
            <a:r>
              <a:rPr lang="zh-TW" altLang="en-US" sz="900" dirty="0">
                <a:latin typeface="微軟正黑體" panose="020B0604030504040204" pitchFamily="34" charset="-120"/>
                <a:ea typeface="微軟正黑體" panose="020B0604030504040204" pitchFamily="34" charset="-120"/>
              </a:rPr>
              <a:t>職業健康服務</a:t>
            </a:r>
          </a:p>
        </p:txBody>
      </p:sp>
      <p:pic>
        <p:nvPicPr>
          <p:cNvPr id="19" name="圖片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08908" y="5373216"/>
            <a:ext cx="2803138" cy="1029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descr="SDC1107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9136" y="4797152"/>
            <a:ext cx="2794384" cy="1605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內容版面配置區 3"/>
          <p:cNvSpPr>
            <a:spLocks noGrp="1"/>
          </p:cNvSpPr>
          <p:nvPr>
            <p:ph idx="13"/>
          </p:nvPr>
        </p:nvSpPr>
        <p:spPr/>
        <p:txBody>
          <a:bodyPr/>
          <a:lstStyle/>
          <a:p>
            <a:pPr marL="0" indent="265113">
              <a:lnSpc>
                <a:spcPct val="130000"/>
              </a:lnSpc>
              <a:spcBef>
                <a:spcPct val="20000"/>
              </a:spcBef>
              <a:spcAft>
                <a:spcPts val="600"/>
              </a:spcAft>
              <a:defRPr/>
            </a:pPr>
            <a:r>
              <a:rPr lang="zh-TW" altLang="en-US" sz="800" dirty="0"/>
              <a:t>英華達對於承攬商入廠訂有嚴謹之作業安全管理規範，除要求承攬商必須簽屬承攬商安全衛生管理承諾書，於發包前或安全會議時將共同作業與危險作業管制等協調事項宣達予所有承攬商知悉，並於承攬商人員每次入廠進行作業前舉行工具箱會議及危害告知宣導，入廠期間則由工程主辦單位與環安單位不定期執行現場監督查核，以確保承攬作業安全，承攬商與在廠內其他工作者皆可使用各廠所提供的健康咨詢及醫療服務。目前尚未建立承攬商通報記錄機制</a:t>
            </a:r>
            <a:r>
              <a:rPr lang="zh-TW" altLang="en-US" sz="800" dirty="0" smtClean="0"/>
              <a:t>。</a:t>
            </a:r>
            <a:endParaRPr lang="en-US" altLang="zh-TW" sz="800" dirty="0" smtClean="0"/>
          </a:p>
          <a:p>
            <a:r>
              <a:rPr lang="zh-TW" altLang="en-US" sz="800" dirty="0" smtClean="0">
                <a:solidFill>
                  <a:srgbClr val="222222"/>
                </a:solidFill>
                <a:latin typeface="新細明體"/>
              </a:rPr>
              <a:t>               </a:t>
            </a:r>
            <a:r>
              <a:rPr lang="zh-TW" altLang="en-US" sz="800" dirty="0" smtClean="0">
                <a:latin typeface="新細明體"/>
              </a:rPr>
              <a:t>台灣</a:t>
            </a:r>
            <a:r>
              <a:rPr lang="zh-TW" altLang="en-US" sz="800" dirty="0">
                <a:latin typeface="新細明體"/>
              </a:rPr>
              <a:t>或大陸廠區鑑別的</a:t>
            </a:r>
            <a:r>
              <a:rPr lang="zh-TW" altLang="en-US" sz="800" dirty="0">
                <a:latin typeface="Arial"/>
              </a:rPr>
              <a:t> </a:t>
            </a:r>
            <a:r>
              <a:rPr lang="en-US" altLang="zh-TW" sz="800" dirty="0">
                <a:latin typeface="Arial"/>
              </a:rPr>
              <a:t>2019 </a:t>
            </a:r>
            <a:r>
              <a:rPr lang="zh-TW" altLang="en-US" sz="800" dirty="0">
                <a:latin typeface="新細明體"/>
              </a:rPr>
              <a:t>年</a:t>
            </a:r>
            <a:r>
              <a:rPr lang="zh-TW" altLang="en-US" sz="800" dirty="0" smtClean="0">
                <a:latin typeface="新細明體"/>
              </a:rPr>
              <a:t>不可接受</a:t>
            </a:r>
            <a:r>
              <a:rPr lang="zh-TW" altLang="en-US" sz="800" dirty="0">
                <a:latin typeface="新細明體"/>
              </a:rPr>
              <a:t>風險</a:t>
            </a:r>
            <a:r>
              <a:rPr lang="zh-TW" altLang="en-US" sz="800" dirty="0">
                <a:latin typeface="Arial"/>
              </a:rPr>
              <a:t> </a:t>
            </a:r>
            <a:r>
              <a:rPr lang="zh-TW" altLang="en-US" sz="800" dirty="0" smtClean="0">
                <a:latin typeface="新細明體"/>
              </a:rPr>
              <a:t>包括絕缘墊未舖設造成人員傷害、壓力過高，引發壓力管爆炸、地下檢修倉未加蓋、化學品泄露引發火災或爆炸、緊急觸電等皆依據程序及條文規範</a:t>
            </a:r>
            <a:r>
              <a:rPr lang="zh-TW" altLang="en-US" sz="800" dirty="0" smtClean="0">
                <a:latin typeface="Arial"/>
              </a:rPr>
              <a:t> </a:t>
            </a:r>
            <a:r>
              <a:rPr lang="zh-TW" altLang="en-US" sz="800" dirty="0" smtClean="0">
                <a:latin typeface="新細明體"/>
              </a:rPr>
              <a:t>訂定優先改善目標</a:t>
            </a:r>
            <a:r>
              <a:rPr lang="zh-TW" altLang="en-US" sz="800" dirty="0" smtClean="0">
                <a:latin typeface="Arial"/>
              </a:rPr>
              <a:t> </a:t>
            </a:r>
            <a:r>
              <a:rPr lang="zh-TW" altLang="en-US" sz="800" dirty="0" smtClean="0">
                <a:latin typeface="新細明體"/>
              </a:rPr>
              <a:t>透過管理方案及工程改善方式執行</a:t>
            </a:r>
            <a:r>
              <a:rPr lang="zh-TW" altLang="en-US" sz="800" dirty="0" smtClean="0">
                <a:latin typeface="Arial"/>
              </a:rPr>
              <a:t> </a:t>
            </a:r>
            <a:r>
              <a:rPr lang="zh-TW" altLang="en-US" sz="800" dirty="0" smtClean="0">
                <a:latin typeface="新細明體"/>
              </a:rPr>
              <a:t>風險控管</a:t>
            </a:r>
            <a:r>
              <a:rPr lang="zh-TW" altLang="en-US" sz="800" dirty="0" smtClean="0">
                <a:latin typeface="Arial"/>
              </a:rPr>
              <a:t> </a:t>
            </a:r>
            <a:r>
              <a:rPr lang="zh-TW" altLang="en-US" sz="800" dirty="0" smtClean="0">
                <a:latin typeface="新細明體"/>
              </a:rPr>
              <a:t>。</a:t>
            </a:r>
            <a:endParaRPr lang="zh-TW" altLang="en-US" sz="800" dirty="0" smtClean="0">
              <a:latin typeface="Arial"/>
            </a:endParaRPr>
          </a:p>
          <a:p>
            <a:pPr marL="0" indent="265113">
              <a:lnSpc>
                <a:spcPct val="130000"/>
              </a:lnSpc>
              <a:spcBef>
                <a:spcPct val="20000"/>
              </a:spcBef>
              <a:spcAft>
                <a:spcPts val="600"/>
              </a:spcAft>
              <a:defRPr/>
            </a:pPr>
            <a:endParaRPr lang="en-US" altLang="zh-TW" sz="800" dirty="0"/>
          </a:p>
          <a:p>
            <a:endParaRPr lang="zh-TW" altLang="en-US" dirty="0"/>
          </a:p>
        </p:txBody>
      </p:sp>
      <p:sp>
        <p:nvSpPr>
          <p:cNvPr id="24" name="文字方塊 23"/>
          <p:cNvSpPr txBox="1"/>
          <p:nvPr/>
        </p:nvSpPr>
        <p:spPr>
          <a:xfrm>
            <a:off x="5535778" y="404664"/>
            <a:ext cx="2801598" cy="215444"/>
          </a:xfrm>
          <a:prstGeom prst="rect">
            <a:avLst/>
          </a:prstGeom>
          <a:solidFill>
            <a:srgbClr val="00B0F0"/>
          </a:solidFill>
        </p:spPr>
        <p:txBody>
          <a:bodyPr wrap="square" rtlCol="0">
            <a:spAutoFit/>
          </a:bodyPr>
          <a:lstStyle/>
          <a:p>
            <a:pPr algn="ctr"/>
            <a:r>
              <a:rPr lang="en-US" altLang="zh-TW" sz="800" dirty="0">
                <a:latin typeface="微軟正黑體" panose="020B0604030504040204" pitchFamily="34" charset="-120"/>
                <a:ea typeface="微軟正黑體" panose="020B0604030504040204" pitchFamily="34" charset="-120"/>
              </a:rPr>
              <a:t>GRI 403-4</a:t>
            </a:r>
            <a:r>
              <a:rPr lang="zh-TW" altLang="en-US" sz="800" dirty="0">
                <a:latin typeface="微軟正黑體" panose="020B0604030504040204" pitchFamily="34" charset="-120"/>
                <a:ea typeface="微軟正黑體" panose="020B0604030504040204" pitchFamily="34" charset="-120"/>
              </a:rPr>
              <a:t>有關職業安全衛生之工作者參與、諮商與溝通</a:t>
            </a:r>
          </a:p>
        </p:txBody>
      </p:sp>
      <p:sp>
        <p:nvSpPr>
          <p:cNvPr id="25" name="文字方塊 24"/>
          <p:cNvSpPr txBox="1"/>
          <p:nvPr/>
        </p:nvSpPr>
        <p:spPr>
          <a:xfrm>
            <a:off x="8409385" y="404664"/>
            <a:ext cx="1224136" cy="338554"/>
          </a:xfrm>
          <a:prstGeom prst="rect">
            <a:avLst/>
          </a:prstGeom>
          <a:solidFill>
            <a:srgbClr val="00B0F0"/>
          </a:solidFill>
        </p:spPr>
        <p:txBody>
          <a:bodyPr wrap="square" rtlCol="0">
            <a:spAutoFit/>
          </a:bodyPr>
          <a:lstStyle/>
          <a:p>
            <a:pPr algn="ctr"/>
            <a:r>
              <a:rPr lang="en-US" altLang="zh-TW" sz="800" dirty="0">
                <a:latin typeface="微軟正黑體" panose="020B0604030504040204" pitchFamily="34" charset="-120"/>
                <a:ea typeface="微軟正黑體" panose="020B0604030504040204" pitchFamily="34" charset="-120"/>
              </a:rPr>
              <a:t>GRI 403-5</a:t>
            </a:r>
            <a:r>
              <a:rPr lang="zh-TW" altLang="en-US" sz="800" dirty="0">
                <a:latin typeface="微軟正黑體" panose="020B0604030504040204" pitchFamily="34" charset="-120"/>
                <a:ea typeface="微軟正黑體" panose="020B0604030504040204" pitchFamily="34" charset="-120"/>
              </a:rPr>
              <a:t>有關職業安全衛生之工作者訓練</a:t>
            </a:r>
          </a:p>
        </p:txBody>
      </p:sp>
      <p:sp>
        <p:nvSpPr>
          <p:cNvPr id="3" name="內容版面配置區 2"/>
          <p:cNvSpPr>
            <a:spLocks noGrp="1"/>
          </p:cNvSpPr>
          <p:nvPr>
            <p:ph idx="13"/>
          </p:nvPr>
        </p:nvSpPr>
        <p:spPr>
          <a:xfrm>
            <a:off x="6573520" y="4725144"/>
            <a:ext cx="3060000" cy="1891085"/>
          </a:xfrm>
        </p:spPr>
        <p:txBody>
          <a:bodyPr/>
          <a:lstStyle/>
          <a:p>
            <a:endParaRPr lang="zh-TW" altLang="en-US" b="1"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9959" y="2996952"/>
            <a:ext cx="2852738"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64759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內容版面配置區 2"/>
          <p:cNvSpPr>
            <a:spLocks noGrp="1"/>
          </p:cNvSpPr>
          <p:nvPr>
            <p:ph idx="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indent="0" algn="just">
              <a:lnSpc>
                <a:spcPct val="150000"/>
              </a:lnSpc>
              <a:spcAft>
                <a:spcPts val="600"/>
              </a:spcAft>
            </a:pPr>
            <a:r>
              <a:rPr lang="en-US" altLang="zh-TW" b="1" dirty="0">
                <a:latin typeface="微軟正黑體" panose="020B0604030504040204" pitchFamily="34" charset="-120"/>
                <a:ea typeface="微軟正黑體" panose="020B0604030504040204" pitchFamily="34" charset="-120"/>
                <a:sym typeface="微軟正黑體" pitchFamily="34" charset="-120"/>
              </a:rPr>
              <a:t>3. </a:t>
            </a:r>
            <a:r>
              <a:rPr lang="zh-TW" altLang="en-US" b="1" dirty="0">
                <a:latin typeface="微軟正黑體" panose="020B0604030504040204" pitchFamily="34" charset="-120"/>
                <a:ea typeface="微軟正黑體" panose="020B0604030504040204" pitchFamily="34" charset="-120"/>
                <a:sym typeface="微軟正黑體" pitchFamily="34" charset="-120"/>
              </a:rPr>
              <a:t>友善職場</a:t>
            </a:r>
            <a:endParaRPr lang="en-US" altLang="zh-TW" b="1" dirty="0">
              <a:latin typeface="微軟正黑體" panose="020B0604030504040204" pitchFamily="34" charset="-120"/>
              <a:ea typeface="微軟正黑體" panose="020B0604030504040204" pitchFamily="34" charset="-120"/>
              <a:sym typeface="微軟正黑體" pitchFamily="34" charset="-120"/>
            </a:endParaRPr>
          </a:p>
          <a:p>
            <a:pPr marL="0" indent="0" algn="just">
              <a:lnSpc>
                <a:spcPct val="150000"/>
              </a:lnSpc>
              <a:spcAft>
                <a:spcPts val="600"/>
              </a:spcAft>
              <a:defRPr/>
            </a:pPr>
            <a:r>
              <a:rPr lang="en-US" altLang="zh-TW" sz="1000" b="1" dirty="0">
                <a:latin typeface="微軟正黑體" panose="020B0604030504040204" pitchFamily="34" charset="-120"/>
                <a:ea typeface="微軟正黑體" panose="020B0604030504040204" pitchFamily="34" charset="-120"/>
              </a:rPr>
              <a:t>5)</a:t>
            </a:r>
            <a:r>
              <a:rPr lang="zh-TW" altLang="en-US" sz="1000" b="1" dirty="0">
                <a:latin typeface="微軟正黑體" panose="020B0604030504040204" pitchFamily="34" charset="-120"/>
                <a:ea typeface="微軟正黑體" panose="020B0604030504040204" pitchFamily="34" charset="-120"/>
              </a:rPr>
              <a:t>職業災害預防與工傷統計分析</a:t>
            </a:r>
          </a:p>
          <a:p>
            <a:pPr marL="0" indent="234000" algn="just">
              <a:lnSpc>
                <a:spcPct val="150000"/>
              </a:lnSpc>
              <a:spcAft>
                <a:spcPts val="600"/>
              </a:spcAft>
            </a:pPr>
            <a:r>
              <a:rPr lang="zh-TW" altLang="en-US"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英華達致力提供安全無虞的工作環境，以職場零災害作為終極目標，並以完全符合當地法令與公司工業安全衛生政策為主要作為，透過職場安全教育訓練、安全演練、安全標語及預防措施為環安衛管理方式，提升公司安全意識及安全文化。</a:t>
            </a:r>
            <a:endPar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endParaRPr>
          </a:p>
          <a:p>
            <a:pPr marL="0" indent="234000" algn="just">
              <a:lnSpc>
                <a:spcPct val="150000"/>
              </a:lnSpc>
              <a:spcBef>
                <a:spcPts val="600"/>
              </a:spcBef>
              <a:spcAft>
                <a:spcPts val="600"/>
              </a:spcAft>
            </a:pPr>
            <a:endParaRPr lang="zh-TW" altLang="en-US"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p:txBody>
      </p:sp>
      <p:sp>
        <p:nvSpPr>
          <p:cNvPr id="3" name="內容版面配置區 2"/>
          <p:cNvSpPr>
            <a:spLocks noGrp="1"/>
          </p:cNvSpPr>
          <p:nvPr>
            <p:ph idx="12"/>
          </p:nvPr>
        </p:nvSpPr>
        <p:spPr>
          <a:noFill/>
          <a:ln>
            <a:noFill/>
          </a:ln>
        </p:spPr>
        <p:txBody>
          <a:bodyPr>
            <a:noAutofit/>
          </a:bodyPr>
          <a:lstStyle/>
          <a:p>
            <a:pPr marL="0" indent="234000" algn="just">
              <a:lnSpc>
                <a:spcPct val="150000"/>
              </a:lnSpc>
              <a:spcBef>
                <a:spcPts val="600"/>
              </a:spcBef>
              <a:spcAft>
                <a:spcPts val="600"/>
              </a:spcAft>
            </a:pPr>
            <a:endParaRPr lang="zh-TW" altLang="en-US" sz="900" kern="100" dirty="0">
              <a:solidFill>
                <a:prstClr val="black">
                  <a:lumMod val="95000"/>
                  <a:lumOff val="5000"/>
                </a:prstClr>
              </a:solidFill>
              <a:latin typeface="微軟正黑體"/>
              <a:cs typeface="Arial Unicode MS"/>
            </a:endParaRPr>
          </a:p>
          <a:p>
            <a:pPr marL="0" indent="0">
              <a:lnSpc>
                <a:spcPct val="150000"/>
              </a:lnSpc>
            </a:pPr>
            <a:endParaRPr lang="en-US" altLang="zh-TW" sz="900" dirty="0"/>
          </a:p>
          <a:p>
            <a:pPr marL="0" indent="0">
              <a:lnSpc>
                <a:spcPct val="150000"/>
              </a:lnSpc>
            </a:pPr>
            <a:endParaRPr lang="en-US" altLang="zh-TW" sz="900" dirty="0"/>
          </a:p>
          <a:p>
            <a:pPr>
              <a:lnSpc>
                <a:spcPct val="150000"/>
              </a:lnSpc>
            </a:pPr>
            <a:endParaRPr lang="en-US" altLang="zh-TW" sz="900" dirty="0"/>
          </a:p>
          <a:p>
            <a:pPr>
              <a:lnSpc>
                <a:spcPct val="150000"/>
              </a:lnSpc>
            </a:pPr>
            <a:endParaRPr lang="en-US" altLang="zh-TW" sz="900" dirty="0"/>
          </a:p>
          <a:p>
            <a:pPr>
              <a:lnSpc>
                <a:spcPct val="150000"/>
              </a:lnSpc>
            </a:pPr>
            <a:endParaRPr lang="en-US" altLang="zh-TW" sz="900" dirty="0"/>
          </a:p>
          <a:p>
            <a:pPr>
              <a:lnSpc>
                <a:spcPct val="150000"/>
              </a:lnSpc>
            </a:pPr>
            <a:endParaRPr lang="en-US" altLang="zh-TW" sz="900" dirty="0"/>
          </a:p>
          <a:p>
            <a:pPr>
              <a:lnSpc>
                <a:spcPct val="150000"/>
              </a:lnSpc>
            </a:pPr>
            <a:endParaRPr lang="en-US" altLang="zh-TW" sz="900" dirty="0"/>
          </a:p>
          <a:p>
            <a:pPr>
              <a:lnSpc>
                <a:spcPct val="150000"/>
              </a:lnSpc>
            </a:pPr>
            <a:endParaRPr lang="en-US" altLang="zh-TW" sz="900" dirty="0"/>
          </a:p>
          <a:p>
            <a:pPr>
              <a:lnSpc>
                <a:spcPct val="150000"/>
              </a:lnSpc>
            </a:pPr>
            <a:endParaRPr lang="en-US" altLang="zh-TW" sz="900" dirty="0"/>
          </a:p>
          <a:p>
            <a:pPr>
              <a:lnSpc>
                <a:spcPct val="150000"/>
              </a:lnSpc>
            </a:pPr>
            <a:endParaRPr lang="en-US" altLang="zh-TW" sz="900" dirty="0"/>
          </a:p>
          <a:p>
            <a:pPr>
              <a:lnSpc>
                <a:spcPct val="150000"/>
              </a:lnSpc>
            </a:pPr>
            <a:endParaRPr lang="en-US" altLang="zh-TW" sz="900" dirty="0"/>
          </a:p>
          <a:p>
            <a:pPr>
              <a:lnSpc>
                <a:spcPct val="150000"/>
              </a:lnSpc>
            </a:pPr>
            <a:endParaRPr lang="en-US" altLang="zh-TW" sz="900" dirty="0"/>
          </a:p>
          <a:p>
            <a:pPr>
              <a:lnSpc>
                <a:spcPct val="150000"/>
              </a:lnSpc>
            </a:pPr>
            <a:endParaRPr lang="en-US" altLang="zh-TW" sz="900" dirty="0"/>
          </a:p>
          <a:p>
            <a:pPr>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p:txBody>
      </p:sp>
      <p:sp>
        <p:nvSpPr>
          <p:cNvPr id="15" name="內容版面配置區 14"/>
          <p:cNvSpPr>
            <a:spLocks noGrp="1"/>
          </p:cNvSpPr>
          <p:nvPr>
            <p:ph idx="13"/>
          </p:nvPr>
        </p:nvSpPr>
        <p:spPr>
          <a:xfrm>
            <a:off x="6717536" y="565157"/>
            <a:ext cx="3060000" cy="585152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indent="234000" algn="just">
              <a:lnSpc>
                <a:spcPct val="150000"/>
              </a:lnSpc>
              <a:spcAft>
                <a:spcPts val="600"/>
              </a:spcAft>
            </a:pPr>
            <a:r>
              <a:rPr lang="zh-TW" altLang="en-US" sz="800" kern="100" dirty="0">
                <a:latin typeface="微軟正黑體" panose="020B0604030504040204" pitchFamily="34" charset="-120"/>
                <a:ea typeface="微軟正黑體" panose="020B0604030504040204" pitchFamily="34" charset="-120"/>
                <a:cs typeface="Arial Unicode MS"/>
              </a:rPr>
              <a:t>此外，為了增強員工安全生產意識，提高了安全生產率和企業經濟效益，英華達浦東廠還制定了損工比專案</a:t>
            </a:r>
            <a:r>
              <a:rPr lang="en-US" altLang="zh-TW" sz="800" kern="100" dirty="0">
                <a:latin typeface="微軟正黑體" panose="020B0604030504040204" pitchFamily="34" charset="-120"/>
                <a:ea typeface="微軟正黑體" panose="020B0604030504040204" pitchFamily="34" charset="-120"/>
                <a:cs typeface="Arial Unicode MS"/>
              </a:rPr>
              <a:t>《2019</a:t>
            </a:r>
            <a:r>
              <a:rPr lang="zh-TW" altLang="en-US" sz="800" kern="100" dirty="0">
                <a:latin typeface="微軟正黑體" panose="020B0604030504040204" pitchFamily="34" charset="-120"/>
                <a:ea typeface="微軟正黑體" panose="020B0604030504040204" pitchFamily="34" charset="-120"/>
                <a:cs typeface="Arial Unicode MS"/>
              </a:rPr>
              <a:t>年廠區人為意外損工比降至</a:t>
            </a:r>
            <a:r>
              <a:rPr lang="en-US" altLang="zh-TW" sz="800" kern="100" dirty="0">
                <a:latin typeface="微軟正黑體" panose="020B0604030504040204" pitchFamily="34" charset="-120"/>
                <a:ea typeface="微軟正黑體" panose="020B0604030504040204" pitchFamily="34" charset="-120"/>
                <a:cs typeface="Arial Unicode MS"/>
              </a:rPr>
              <a:t>30</a:t>
            </a:r>
            <a:r>
              <a:rPr lang="zh-TW" altLang="en-US" sz="800" kern="100" dirty="0">
                <a:latin typeface="微軟正黑體" panose="020B0604030504040204" pitchFamily="34" charset="-120"/>
                <a:ea typeface="微軟正黑體" panose="020B0604030504040204" pitchFamily="34" charset="-120"/>
                <a:cs typeface="Arial Unicode MS"/>
              </a:rPr>
              <a:t>以下</a:t>
            </a:r>
            <a:r>
              <a:rPr lang="en-US" altLang="zh-TW" sz="800" kern="100" dirty="0">
                <a:latin typeface="微軟正黑體" panose="020B0604030504040204" pitchFamily="34" charset="-120"/>
                <a:ea typeface="微軟正黑體" panose="020B0604030504040204" pitchFamily="34" charset="-120"/>
                <a:cs typeface="Arial Unicode MS"/>
              </a:rPr>
              <a:t>》</a:t>
            </a:r>
            <a:r>
              <a:rPr lang="zh-TW" altLang="en-US" sz="800" kern="100" dirty="0">
                <a:latin typeface="微軟正黑體" panose="020B0604030504040204" pitchFamily="34" charset="-120"/>
                <a:ea typeface="微軟正黑體" panose="020B0604030504040204" pitchFamily="34" charset="-120"/>
                <a:cs typeface="Arial Unicode MS"/>
              </a:rPr>
              <a:t>，</a:t>
            </a:r>
            <a:r>
              <a:rPr lang="en-US" altLang="zh-TW" sz="800" kern="100" dirty="0">
                <a:latin typeface="微軟正黑體" panose="020B0604030504040204" pitchFamily="34" charset="-120"/>
                <a:ea typeface="微軟正黑體" panose="020B0604030504040204" pitchFamily="34" charset="-120"/>
                <a:cs typeface="Arial Unicode MS"/>
              </a:rPr>
              <a:t>2019</a:t>
            </a:r>
            <a:r>
              <a:rPr lang="zh-TW" altLang="en-US" sz="800" kern="100" dirty="0">
                <a:latin typeface="微軟正黑體" panose="020B0604030504040204" pitchFamily="34" charset="-120"/>
                <a:ea typeface="微軟正黑體" panose="020B0604030504040204" pitchFamily="34" charset="-120"/>
                <a:cs typeface="Arial Unicode MS"/>
              </a:rPr>
              <a:t>年英華達浦東廠區人為意外工傷損工比為</a:t>
            </a:r>
            <a:r>
              <a:rPr lang="en-US" altLang="zh-TW" sz="800" kern="100" dirty="0">
                <a:latin typeface="微軟正黑體" panose="020B0604030504040204" pitchFamily="34" charset="-120"/>
                <a:ea typeface="微軟正黑體" panose="020B0604030504040204" pitchFamily="34" charset="-120"/>
                <a:cs typeface="Arial Unicode MS"/>
              </a:rPr>
              <a:t>63.29</a:t>
            </a:r>
            <a:r>
              <a:rPr lang="zh-TW" altLang="en-US" sz="800" kern="100" dirty="0">
                <a:latin typeface="微軟正黑體" panose="020B0604030504040204" pitchFamily="34" charset="-120"/>
                <a:ea typeface="微軟正黑體" panose="020B0604030504040204" pitchFamily="34" charset="-120"/>
                <a:cs typeface="Arial Unicode MS"/>
              </a:rPr>
              <a:t>。分析主要因為</a:t>
            </a:r>
            <a:r>
              <a:rPr lang="zh-TW" altLang="zh-TW" sz="800" dirty="0">
                <a:latin typeface="微軟正黑體" panose="020B0604030504040204" pitchFamily="34" charset="-120"/>
                <a:ea typeface="微軟正黑體" panose="020B0604030504040204" pitchFamily="34" charset="-120"/>
              </a:rPr>
              <a:t>廠區行走及上下樓梯今年事故共</a:t>
            </a:r>
            <a:r>
              <a:rPr lang="en-US" altLang="zh-TW" sz="800" dirty="0">
                <a:latin typeface="微軟正黑體" panose="020B0604030504040204" pitchFamily="34" charset="-120"/>
                <a:ea typeface="微軟正黑體" panose="020B0604030504040204" pitchFamily="34" charset="-120"/>
              </a:rPr>
              <a:t>13</a:t>
            </a:r>
            <a:r>
              <a:rPr lang="zh-TW" altLang="zh-TW" sz="800" dirty="0">
                <a:latin typeface="微軟正黑體" panose="020B0604030504040204" pitchFamily="34" charset="-120"/>
                <a:ea typeface="微軟正黑體" panose="020B0604030504040204" pitchFamily="34" charset="-120"/>
              </a:rPr>
              <a:t>起，其中有</a:t>
            </a:r>
            <a:r>
              <a:rPr lang="en-US" altLang="zh-TW" sz="800" dirty="0">
                <a:latin typeface="微軟正黑體" panose="020B0604030504040204" pitchFamily="34" charset="-120"/>
                <a:ea typeface="微軟正黑體" panose="020B0604030504040204" pitchFamily="34" charset="-120"/>
              </a:rPr>
              <a:t>9</a:t>
            </a:r>
            <a:r>
              <a:rPr lang="zh-TW" altLang="zh-TW" sz="800" dirty="0">
                <a:latin typeface="微軟正黑體" panose="020B0604030504040204" pitchFamily="34" charset="-120"/>
                <a:ea typeface="微軟正黑體" panose="020B0604030504040204" pitchFamily="34" charset="-120"/>
              </a:rPr>
              <a:t>起事故休假超過</a:t>
            </a:r>
            <a:r>
              <a:rPr lang="en-US" altLang="zh-TW" sz="800" dirty="0">
                <a:latin typeface="微軟正黑體" panose="020B0604030504040204" pitchFamily="34" charset="-120"/>
                <a:ea typeface="微軟正黑體" panose="020B0604030504040204" pitchFamily="34" charset="-120"/>
              </a:rPr>
              <a:t>2</a:t>
            </a:r>
            <a:r>
              <a:rPr lang="zh-TW" altLang="zh-TW" sz="800" dirty="0">
                <a:latin typeface="微軟正黑體" panose="020B0604030504040204" pitchFamily="34" charset="-120"/>
                <a:ea typeface="微軟正黑體" panose="020B0604030504040204" pitchFamily="34" charset="-120"/>
              </a:rPr>
              <a:t>個月。最嚴重一起休工傷假</a:t>
            </a:r>
            <a:r>
              <a:rPr lang="en-US" altLang="zh-TW" sz="800" dirty="0">
                <a:latin typeface="微軟正黑體" panose="020B0604030504040204" pitchFamily="34" charset="-120"/>
                <a:ea typeface="微軟正黑體" panose="020B0604030504040204" pitchFamily="34" charset="-120"/>
              </a:rPr>
              <a:t>9</a:t>
            </a:r>
            <a:r>
              <a:rPr lang="zh-TW" altLang="zh-TW" sz="800" dirty="0">
                <a:latin typeface="微軟正黑體" panose="020B0604030504040204" pitchFamily="34" charset="-120"/>
                <a:ea typeface="微軟正黑體" panose="020B0604030504040204" pitchFamily="34" charset="-120"/>
              </a:rPr>
              <a:t>個月，其餘休工傷假</a:t>
            </a:r>
            <a:r>
              <a:rPr lang="en-US" altLang="zh-TW" sz="800" dirty="0">
                <a:latin typeface="微軟正黑體" panose="020B0604030504040204" pitchFamily="34" charset="-120"/>
                <a:ea typeface="微軟正黑體" panose="020B0604030504040204" pitchFamily="34" charset="-120"/>
              </a:rPr>
              <a:t>5</a:t>
            </a:r>
            <a:r>
              <a:rPr lang="zh-TW" altLang="zh-TW" sz="800" dirty="0">
                <a:latin typeface="微軟正黑體" panose="020B0604030504040204" pitchFamily="34" charset="-120"/>
                <a:ea typeface="微軟正黑體" panose="020B0604030504040204" pitchFamily="34" charset="-120"/>
              </a:rPr>
              <a:t>個月</a:t>
            </a:r>
            <a:r>
              <a:rPr lang="en-US" altLang="zh-TW" sz="800" dirty="0">
                <a:latin typeface="微軟正黑體" panose="020B0604030504040204" pitchFamily="34" charset="-120"/>
                <a:ea typeface="微軟正黑體" panose="020B0604030504040204" pitchFamily="34" charset="-120"/>
              </a:rPr>
              <a:t>1</a:t>
            </a:r>
            <a:r>
              <a:rPr lang="zh-TW" altLang="zh-TW" sz="800" dirty="0">
                <a:latin typeface="微軟正黑體" panose="020B0604030504040204" pitchFamily="34" charset="-120"/>
                <a:ea typeface="微軟正黑體" panose="020B0604030504040204" pitchFamily="34" charset="-120"/>
              </a:rPr>
              <a:t>起，</a:t>
            </a:r>
            <a:r>
              <a:rPr lang="en-US" altLang="zh-TW" sz="800" dirty="0">
                <a:latin typeface="微軟正黑體" panose="020B0604030504040204" pitchFamily="34" charset="-120"/>
                <a:ea typeface="微軟正黑體" panose="020B0604030504040204" pitchFamily="34" charset="-120"/>
              </a:rPr>
              <a:t>4</a:t>
            </a:r>
            <a:r>
              <a:rPr lang="zh-TW" altLang="zh-TW" sz="800" dirty="0">
                <a:latin typeface="微軟正黑體" panose="020B0604030504040204" pitchFamily="34" charset="-120"/>
                <a:ea typeface="微軟正黑體" panose="020B0604030504040204" pitchFamily="34" charset="-120"/>
              </a:rPr>
              <a:t>個月</a:t>
            </a:r>
            <a:r>
              <a:rPr lang="en-US" altLang="zh-TW" sz="800" dirty="0">
                <a:latin typeface="微軟正黑體" panose="020B0604030504040204" pitchFamily="34" charset="-120"/>
                <a:ea typeface="微軟正黑體" panose="020B0604030504040204" pitchFamily="34" charset="-120"/>
              </a:rPr>
              <a:t>6</a:t>
            </a:r>
            <a:r>
              <a:rPr lang="zh-TW" altLang="zh-TW" sz="800" dirty="0">
                <a:latin typeface="微軟正黑體" panose="020B0604030504040204" pitchFamily="34" charset="-120"/>
                <a:ea typeface="微軟正黑體" panose="020B0604030504040204" pitchFamily="34" charset="-120"/>
              </a:rPr>
              <a:t>起，</a:t>
            </a:r>
            <a:r>
              <a:rPr lang="en-US" altLang="zh-TW" sz="800" dirty="0">
                <a:latin typeface="微軟正黑體" panose="020B0604030504040204" pitchFamily="34" charset="-120"/>
                <a:ea typeface="微軟正黑體" panose="020B0604030504040204" pitchFamily="34" charset="-120"/>
              </a:rPr>
              <a:t>3</a:t>
            </a:r>
            <a:r>
              <a:rPr lang="zh-TW" altLang="zh-TW" sz="800" dirty="0">
                <a:latin typeface="微軟正黑體" panose="020B0604030504040204" pitchFamily="34" charset="-120"/>
                <a:ea typeface="微軟正黑體" panose="020B0604030504040204" pitchFamily="34" charset="-120"/>
              </a:rPr>
              <a:t>個月</a:t>
            </a:r>
            <a:r>
              <a:rPr lang="en-US" altLang="zh-TW" sz="800" dirty="0">
                <a:latin typeface="微軟正黑體" panose="020B0604030504040204" pitchFamily="34" charset="-120"/>
                <a:ea typeface="微軟正黑體" panose="020B0604030504040204" pitchFamily="34" charset="-120"/>
              </a:rPr>
              <a:t>1</a:t>
            </a:r>
            <a:r>
              <a:rPr lang="zh-TW" altLang="zh-TW" sz="800" dirty="0">
                <a:latin typeface="微軟正黑體" panose="020B0604030504040204" pitchFamily="34" charset="-120"/>
                <a:ea typeface="微軟正黑體" panose="020B0604030504040204" pitchFamily="34" charset="-120"/>
              </a:rPr>
              <a:t>起，</a:t>
            </a:r>
            <a:r>
              <a:rPr lang="en-US" altLang="zh-TW" sz="800" dirty="0">
                <a:latin typeface="微軟正黑體" panose="020B0604030504040204" pitchFamily="34" charset="-120"/>
                <a:ea typeface="微軟正黑體" panose="020B0604030504040204" pitchFamily="34" charset="-120"/>
              </a:rPr>
              <a:t>2</a:t>
            </a:r>
            <a:r>
              <a:rPr lang="zh-TW" altLang="zh-TW" sz="800" dirty="0">
                <a:latin typeface="微軟正黑體" panose="020B0604030504040204" pitchFamily="34" charset="-120"/>
                <a:ea typeface="微軟正黑體" panose="020B0604030504040204" pitchFamily="34" charset="-120"/>
              </a:rPr>
              <a:t>個月</a:t>
            </a:r>
            <a:r>
              <a:rPr lang="en-US" altLang="zh-TW" sz="800" dirty="0">
                <a:latin typeface="微軟正黑體" panose="020B0604030504040204" pitchFamily="34" charset="-120"/>
                <a:ea typeface="微軟正黑體" panose="020B0604030504040204" pitchFamily="34" charset="-120"/>
              </a:rPr>
              <a:t>2</a:t>
            </a:r>
            <a:r>
              <a:rPr lang="zh-TW" altLang="zh-TW" sz="800" dirty="0">
                <a:latin typeface="微軟正黑體" panose="020B0604030504040204" pitchFamily="34" charset="-120"/>
                <a:ea typeface="微軟正黑體" panose="020B0604030504040204" pitchFamily="34" charset="-120"/>
              </a:rPr>
              <a:t>起，</a:t>
            </a:r>
            <a:r>
              <a:rPr lang="en-US" altLang="zh-TW" sz="800" dirty="0">
                <a:latin typeface="微軟正黑體" panose="020B0604030504040204" pitchFamily="34" charset="-120"/>
                <a:ea typeface="微軟正黑體" panose="020B0604030504040204" pitchFamily="34" charset="-120"/>
              </a:rPr>
              <a:t>1</a:t>
            </a:r>
            <a:r>
              <a:rPr lang="zh-TW" altLang="zh-TW" sz="800" dirty="0">
                <a:latin typeface="微軟正黑體" panose="020B0604030504040204" pitchFamily="34" charset="-120"/>
                <a:ea typeface="微軟正黑體" panose="020B0604030504040204" pitchFamily="34" charset="-120"/>
              </a:rPr>
              <a:t>個月</a:t>
            </a:r>
            <a:r>
              <a:rPr lang="en-US" altLang="zh-TW" sz="800" dirty="0">
                <a:latin typeface="微軟正黑體" panose="020B0604030504040204" pitchFamily="34" charset="-120"/>
                <a:ea typeface="微軟正黑體" panose="020B0604030504040204" pitchFamily="34" charset="-120"/>
              </a:rPr>
              <a:t>2</a:t>
            </a:r>
            <a:r>
              <a:rPr lang="zh-TW" altLang="zh-TW" sz="800" dirty="0">
                <a:latin typeface="微軟正黑體" panose="020B0604030504040204" pitchFamily="34" charset="-120"/>
                <a:ea typeface="微軟正黑體" panose="020B0604030504040204" pitchFamily="34" charset="-120"/>
              </a:rPr>
              <a:t>起。行走及上下樓梯事故在今年總事故中所占比例較高，且此類事故後果嚴重，損失工時較多，是造成今年損工比未達成目標的主要原因</a:t>
            </a:r>
            <a:r>
              <a:rPr lang="zh-TW" altLang="en-US" sz="800" dirty="0">
                <a:latin typeface="微軟正黑體" panose="020B0604030504040204" pitchFamily="34" charset="-120"/>
                <a:ea typeface="微軟正黑體" panose="020B0604030504040204" pitchFamily="34" charset="-120"/>
              </a:rPr>
              <a:t>，針對工傷事件進行下列改善措施：</a:t>
            </a:r>
            <a:endParaRPr lang="en-US" altLang="zh-TW" sz="800" dirty="0">
              <a:latin typeface="微軟正黑體" panose="020B0604030504040204" pitchFamily="34" charset="-120"/>
              <a:ea typeface="微軟正黑體" panose="020B0604030504040204" pitchFamily="34" charset="-120"/>
            </a:endParaRPr>
          </a:p>
          <a:p>
            <a:pPr>
              <a:lnSpc>
                <a:spcPct val="150000"/>
              </a:lnSpc>
            </a:pPr>
            <a:r>
              <a:rPr lang="en-US" altLang="zh-CN" sz="800" dirty="0">
                <a:latin typeface="微軟正黑體" panose="020B0604030504040204" pitchFamily="34" charset="-120"/>
                <a:ea typeface="微軟正黑體" panose="020B0604030504040204" pitchFamily="34" charset="-120"/>
              </a:rPr>
              <a:t>1.</a:t>
            </a:r>
            <a:r>
              <a:rPr lang="zh-CN" altLang="en-US" sz="800" dirty="0">
                <a:latin typeface="微軟正黑體" panose="020B0604030504040204" pitchFamily="34" charset="-120"/>
                <a:ea typeface="微軟正黑體" panose="020B0604030504040204" pitchFamily="34" charset="-120"/>
              </a:rPr>
              <a:t>對新進人員做好三級安全教育，特別是班組級安全培訓，加強員工安全意識和專業作業操作能力，使作業員工對危險源有全面的認識，避免事故的發生；並讓產線幹部對員工開展日常安全培訓，加強每日安全宣導</a:t>
            </a:r>
            <a:r>
              <a:rPr lang="zh-TW" altLang="en-US" sz="800" dirty="0">
                <a:latin typeface="微軟正黑體" panose="020B0604030504040204" pitchFamily="34" charset="-120"/>
                <a:ea typeface="微軟正黑體" panose="020B0604030504040204" pitchFamily="34" charset="-120"/>
              </a:rPr>
              <a:t>。</a:t>
            </a:r>
            <a:endParaRPr lang="en-US" altLang="zh-CN" sz="800" dirty="0">
              <a:latin typeface="微軟正黑體" panose="020B0604030504040204" pitchFamily="34" charset="-120"/>
              <a:ea typeface="微軟正黑體" panose="020B0604030504040204" pitchFamily="34" charset="-120"/>
            </a:endParaRPr>
          </a:p>
          <a:p>
            <a:pPr>
              <a:lnSpc>
                <a:spcPct val="150000"/>
              </a:lnSpc>
            </a:pPr>
            <a:r>
              <a:rPr lang="en-US" altLang="zh-CN" sz="800" dirty="0">
                <a:latin typeface="微軟正黑體" panose="020B0604030504040204" pitchFamily="34" charset="-120"/>
                <a:ea typeface="微軟正黑體" panose="020B0604030504040204" pitchFamily="34" charset="-120"/>
              </a:rPr>
              <a:t>2.</a:t>
            </a:r>
            <a:r>
              <a:rPr lang="zh-CN" altLang="en-US" sz="800" dirty="0">
                <a:latin typeface="微軟正黑體" panose="020B0604030504040204" pitchFamily="34" charset="-120"/>
                <a:ea typeface="微軟正黑體" panose="020B0604030504040204" pitchFamily="34" charset="-120"/>
              </a:rPr>
              <a:t>工安及產線幹部加強日常稽核，發現問題及時處理，對於檢查出來的問題做好閉環管理</a:t>
            </a:r>
            <a:r>
              <a:rPr lang="zh-TW" altLang="en-US" sz="800" dirty="0">
                <a:latin typeface="微軟正黑體" panose="020B0604030504040204" pitchFamily="34" charset="-120"/>
                <a:ea typeface="微軟正黑體" panose="020B0604030504040204" pitchFamily="34" charset="-120"/>
              </a:rPr>
              <a:t>。</a:t>
            </a:r>
            <a:endParaRPr lang="en-US" altLang="zh-CN" sz="800" dirty="0">
              <a:latin typeface="微軟正黑體" panose="020B0604030504040204" pitchFamily="34" charset="-120"/>
              <a:ea typeface="微軟正黑體" panose="020B0604030504040204" pitchFamily="34" charset="-120"/>
            </a:endParaRPr>
          </a:p>
          <a:p>
            <a:pPr>
              <a:lnSpc>
                <a:spcPct val="150000"/>
              </a:lnSpc>
            </a:pPr>
            <a:r>
              <a:rPr lang="en-US" altLang="zh-CN" sz="800" dirty="0">
                <a:latin typeface="微軟正黑體" panose="020B0604030504040204" pitchFamily="34" charset="-120"/>
                <a:ea typeface="微軟正黑體" panose="020B0604030504040204" pitchFamily="34" charset="-120"/>
              </a:rPr>
              <a:t>3.</a:t>
            </a:r>
            <a:r>
              <a:rPr lang="zh-CN" altLang="en-US" sz="800" dirty="0">
                <a:latin typeface="微軟正黑體" panose="020B0604030504040204" pitchFamily="34" charset="-120"/>
                <a:ea typeface="微軟正黑體" panose="020B0604030504040204" pitchFamily="34" charset="-120"/>
              </a:rPr>
              <a:t>工安提取每年發生的典型事故，對各部門開展</a:t>
            </a:r>
            <a:r>
              <a:rPr lang="en-US" altLang="zh-CN" sz="800" dirty="0">
                <a:latin typeface="微軟正黑體" panose="020B0604030504040204" pitchFamily="34" charset="-120"/>
                <a:ea typeface="微軟正黑體" panose="020B0604030504040204" pitchFamily="34" charset="-120"/>
              </a:rPr>
              <a:t>《</a:t>
            </a:r>
            <a:r>
              <a:rPr lang="zh-CN" altLang="en-US" sz="800" dirty="0">
                <a:latin typeface="微軟正黑體" panose="020B0604030504040204" pitchFamily="34" charset="-120"/>
                <a:ea typeface="微軟正黑體" panose="020B0604030504040204" pitchFamily="34" charset="-120"/>
              </a:rPr>
              <a:t>工傷及事故處理</a:t>
            </a:r>
            <a:r>
              <a:rPr lang="en-US" altLang="zh-CN" sz="800" dirty="0">
                <a:latin typeface="微軟正黑體" panose="020B0604030504040204" pitchFamily="34" charset="-120"/>
                <a:ea typeface="微軟正黑體" panose="020B0604030504040204" pitchFamily="34" charset="-120"/>
              </a:rPr>
              <a:t>》</a:t>
            </a:r>
            <a:r>
              <a:rPr lang="zh-CN" altLang="en-US" sz="800" dirty="0">
                <a:latin typeface="微軟正黑體" panose="020B0604030504040204" pitchFamily="34" charset="-120"/>
                <a:ea typeface="微軟正黑體" panose="020B0604030504040204" pitchFamily="34" charset="-120"/>
              </a:rPr>
              <a:t>培訓，再由各部門對產線作業人員開展工傷事故的培訓</a:t>
            </a:r>
            <a:r>
              <a:rPr lang="zh-TW" altLang="en-US" sz="800" dirty="0">
                <a:latin typeface="微軟正黑體" panose="020B0604030504040204" pitchFamily="34" charset="-120"/>
                <a:ea typeface="微軟正黑體" panose="020B0604030504040204" pitchFamily="34" charset="-120"/>
              </a:rPr>
              <a:t>。</a:t>
            </a:r>
            <a:endParaRPr lang="en-US" altLang="zh-CN" sz="800" dirty="0">
              <a:latin typeface="微軟正黑體" panose="020B0604030504040204" pitchFamily="34" charset="-120"/>
              <a:ea typeface="微軟正黑體" panose="020B0604030504040204" pitchFamily="34" charset="-120"/>
            </a:endParaRPr>
          </a:p>
          <a:p>
            <a:pPr>
              <a:lnSpc>
                <a:spcPct val="150000"/>
              </a:lnSpc>
            </a:pPr>
            <a:r>
              <a:rPr lang="en-US" altLang="zh-CN" sz="800" dirty="0">
                <a:latin typeface="微軟正黑體" panose="020B0604030504040204" pitchFamily="34" charset="-120"/>
                <a:ea typeface="微軟正黑體" panose="020B0604030504040204" pitchFamily="34" charset="-120"/>
              </a:rPr>
              <a:t>4.</a:t>
            </a:r>
            <a:r>
              <a:rPr lang="zh-CN" altLang="en-US" sz="800" dirty="0">
                <a:latin typeface="微軟正黑體" panose="020B0604030504040204" pitchFamily="34" charset="-120"/>
                <a:ea typeface="微軟正黑體" panose="020B0604030504040204" pitchFamily="34" charset="-120"/>
              </a:rPr>
              <a:t>對危險器具加強管理，淘汰落後設備，增加安全聯鎖裝置，並對安全裝置進行每日點檢</a:t>
            </a:r>
            <a:r>
              <a:rPr lang="zh-TW" altLang="en-US" sz="800" dirty="0">
                <a:latin typeface="微軟正黑體" panose="020B0604030504040204" pitchFamily="34" charset="-120"/>
                <a:ea typeface="微軟正黑體" panose="020B0604030504040204" pitchFamily="34" charset="-120"/>
              </a:rPr>
              <a:t>。</a:t>
            </a:r>
            <a:endParaRPr lang="en-US" altLang="zh-CN" sz="800" dirty="0">
              <a:latin typeface="微軟正黑體" panose="020B0604030504040204" pitchFamily="34" charset="-120"/>
              <a:ea typeface="微軟正黑體" panose="020B0604030504040204" pitchFamily="34" charset="-120"/>
            </a:endParaRPr>
          </a:p>
          <a:p>
            <a:pPr>
              <a:lnSpc>
                <a:spcPct val="150000"/>
              </a:lnSpc>
            </a:pPr>
            <a:r>
              <a:rPr lang="en-US" altLang="zh-CN" sz="800" dirty="0">
                <a:latin typeface="微軟正黑體" panose="020B0604030504040204" pitchFamily="34" charset="-120"/>
                <a:ea typeface="微軟正黑體" panose="020B0604030504040204" pitchFamily="34" charset="-120"/>
              </a:rPr>
              <a:t>5.</a:t>
            </a:r>
            <a:r>
              <a:rPr lang="zh-CN" altLang="en-US" sz="800" dirty="0">
                <a:latin typeface="微軟正黑體" panose="020B0604030504040204" pitchFamily="34" charset="-120"/>
                <a:ea typeface="微軟正黑體" panose="020B0604030504040204" pitchFamily="34" charset="-120"/>
              </a:rPr>
              <a:t>在每個樓層加入工安宣傳欄，增加與工業安全相關的宣傳圖，並在人員流動較大場所使用視頻宣傳，增強員工安全意識，避免事故的發生</a:t>
            </a:r>
            <a:r>
              <a:rPr lang="zh-CN" altLang="en-US" sz="800" dirty="0" smtClean="0">
                <a:latin typeface="微軟正黑體" panose="020B0604030504040204" pitchFamily="34" charset="-120"/>
                <a:ea typeface="微軟正黑體" panose="020B0604030504040204" pitchFamily="34" charset="-120"/>
              </a:rPr>
              <a:t>。</a:t>
            </a:r>
            <a:endParaRPr lang="en-US" altLang="zh-CN" sz="800" dirty="0" smtClean="0">
              <a:latin typeface="微軟正黑體" panose="020B0604030504040204" pitchFamily="34" charset="-120"/>
              <a:ea typeface="微軟正黑體" panose="020B0604030504040204" pitchFamily="34" charset="-120"/>
            </a:endParaRPr>
          </a:p>
          <a:p>
            <a:pPr>
              <a:lnSpc>
                <a:spcPct val="150000"/>
              </a:lnSpc>
            </a:pPr>
            <a:r>
              <a:rPr lang="en-US" altLang="zh-CN" sz="800" dirty="0">
                <a:latin typeface="微軟正黑體" panose="020B0604030504040204" pitchFamily="34" charset="-120"/>
                <a:ea typeface="微軟正黑體" panose="020B0604030504040204" pitchFamily="34" charset="-120"/>
              </a:rPr>
              <a:t> </a:t>
            </a:r>
            <a:r>
              <a:rPr lang="en-US" altLang="zh-CN" sz="800" dirty="0" smtClean="0">
                <a:latin typeface="微軟正黑體" panose="020B0604030504040204" pitchFamily="34" charset="-120"/>
                <a:ea typeface="微軟正黑體" panose="020B0604030504040204" pitchFamily="34" charset="-120"/>
              </a:rPr>
              <a:t>       </a:t>
            </a:r>
            <a:r>
              <a:rPr lang="zh-TW" altLang="en-US" sz="800" dirty="0" smtClean="0">
                <a:latin typeface="微軟正黑體" panose="020B0604030504040204" pitchFamily="34" charset="-120"/>
                <a:ea typeface="微軟正黑體" panose="020B0604030504040204" pitchFamily="34" charset="-120"/>
              </a:rPr>
              <a:t>南京廠區派遣員工工傷件數為</a:t>
            </a:r>
            <a:r>
              <a:rPr lang="en-US" altLang="zh-TW" sz="800" dirty="0" smtClean="0">
                <a:latin typeface="微軟正黑體" panose="020B0604030504040204" pitchFamily="34" charset="-120"/>
                <a:ea typeface="微軟正黑體" panose="020B0604030504040204" pitchFamily="34" charset="-120"/>
              </a:rPr>
              <a:t>3</a:t>
            </a:r>
            <a:r>
              <a:rPr lang="zh-TW" altLang="en-US" sz="800" dirty="0" smtClean="0">
                <a:latin typeface="微軟正黑體" panose="020B0604030504040204" pitchFamily="34" charset="-120"/>
                <a:ea typeface="微軟正黑體" panose="020B0604030504040204" pitchFamily="34" charset="-120"/>
              </a:rPr>
              <a:t>件皆為男姓，工傷率為 </a:t>
            </a:r>
            <a:r>
              <a:rPr lang="en-US" altLang="zh-TW" sz="800" dirty="0" smtClean="0">
                <a:latin typeface="微軟正黑體" panose="020B0604030504040204" pitchFamily="34" charset="-120"/>
                <a:ea typeface="微軟正黑體" panose="020B0604030504040204" pitchFamily="34" charset="-120"/>
              </a:rPr>
              <a:t>2.41%</a:t>
            </a:r>
            <a:r>
              <a:rPr lang="zh-TW" altLang="en-US" sz="800" dirty="0" smtClean="0">
                <a:latin typeface="微軟正黑體" panose="020B0604030504040204" pitchFamily="34" charset="-120"/>
                <a:ea typeface="微軟正黑體" panose="020B0604030504040204" pitchFamily="34" charset="-120"/>
              </a:rPr>
              <a:t>，總工作時數</a:t>
            </a:r>
            <a:r>
              <a:rPr lang="en-US" altLang="zh-TW" sz="800" dirty="0" smtClean="0">
                <a:latin typeface="微軟正黑體" panose="020B0604030504040204" pitchFamily="34" charset="-120"/>
                <a:ea typeface="微軟正黑體" panose="020B0604030504040204" pitchFamily="34" charset="-120"/>
              </a:rPr>
              <a:t>1,244,267.25</a:t>
            </a:r>
            <a:r>
              <a:rPr lang="zh-TW" altLang="en-US" sz="800" dirty="0" smtClean="0">
                <a:latin typeface="微軟正黑體" panose="020B0604030504040204" pitchFamily="34" charset="-120"/>
                <a:ea typeface="微軟正黑體" panose="020B0604030504040204" pitchFamily="34" charset="-120"/>
              </a:rPr>
              <a:t>，因派遣員工都是作業操作疏失造成輕微傷害並無嚴重工傷。</a:t>
            </a:r>
            <a:endParaRPr lang="en-US" altLang="zh-CN" sz="800" dirty="0">
              <a:latin typeface="微軟正黑體" panose="020B0604030504040204" pitchFamily="34" charset="-120"/>
              <a:ea typeface="微軟正黑體" panose="020B0604030504040204" pitchFamily="34" charset="-120"/>
            </a:endParaRPr>
          </a:p>
          <a:p>
            <a:pPr marL="0" indent="234000" algn="just">
              <a:lnSpc>
                <a:spcPct val="150000"/>
              </a:lnSpc>
              <a:spcAft>
                <a:spcPts val="600"/>
              </a:spcAft>
            </a:pPr>
            <a:endParaRPr lang="en-US" altLang="zh-TW" sz="900" dirty="0">
              <a:latin typeface="微軟正黑體" panose="020B0604030504040204" pitchFamily="34" charset="-120"/>
              <a:ea typeface="微軟正黑體" panose="020B0604030504040204" pitchFamily="34" charset="-120"/>
            </a:endParaRPr>
          </a:p>
          <a:p>
            <a:pPr marL="0" indent="234000" algn="just">
              <a:lnSpc>
                <a:spcPct val="150000"/>
              </a:lnSpc>
              <a:spcAft>
                <a:spcPts val="600"/>
              </a:spcAft>
            </a:pPr>
            <a:endParaRPr lang="en-US" altLang="zh-TW" sz="900" dirty="0">
              <a:solidFill>
                <a:srgbClr val="FF0000"/>
              </a:solidFill>
              <a:latin typeface="微軟正黑體" panose="020B0604030504040204" pitchFamily="34" charset="-120"/>
              <a:ea typeface="微軟正黑體" panose="020B0604030504040204" pitchFamily="34" charset="-120"/>
            </a:endParaRPr>
          </a:p>
          <a:p>
            <a:pPr marL="0" indent="234000" algn="just">
              <a:lnSpc>
                <a:spcPct val="150000"/>
              </a:lnSpc>
              <a:spcAft>
                <a:spcPts val="600"/>
              </a:spcAft>
            </a:pPr>
            <a:endParaRPr lang="en-US" altLang="zh-TW" sz="900" strike="sngStrike" kern="100" dirty="0">
              <a:solidFill>
                <a:srgbClr val="FF0000"/>
              </a:solidFill>
              <a:latin typeface="微軟正黑體" panose="020B0604030504040204" pitchFamily="34" charset="-120"/>
              <a:ea typeface="微軟正黑體" panose="020B0604030504040204" pitchFamily="34" charset="-120"/>
              <a:cs typeface="Arial Unicode MS"/>
            </a:endParaRPr>
          </a:p>
          <a:p>
            <a:pPr marL="0" indent="234000" algn="just">
              <a:lnSpc>
                <a:spcPct val="150000"/>
              </a:lnSpc>
              <a:spcAft>
                <a:spcPts val="600"/>
              </a:spcAft>
            </a:pPr>
            <a:endParaRPr lang="en-US" altLang="zh-TW" sz="900" strike="sngStrike" kern="100" dirty="0">
              <a:solidFill>
                <a:srgbClr val="FF0000"/>
              </a:solidFill>
              <a:latin typeface="微軟正黑體" panose="020B0604030504040204" pitchFamily="34" charset="-120"/>
              <a:ea typeface="微軟正黑體" panose="020B0604030504040204" pitchFamily="34" charset="-120"/>
              <a:cs typeface="Arial Unicode MS"/>
            </a:endParaRPr>
          </a:p>
          <a:p>
            <a:pPr marL="0" indent="234000" algn="just">
              <a:lnSpc>
                <a:spcPct val="150000"/>
              </a:lnSpc>
              <a:spcAft>
                <a:spcPts val="600"/>
              </a:spcAft>
            </a:pPr>
            <a:endParaRPr lang="en-US" altLang="zh-TW" sz="900" strike="sngStrike" kern="100" dirty="0">
              <a:solidFill>
                <a:srgbClr val="FF0000"/>
              </a:solidFill>
              <a:latin typeface="微軟正黑體" panose="020B0604030504040204" pitchFamily="34" charset="-120"/>
              <a:ea typeface="微軟正黑體" panose="020B0604030504040204" pitchFamily="34" charset="-120"/>
              <a:cs typeface="Arial Unicode MS"/>
            </a:endParaRPr>
          </a:p>
          <a:p>
            <a:pPr marL="0" indent="234000" algn="just">
              <a:lnSpc>
                <a:spcPct val="150000"/>
              </a:lnSpc>
              <a:spcAft>
                <a:spcPts val="600"/>
              </a:spcAft>
            </a:pPr>
            <a:endParaRPr lang="en-US" altLang="zh-TW" sz="900" strike="sngStrike" kern="100" dirty="0">
              <a:solidFill>
                <a:srgbClr val="FF0000"/>
              </a:solidFill>
              <a:latin typeface="微軟正黑體" panose="020B0604030504040204" pitchFamily="34" charset="-120"/>
              <a:ea typeface="微軟正黑體" panose="020B0604030504040204" pitchFamily="34" charset="-120"/>
              <a:cs typeface="Arial Unicode MS"/>
            </a:endParaRPr>
          </a:p>
        </p:txBody>
      </p:sp>
      <p:sp>
        <p:nvSpPr>
          <p:cNvPr id="5" name="標題 4"/>
          <p:cNvSpPr>
            <a:spLocks noGrp="1"/>
          </p:cNvSpPr>
          <p:nvPr>
            <p:ph type="title"/>
          </p:nvPr>
        </p:nvSpPr>
        <p:spPr/>
        <p:txBody>
          <a:bodyPr/>
          <a:lstStyle/>
          <a:p>
            <a:r>
              <a:rPr lang="zh-TW" altLang="en-US" b="1" dirty="0">
                <a:solidFill>
                  <a:schemeClr val="tx1"/>
                </a:solidFill>
                <a:latin typeface="微軟正黑體" panose="020B0604030504040204" pitchFamily="34" charset="-120"/>
                <a:ea typeface="微軟正黑體" panose="020B0604030504040204" pitchFamily="34" charset="-120"/>
              </a:rPr>
              <a:t>英華達公司</a:t>
            </a:r>
          </a:p>
        </p:txBody>
      </p:sp>
      <p:sp>
        <p:nvSpPr>
          <p:cNvPr id="10" name="Rectangle 1"/>
          <p:cNvSpPr>
            <a:spLocks noChangeArrowheads="1"/>
          </p:cNvSpPr>
          <p:nvPr/>
        </p:nvSpPr>
        <p:spPr bwMode="auto">
          <a:xfrm>
            <a:off x="3430165" y="4031889"/>
            <a:ext cx="2978785" cy="27462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0" lvl="2" algn="just">
              <a:lnSpc>
                <a:spcPct val="150000"/>
              </a:lnSpc>
            </a:pPr>
            <a:endParaRPr lang="en-US" altLang="zh-TW" sz="900" dirty="0">
              <a:latin typeface="+mj-ea"/>
              <a:ea typeface="+mj-ea"/>
            </a:endParaRPr>
          </a:p>
        </p:txBody>
      </p:sp>
      <p:graphicFrame>
        <p:nvGraphicFramePr>
          <p:cNvPr id="19" name="表格 18"/>
          <p:cNvGraphicFramePr>
            <a:graphicFrameLocks noGrp="1"/>
          </p:cNvGraphicFramePr>
          <p:nvPr>
            <p:extLst>
              <p:ext uri="{D42A27DB-BD31-4B8C-83A1-F6EECF244321}">
                <p14:modId xmlns:p14="http://schemas.microsoft.com/office/powerpoint/2010/main" val="1655768285"/>
              </p:ext>
            </p:extLst>
          </p:nvPr>
        </p:nvGraphicFramePr>
        <p:xfrm>
          <a:off x="200472" y="2492896"/>
          <a:ext cx="3132578" cy="3750293"/>
        </p:xfrm>
        <a:graphic>
          <a:graphicData uri="http://schemas.openxmlformats.org/drawingml/2006/table">
            <a:tbl>
              <a:tblPr/>
              <a:tblGrid>
                <a:gridCol w="329142">
                  <a:extLst>
                    <a:ext uri="{9D8B030D-6E8A-4147-A177-3AD203B41FA5}">
                      <a16:colId xmlns="" xmlns:a16="http://schemas.microsoft.com/office/drawing/2014/main" val="20000"/>
                    </a:ext>
                  </a:extLst>
                </a:gridCol>
                <a:gridCol w="1338003">
                  <a:extLst>
                    <a:ext uri="{9D8B030D-6E8A-4147-A177-3AD203B41FA5}">
                      <a16:colId xmlns="" xmlns:a16="http://schemas.microsoft.com/office/drawing/2014/main" val="20001"/>
                    </a:ext>
                  </a:extLst>
                </a:gridCol>
                <a:gridCol w="318573">
                  <a:extLst>
                    <a:ext uri="{9D8B030D-6E8A-4147-A177-3AD203B41FA5}">
                      <a16:colId xmlns="" xmlns:a16="http://schemas.microsoft.com/office/drawing/2014/main" val="20002"/>
                    </a:ext>
                  </a:extLst>
                </a:gridCol>
                <a:gridCol w="764573">
                  <a:extLst>
                    <a:ext uri="{9D8B030D-6E8A-4147-A177-3AD203B41FA5}">
                      <a16:colId xmlns="" xmlns:a16="http://schemas.microsoft.com/office/drawing/2014/main" val="20003"/>
                    </a:ext>
                  </a:extLst>
                </a:gridCol>
                <a:gridCol w="382287">
                  <a:extLst>
                    <a:ext uri="{9D8B030D-6E8A-4147-A177-3AD203B41FA5}">
                      <a16:colId xmlns="" xmlns:a16="http://schemas.microsoft.com/office/drawing/2014/main" val="20004"/>
                    </a:ext>
                  </a:extLst>
                </a:gridCol>
              </a:tblGrid>
              <a:tr h="229853">
                <a:tc>
                  <a:txBody>
                    <a:bodyPr/>
                    <a:lstStyle/>
                    <a:p>
                      <a:pPr algn="ctr" fontAlgn="ctr"/>
                      <a:r>
                        <a:rPr lang="zh-TW" altLang="en-US" sz="800" b="0" i="0" u="none" strike="noStrike" dirty="0">
                          <a:solidFill>
                            <a:srgbClr val="000000"/>
                          </a:solidFill>
                          <a:effectLst/>
                          <a:latin typeface="微軟正黑體"/>
                        </a:rPr>
                        <a:t>地區</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rtl="0" fontAlgn="ctr"/>
                      <a:r>
                        <a:rPr lang="zh-TW" altLang="en-US" sz="800" b="0" i="0" u="none" strike="noStrike" dirty="0">
                          <a:solidFill>
                            <a:srgbClr val="000000"/>
                          </a:solidFill>
                          <a:effectLst/>
                          <a:latin typeface="微軟正黑體"/>
                        </a:rPr>
                        <a:t>統計指標</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rtl="0" fontAlgn="ctr"/>
                      <a:r>
                        <a:rPr lang="zh-TW" altLang="en-US" sz="800" b="0" i="0" u="none" strike="noStrike">
                          <a:solidFill>
                            <a:srgbClr val="000000"/>
                          </a:solidFill>
                          <a:effectLst/>
                          <a:latin typeface="微軟正黑體"/>
                        </a:rPr>
                        <a:t>性別</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rtl="0" fontAlgn="ctr"/>
                      <a:r>
                        <a:rPr lang="zh-TW" altLang="en-US" sz="800" b="0" i="0" u="none" strike="noStrike">
                          <a:solidFill>
                            <a:srgbClr val="000000"/>
                          </a:solidFill>
                          <a:effectLst/>
                          <a:latin typeface="微軟正黑體"/>
                        </a:rPr>
                        <a:t>統計數據</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rtl="0" fontAlgn="ctr"/>
                      <a:r>
                        <a:rPr lang="zh-TW" altLang="en-US" sz="800" b="0" i="0" u="none" strike="noStrike">
                          <a:solidFill>
                            <a:srgbClr val="000000"/>
                          </a:solidFill>
                          <a:effectLst/>
                          <a:latin typeface="微軟正黑體"/>
                        </a:rPr>
                        <a:t>單位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extLst>
                  <a:ext uri="{0D108BD9-81ED-4DB2-BD59-A6C34878D82A}">
                    <a16:rowId xmlns="" xmlns:a16="http://schemas.microsoft.com/office/drawing/2014/main" val="10000"/>
                  </a:ext>
                </a:extLst>
              </a:tr>
              <a:tr h="137439">
                <a:tc rowSpan="8">
                  <a:txBody>
                    <a:bodyPr/>
                    <a:lstStyle/>
                    <a:p>
                      <a:pPr algn="ctr" fontAlgn="ctr"/>
                      <a:r>
                        <a:rPr lang="zh-TW" altLang="en-US" sz="800" b="0" i="0" u="none" strike="noStrike" dirty="0">
                          <a:solidFill>
                            <a:srgbClr val="000000"/>
                          </a:solidFill>
                          <a:effectLst/>
                          <a:latin typeface="微軟正黑體"/>
                        </a:rPr>
                        <a:t>台灣</a:t>
                      </a:r>
                    </a:p>
                  </a:txBody>
                  <a:tcPr marL="9525" marR="9525" marT="9525"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rowSpan="2">
                  <a:txBody>
                    <a:bodyPr/>
                    <a:lstStyle/>
                    <a:p>
                      <a:pPr algn="l" rtl="0" fontAlgn="ctr"/>
                      <a:r>
                        <a:rPr lang="zh-TW" altLang="en-US" sz="800" b="0" i="0" u="none" strike="noStrike" dirty="0">
                          <a:solidFill>
                            <a:srgbClr val="000000"/>
                          </a:solidFill>
                          <a:effectLst/>
                          <a:latin typeface="微軟正黑體"/>
                        </a:rPr>
                        <a:t>員工工傷總數</a:t>
                      </a:r>
                      <a:r>
                        <a:rPr lang="en-US" altLang="zh-TW" sz="800" b="0" i="0" u="none" strike="noStrike" dirty="0">
                          <a:solidFill>
                            <a:srgbClr val="000000"/>
                          </a:solidFill>
                          <a:effectLst/>
                          <a:latin typeface="微軟正黑體"/>
                        </a:rPr>
                        <a:t>(</a:t>
                      </a:r>
                      <a:r>
                        <a:rPr lang="zh-TW" altLang="en-US" sz="800" b="0" i="0" u="none" strike="noStrike" dirty="0">
                          <a:solidFill>
                            <a:srgbClr val="000000"/>
                          </a:solidFill>
                          <a:effectLst/>
                          <a:latin typeface="微軟正黑體"/>
                        </a:rPr>
                        <a:t>含死亡</a:t>
                      </a:r>
                      <a:r>
                        <a:rPr lang="en-US" altLang="zh-TW" sz="800" b="0" i="0" u="none" strike="noStrike" dirty="0">
                          <a:solidFill>
                            <a:srgbClr val="000000"/>
                          </a:solidFill>
                          <a:effectLst/>
                          <a:latin typeface="微軟正黑體"/>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zh-TW" altLang="en-US" sz="800" b="0" i="0" u="none" strike="noStrike">
                          <a:solidFill>
                            <a:srgbClr val="000000"/>
                          </a:solidFill>
                          <a:effectLst/>
                          <a:latin typeface="微軟正黑體"/>
                        </a:rPr>
                        <a:t>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en-US" altLang="zh-TW" sz="900" b="0" i="0" u="none" strike="noStrike">
                          <a:solidFill>
                            <a:srgbClr val="000000"/>
                          </a:solidFill>
                          <a:effectLst/>
                          <a:latin typeface="微軟正黑體"/>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zh-TW" altLang="en-US" sz="800" b="0" i="0" u="none" strike="noStrike">
                          <a:solidFill>
                            <a:srgbClr val="000000"/>
                          </a:solidFill>
                          <a:effectLst/>
                          <a:latin typeface="微軟正黑體"/>
                        </a:rPr>
                        <a:t>件</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 xmlns:a16="http://schemas.microsoft.com/office/drawing/2014/main" val="10001"/>
                  </a:ext>
                </a:extLst>
              </a:tr>
              <a:tr h="137439">
                <a:tc vMerge="1">
                  <a:txBody>
                    <a:bodyPr/>
                    <a:lstStyle/>
                    <a:p>
                      <a:endParaRPr lang="zh-TW" altLang="en-US"/>
                    </a:p>
                  </a:txBody>
                  <a:tcPr/>
                </a:tc>
                <a:tc vMerge="1">
                  <a:txBody>
                    <a:bodyPr/>
                    <a:lstStyle/>
                    <a:p>
                      <a:endParaRPr lang="zh-TW" altLang="en-US"/>
                    </a:p>
                  </a:txBody>
                  <a:tcPr/>
                </a:tc>
                <a:tc>
                  <a:txBody>
                    <a:bodyPr/>
                    <a:lstStyle/>
                    <a:p>
                      <a:pPr algn="ctr" rtl="0" fontAlgn="ctr"/>
                      <a:r>
                        <a:rPr lang="zh-TW" altLang="en-US" sz="800" b="0" i="0" u="none" strike="noStrike">
                          <a:solidFill>
                            <a:srgbClr val="000000"/>
                          </a:solidFill>
                          <a:effectLst/>
                          <a:latin typeface="微軟正黑體"/>
                        </a:rPr>
                        <a:t>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en-US" altLang="zh-TW" sz="900" b="0" i="0" u="none" strike="noStrike">
                          <a:solidFill>
                            <a:srgbClr val="000000"/>
                          </a:solidFill>
                          <a:effectLst/>
                          <a:latin typeface="微軟正黑體"/>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zh-TW" altLang="en-US" sz="800" b="0" i="0" u="none" strike="noStrike">
                          <a:solidFill>
                            <a:srgbClr val="000000"/>
                          </a:solidFill>
                          <a:effectLst/>
                          <a:latin typeface="微軟正黑體"/>
                        </a:rPr>
                        <a:t>件</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 xmlns:a16="http://schemas.microsoft.com/office/drawing/2014/main" val="10002"/>
                  </a:ext>
                </a:extLst>
              </a:tr>
              <a:tr h="137439">
                <a:tc vMerge="1">
                  <a:txBody>
                    <a:bodyPr/>
                    <a:lstStyle/>
                    <a:p>
                      <a:endParaRPr lang="zh-TW" altLang="en-US"/>
                    </a:p>
                  </a:txBody>
                  <a:tcPr/>
                </a:tc>
                <a:tc rowSpan="2">
                  <a:txBody>
                    <a:bodyPr/>
                    <a:lstStyle/>
                    <a:p>
                      <a:pPr algn="l" rtl="0" fontAlgn="ctr"/>
                      <a:r>
                        <a:rPr lang="zh-TW" altLang="en-US" sz="800" b="0" i="0" u="none" strike="noStrike" dirty="0">
                          <a:solidFill>
                            <a:srgbClr val="000000"/>
                          </a:solidFill>
                          <a:effectLst/>
                          <a:latin typeface="微軟正黑體"/>
                        </a:rPr>
                        <a:t>員工嚴重工傷數</a:t>
                      </a:r>
                      <a:r>
                        <a:rPr lang="en-US" altLang="zh-TW" sz="800" b="0" i="0" u="none" strike="noStrike" dirty="0">
                          <a:solidFill>
                            <a:srgbClr val="000000"/>
                          </a:solidFill>
                          <a:effectLst/>
                          <a:latin typeface="微軟正黑體"/>
                        </a:rPr>
                        <a:t>(</a:t>
                      </a:r>
                      <a:r>
                        <a:rPr lang="zh-TW" altLang="en-US" sz="800" b="0" i="0" u="none" strike="noStrike" dirty="0">
                          <a:solidFill>
                            <a:srgbClr val="000000"/>
                          </a:solidFill>
                          <a:effectLst/>
                          <a:latin typeface="微軟正黑體"/>
                        </a:rPr>
                        <a:t>不含死亡</a:t>
                      </a:r>
                      <a:r>
                        <a:rPr lang="en-US" altLang="zh-TW" sz="800" b="0" i="0" u="none" strike="noStrike" dirty="0">
                          <a:solidFill>
                            <a:srgbClr val="000000"/>
                          </a:solidFill>
                          <a:effectLst/>
                          <a:latin typeface="微軟正黑體"/>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zh-TW" altLang="en-US" sz="800" b="0" i="0" u="none" strike="noStrike">
                          <a:solidFill>
                            <a:srgbClr val="000000"/>
                          </a:solidFill>
                          <a:effectLst/>
                          <a:latin typeface="微軟正黑體"/>
                        </a:rPr>
                        <a:t>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en-US" altLang="zh-TW" sz="900" b="0" i="0" u="none" strike="noStrike">
                          <a:solidFill>
                            <a:srgbClr val="000000"/>
                          </a:solidFill>
                          <a:effectLst/>
                          <a:latin typeface="微軟正黑體"/>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zh-TW" altLang="en-US" sz="800" b="0" i="0" u="none" strike="noStrike">
                          <a:solidFill>
                            <a:srgbClr val="000000"/>
                          </a:solidFill>
                          <a:effectLst/>
                          <a:latin typeface="微軟正黑體"/>
                        </a:rPr>
                        <a:t>件</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 xmlns:a16="http://schemas.microsoft.com/office/drawing/2014/main" val="10003"/>
                  </a:ext>
                </a:extLst>
              </a:tr>
              <a:tr h="137439">
                <a:tc vMerge="1">
                  <a:txBody>
                    <a:bodyPr/>
                    <a:lstStyle/>
                    <a:p>
                      <a:endParaRPr lang="zh-TW" altLang="en-US"/>
                    </a:p>
                  </a:txBody>
                  <a:tcPr/>
                </a:tc>
                <a:tc vMerge="1">
                  <a:txBody>
                    <a:bodyPr/>
                    <a:lstStyle/>
                    <a:p>
                      <a:endParaRPr lang="zh-TW" altLang="en-US"/>
                    </a:p>
                  </a:txBody>
                  <a:tcPr/>
                </a:tc>
                <a:tc>
                  <a:txBody>
                    <a:bodyPr/>
                    <a:lstStyle/>
                    <a:p>
                      <a:pPr algn="ctr" rtl="0" fontAlgn="ctr"/>
                      <a:r>
                        <a:rPr lang="zh-TW" altLang="en-US" sz="800" b="0" i="0" u="none" strike="noStrike">
                          <a:solidFill>
                            <a:srgbClr val="000000"/>
                          </a:solidFill>
                          <a:effectLst/>
                          <a:latin typeface="微軟正黑體"/>
                        </a:rPr>
                        <a:t>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en-US" altLang="zh-TW" sz="900" b="0" i="0" u="none" strike="noStrike">
                          <a:solidFill>
                            <a:srgbClr val="000000"/>
                          </a:solidFill>
                          <a:effectLst/>
                          <a:latin typeface="微軟正黑體"/>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zh-TW" altLang="en-US" sz="800" b="0" i="0" u="none" strike="noStrike">
                          <a:solidFill>
                            <a:srgbClr val="000000"/>
                          </a:solidFill>
                          <a:effectLst/>
                          <a:latin typeface="微軟正黑體"/>
                        </a:rPr>
                        <a:t>件</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 xmlns:a16="http://schemas.microsoft.com/office/drawing/2014/main" val="10004"/>
                  </a:ext>
                </a:extLst>
              </a:tr>
              <a:tr h="137439">
                <a:tc vMerge="1">
                  <a:txBody>
                    <a:bodyPr/>
                    <a:lstStyle/>
                    <a:p>
                      <a:endParaRPr lang="zh-TW" altLang="en-US"/>
                    </a:p>
                  </a:txBody>
                  <a:tcPr/>
                </a:tc>
                <a:tc rowSpan="2">
                  <a:txBody>
                    <a:bodyPr/>
                    <a:lstStyle/>
                    <a:p>
                      <a:pPr algn="l" rtl="0" fontAlgn="ctr"/>
                      <a:r>
                        <a:rPr lang="zh-TW" altLang="en-US" sz="800" b="0" i="0" u="none" strike="noStrike" dirty="0">
                          <a:solidFill>
                            <a:srgbClr val="000000"/>
                          </a:solidFill>
                          <a:effectLst/>
                          <a:latin typeface="微軟正黑體"/>
                        </a:rPr>
                        <a:t>員工工傷死亡人數</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zh-TW" altLang="en-US" sz="800" b="0" i="0" u="none" strike="noStrike">
                          <a:solidFill>
                            <a:srgbClr val="000000"/>
                          </a:solidFill>
                          <a:effectLst/>
                          <a:latin typeface="微軟正黑體"/>
                        </a:rPr>
                        <a:t>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en-US" altLang="zh-TW" sz="900" b="0" i="0" u="none" strike="noStrike">
                          <a:solidFill>
                            <a:srgbClr val="000000"/>
                          </a:solidFill>
                          <a:effectLst/>
                          <a:latin typeface="微軟正黑體"/>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zh-TW" altLang="en-US" sz="800" b="0" i="0" u="none" strike="noStrike">
                          <a:solidFill>
                            <a:srgbClr val="000000"/>
                          </a:solidFill>
                          <a:effectLst/>
                          <a:latin typeface="微軟正黑體"/>
                        </a:rPr>
                        <a:t>人</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 xmlns:a16="http://schemas.microsoft.com/office/drawing/2014/main" val="10005"/>
                  </a:ext>
                </a:extLst>
              </a:tr>
              <a:tr h="137439">
                <a:tc vMerge="1">
                  <a:txBody>
                    <a:bodyPr/>
                    <a:lstStyle/>
                    <a:p>
                      <a:endParaRPr lang="zh-TW" altLang="en-US"/>
                    </a:p>
                  </a:txBody>
                  <a:tcPr/>
                </a:tc>
                <a:tc vMerge="1">
                  <a:txBody>
                    <a:bodyPr/>
                    <a:lstStyle/>
                    <a:p>
                      <a:endParaRPr lang="zh-TW" altLang="en-US"/>
                    </a:p>
                  </a:txBody>
                  <a:tcPr/>
                </a:tc>
                <a:tc>
                  <a:txBody>
                    <a:bodyPr/>
                    <a:lstStyle/>
                    <a:p>
                      <a:pPr algn="ctr" rtl="0" fontAlgn="ctr"/>
                      <a:r>
                        <a:rPr lang="zh-TW" altLang="en-US" sz="800" b="0" i="0" u="none" strike="noStrike" dirty="0">
                          <a:solidFill>
                            <a:srgbClr val="000000"/>
                          </a:solidFill>
                          <a:effectLst/>
                          <a:latin typeface="微軟正黑體"/>
                        </a:rPr>
                        <a:t>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en-US" altLang="zh-TW" sz="900" b="0" i="0" u="none" strike="noStrike">
                          <a:solidFill>
                            <a:srgbClr val="000000"/>
                          </a:solidFill>
                          <a:effectLst/>
                          <a:latin typeface="微軟正黑體"/>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zh-TW" altLang="en-US" sz="800" b="0" i="0" u="none" strike="noStrike">
                          <a:solidFill>
                            <a:srgbClr val="000000"/>
                          </a:solidFill>
                          <a:effectLst/>
                          <a:latin typeface="微軟正黑體"/>
                        </a:rPr>
                        <a:t>人</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 xmlns:a16="http://schemas.microsoft.com/office/drawing/2014/main" val="10006"/>
                  </a:ext>
                </a:extLst>
              </a:tr>
              <a:tr h="137439">
                <a:tc vMerge="1">
                  <a:txBody>
                    <a:bodyPr/>
                    <a:lstStyle/>
                    <a:p>
                      <a:endParaRPr lang="zh-TW" altLang="en-US"/>
                    </a:p>
                  </a:txBody>
                  <a:tcPr/>
                </a:tc>
                <a:tc rowSpan="2">
                  <a:txBody>
                    <a:bodyPr/>
                    <a:lstStyle/>
                    <a:p>
                      <a:pPr algn="l" rtl="0" fontAlgn="ctr"/>
                      <a:r>
                        <a:rPr lang="zh-TW" altLang="en-US" sz="800" b="0" i="0" u="none" strike="noStrike" dirty="0">
                          <a:solidFill>
                            <a:srgbClr val="000000"/>
                          </a:solidFill>
                          <a:effectLst/>
                          <a:latin typeface="微軟正黑體"/>
                        </a:rPr>
                        <a:t>員工總工作時數</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zh-TW" altLang="en-US" sz="800" b="0" i="0" u="none" strike="noStrike" dirty="0">
                          <a:solidFill>
                            <a:srgbClr val="000000"/>
                          </a:solidFill>
                          <a:effectLst/>
                          <a:latin typeface="微軟正黑體"/>
                        </a:rPr>
                        <a:t>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zh-TW" altLang="en-US" sz="900" b="0" i="0" u="none" strike="noStrike">
                          <a:solidFill>
                            <a:srgbClr val="000000"/>
                          </a:solidFill>
                          <a:effectLst/>
                          <a:latin typeface="微軟正黑體"/>
                        </a:rPr>
                        <a:t>      </a:t>
                      </a:r>
                      <a:r>
                        <a:rPr lang="en-US" altLang="zh-TW" sz="900" b="0" i="0" u="none" strike="noStrike">
                          <a:solidFill>
                            <a:srgbClr val="000000"/>
                          </a:solidFill>
                          <a:effectLst/>
                          <a:latin typeface="微軟正黑體"/>
                        </a:rPr>
                        <a:t>768,692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zh-TW" altLang="en-US" sz="800" b="0" i="0" u="none" strike="noStrike">
                          <a:solidFill>
                            <a:srgbClr val="000000"/>
                          </a:solidFill>
                          <a:effectLst/>
                          <a:latin typeface="微軟正黑體"/>
                        </a:rPr>
                        <a:t>小時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 xmlns:a16="http://schemas.microsoft.com/office/drawing/2014/main" val="10007"/>
                  </a:ext>
                </a:extLst>
              </a:tr>
              <a:tr h="137439">
                <a:tc vMerge="1">
                  <a:txBody>
                    <a:bodyPr/>
                    <a:lstStyle/>
                    <a:p>
                      <a:endParaRPr lang="zh-TW" altLang="en-US"/>
                    </a:p>
                  </a:txBody>
                  <a:tcPr/>
                </a:tc>
                <a:tc vMerge="1">
                  <a:txBody>
                    <a:bodyPr/>
                    <a:lstStyle/>
                    <a:p>
                      <a:endParaRPr lang="zh-TW" altLang="en-US"/>
                    </a:p>
                  </a:txBody>
                  <a:tcPr/>
                </a:tc>
                <a:tc>
                  <a:txBody>
                    <a:bodyPr/>
                    <a:lstStyle/>
                    <a:p>
                      <a:pPr algn="ctr" rtl="0" fontAlgn="ctr"/>
                      <a:r>
                        <a:rPr lang="zh-TW" altLang="en-US" sz="800" b="0" i="0" u="none" strike="noStrike" dirty="0">
                          <a:solidFill>
                            <a:srgbClr val="000000"/>
                          </a:solidFill>
                          <a:effectLst/>
                          <a:latin typeface="微軟正黑體"/>
                        </a:rPr>
                        <a:t>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zh-TW" altLang="en-US" sz="900" b="0" i="0" u="none" strike="noStrike" dirty="0">
                          <a:solidFill>
                            <a:srgbClr val="000000"/>
                          </a:solidFill>
                          <a:effectLst/>
                          <a:latin typeface="微軟正黑體"/>
                        </a:rPr>
                        <a:t>      </a:t>
                      </a:r>
                      <a:r>
                        <a:rPr lang="en-US" altLang="zh-TW" sz="900" b="0" i="0" u="none" strike="noStrike" dirty="0">
                          <a:solidFill>
                            <a:srgbClr val="000000"/>
                          </a:solidFill>
                          <a:effectLst/>
                          <a:latin typeface="微軟正黑體"/>
                        </a:rPr>
                        <a:t>269,750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zh-TW" altLang="en-US" sz="800" b="0" i="0" u="none" strike="noStrike">
                          <a:solidFill>
                            <a:srgbClr val="000000"/>
                          </a:solidFill>
                          <a:effectLst/>
                          <a:latin typeface="微軟正黑體"/>
                        </a:rPr>
                        <a:t>小時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 xmlns:a16="http://schemas.microsoft.com/office/drawing/2014/main" val="10008"/>
                  </a:ext>
                </a:extLst>
              </a:tr>
              <a:tr h="137439">
                <a:tc rowSpan="8">
                  <a:txBody>
                    <a:bodyPr/>
                    <a:lstStyle/>
                    <a:p>
                      <a:pPr algn="ctr" fontAlgn="ctr"/>
                      <a:r>
                        <a:rPr lang="zh-TW" altLang="en-US" sz="800" b="0" i="0" u="none" strike="noStrike">
                          <a:solidFill>
                            <a:srgbClr val="000000"/>
                          </a:solidFill>
                          <a:effectLst/>
                          <a:latin typeface="微軟正黑體"/>
                        </a:rPr>
                        <a:t>浦東廠區</a:t>
                      </a:r>
                    </a:p>
                  </a:txBody>
                  <a:tcPr marL="9525" marR="9525" marT="9525"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rowSpan="2">
                  <a:txBody>
                    <a:bodyPr/>
                    <a:lstStyle/>
                    <a:p>
                      <a:pPr algn="l" rtl="0" fontAlgn="ctr"/>
                      <a:r>
                        <a:rPr lang="zh-TW" altLang="en-US" sz="800" b="0" i="0" u="none" strike="noStrike" dirty="0">
                          <a:solidFill>
                            <a:srgbClr val="000000"/>
                          </a:solidFill>
                          <a:effectLst/>
                          <a:latin typeface="微軟正黑體"/>
                        </a:rPr>
                        <a:t>員工工傷總數</a:t>
                      </a:r>
                      <a:r>
                        <a:rPr lang="en-US" altLang="zh-TW" sz="800" b="0" i="0" u="none" strike="noStrike" dirty="0">
                          <a:solidFill>
                            <a:srgbClr val="000000"/>
                          </a:solidFill>
                          <a:effectLst/>
                          <a:latin typeface="微軟正黑體"/>
                        </a:rPr>
                        <a:t>(</a:t>
                      </a:r>
                      <a:r>
                        <a:rPr lang="zh-TW" altLang="en-US" sz="800" b="0" i="0" u="none" strike="noStrike" dirty="0">
                          <a:solidFill>
                            <a:srgbClr val="000000"/>
                          </a:solidFill>
                          <a:effectLst/>
                          <a:latin typeface="微軟正黑體"/>
                        </a:rPr>
                        <a:t>含死亡</a:t>
                      </a:r>
                      <a:r>
                        <a:rPr lang="en-US" altLang="zh-TW" sz="800" b="0" i="0" u="none" strike="noStrike" dirty="0">
                          <a:solidFill>
                            <a:srgbClr val="000000"/>
                          </a:solidFill>
                          <a:effectLst/>
                          <a:latin typeface="微軟正黑體"/>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zh-TW" altLang="en-US" sz="800" b="0" i="0" u="none" strike="noStrike" dirty="0">
                          <a:solidFill>
                            <a:srgbClr val="000000"/>
                          </a:solidFill>
                          <a:effectLst/>
                          <a:latin typeface="微軟正黑體"/>
                        </a:rPr>
                        <a:t>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en-US" altLang="zh-TW" sz="900" b="0" i="0" u="none" strike="noStrike">
                          <a:solidFill>
                            <a:srgbClr val="000000"/>
                          </a:solidFill>
                          <a:effectLst/>
                          <a:latin typeface="微軟正黑體"/>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zh-TW" altLang="en-US" sz="800" b="0" i="0" u="none" strike="noStrike">
                          <a:solidFill>
                            <a:srgbClr val="000000"/>
                          </a:solidFill>
                          <a:effectLst/>
                          <a:latin typeface="微軟正黑體"/>
                        </a:rPr>
                        <a:t>件</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extLst>
                  <a:ext uri="{0D108BD9-81ED-4DB2-BD59-A6C34878D82A}">
                    <a16:rowId xmlns="" xmlns:a16="http://schemas.microsoft.com/office/drawing/2014/main" val="10009"/>
                  </a:ext>
                </a:extLst>
              </a:tr>
              <a:tr h="137439">
                <a:tc vMerge="1">
                  <a:txBody>
                    <a:bodyPr/>
                    <a:lstStyle/>
                    <a:p>
                      <a:endParaRPr lang="zh-TW" altLang="en-US"/>
                    </a:p>
                  </a:txBody>
                  <a:tcPr/>
                </a:tc>
                <a:tc vMerge="1">
                  <a:txBody>
                    <a:bodyPr/>
                    <a:lstStyle/>
                    <a:p>
                      <a:endParaRPr lang="zh-TW" altLang="en-US"/>
                    </a:p>
                  </a:txBody>
                  <a:tcPr/>
                </a:tc>
                <a:tc>
                  <a:txBody>
                    <a:bodyPr/>
                    <a:lstStyle/>
                    <a:p>
                      <a:pPr algn="ctr" rtl="0" fontAlgn="ctr"/>
                      <a:r>
                        <a:rPr lang="zh-TW" altLang="en-US" sz="800" b="0" i="0" u="none" strike="noStrike">
                          <a:solidFill>
                            <a:srgbClr val="000000"/>
                          </a:solidFill>
                          <a:effectLst/>
                          <a:latin typeface="微軟正黑體"/>
                        </a:rPr>
                        <a:t>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en-US" altLang="zh-TW" sz="900" b="0" i="0" u="none" strike="noStrike">
                          <a:solidFill>
                            <a:srgbClr val="000000"/>
                          </a:solidFill>
                          <a:effectLst/>
                          <a:latin typeface="微軟正黑體"/>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zh-TW" altLang="en-US" sz="800" b="0" i="0" u="none" strike="noStrike">
                          <a:solidFill>
                            <a:srgbClr val="000000"/>
                          </a:solidFill>
                          <a:effectLst/>
                          <a:latin typeface="微軟正黑體"/>
                        </a:rPr>
                        <a:t>件</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extLst>
                  <a:ext uri="{0D108BD9-81ED-4DB2-BD59-A6C34878D82A}">
                    <a16:rowId xmlns="" xmlns:a16="http://schemas.microsoft.com/office/drawing/2014/main" val="10010"/>
                  </a:ext>
                </a:extLst>
              </a:tr>
              <a:tr h="137439">
                <a:tc vMerge="1">
                  <a:txBody>
                    <a:bodyPr/>
                    <a:lstStyle/>
                    <a:p>
                      <a:endParaRPr lang="zh-TW" altLang="en-US"/>
                    </a:p>
                  </a:txBody>
                  <a:tcPr/>
                </a:tc>
                <a:tc rowSpan="2">
                  <a:txBody>
                    <a:bodyPr/>
                    <a:lstStyle/>
                    <a:p>
                      <a:pPr algn="l" rtl="0" fontAlgn="ctr"/>
                      <a:r>
                        <a:rPr lang="zh-TW" altLang="en-US" sz="800" b="0" i="0" u="none" strike="noStrike" dirty="0">
                          <a:solidFill>
                            <a:srgbClr val="000000"/>
                          </a:solidFill>
                          <a:effectLst/>
                          <a:latin typeface="微軟正黑體"/>
                        </a:rPr>
                        <a:t>員工嚴重工傷數</a:t>
                      </a:r>
                      <a:r>
                        <a:rPr lang="en-US" altLang="zh-TW" sz="800" b="0" i="0" u="none" strike="noStrike" dirty="0">
                          <a:solidFill>
                            <a:srgbClr val="000000"/>
                          </a:solidFill>
                          <a:effectLst/>
                          <a:latin typeface="微軟正黑體"/>
                        </a:rPr>
                        <a:t>(</a:t>
                      </a:r>
                      <a:r>
                        <a:rPr lang="zh-TW" altLang="en-US" sz="800" b="0" i="0" u="none" strike="noStrike" dirty="0">
                          <a:solidFill>
                            <a:srgbClr val="000000"/>
                          </a:solidFill>
                          <a:effectLst/>
                          <a:latin typeface="微軟正黑體"/>
                        </a:rPr>
                        <a:t>不含死亡</a:t>
                      </a:r>
                      <a:r>
                        <a:rPr lang="en-US" altLang="zh-TW" sz="800" b="0" i="0" u="none" strike="noStrike" dirty="0">
                          <a:solidFill>
                            <a:srgbClr val="000000"/>
                          </a:solidFill>
                          <a:effectLst/>
                          <a:latin typeface="微軟正黑體"/>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zh-TW" altLang="en-US" sz="800" b="0" i="0" u="none" strike="noStrike" dirty="0">
                          <a:solidFill>
                            <a:srgbClr val="000000"/>
                          </a:solidFill>
                          <a:effectLst/>
                          <a:latin typeface="微軟正黑體"/>
                        </a:rPr>
                        <a:t>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en-US" altLang="zh-TW" sz="900" b="0" i="0" u="none" strike="noStrike">
                          <a:solidFill>
                            <a:srgbClr val="000000"/>
                          </a:solidFill>
                          <a:effectLst/>
                          <a:latin typeface="微軟正黑體"/>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zh-TW" altLang="en-US" sz="800" b="0" i="0" u="none" strike="noStrike">
                          <a:solidFill>
                            <a:srgbClr val="000000"/>
                          </a:solidFill>
                          <a:effectLst/>
                          <a:latin typeface="微軟正黑體"/>
                        </a:rPr>
                        <a:t>件</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extLst>
                  <a:ext uri="{0D108BD9-81ED-4DB2-BD59-A6C34878D82A}">
                    <a16:rowId xmlns="" xmlns:a16="http://schemas.microsoft.com/office/drawing/2014/main" val="10011"/>
                  </a:ext>
                </a:extLst>
              </a:tr>
              <a:tr h="137439">
                <a:tc vMerge="1">
                  <a:txBody>
                    <a:bodyPr/>
                    <a:lstStyle/>
                    <a:p>
                      <a:endParaRPr lang="zh-TW" altLang="en-US"/>
                    </a:p>
                  </a:txBody>
                  <a:tcPr/>
                </a:tc>
                <a:tc vMerge="1">
                  <a:txBody>
                    <a:bodyPr/>
                    <a:lstStyle/>
                    <a:p>
                      <a:endParaRPr lang="zh-TW" altLang="en-US"/>
                    </a:p>
                  </a:txBody>
                  <a:tcPr/>
                </a:tc>
                <a:tc>
                  <a:txBody>
                    <a:bodyPr/>
                    <a:lstStyle/>
                    <a:p>
                      <a:pPr algn="ctr" rtl="0" fontAlgn="ctr"/>
                      <a:r>
                        <a:rPr lang="zh-TW" altLang="en-US" sz="800" b="0" i="0" u="none" strike="noStrike">
                          <a:solidFill>
                            <a:srgbClr val="000000"/>
                          </a:solidFill>
                          <a:effectLst/>
                          <a:latin typeface="微軟正黑體"/>
                        </a:rPr>
                        <a:t>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en-US" altLang="zh-TW" sz="900" b="0" i="0" u="none" strike="noStrike">
                          <a:solidFill>
                            <a:srgbClr val="000000"/>
                          </a:solidFill>
                          <a:effectLst/>
                          <a:latin typeface="微軟正黑體"/>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zh-TW" altLang="en-US" sz="800" b="0" i="0" u="none" strike="noStrike">
                          <a:solidFill>
                            <a:srgbClr val="000000"/>
                          </a:solidFill>
                          <a:effectLst/>
                          <a:latin typeface="微軟正黑體"/>
                        </a:rPr>
                        <a:t>件</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extLst>
                  <a:ext uri="{0D108BD9-81ED-4DB2-BD59-A6C34878D82A}">
                    <a16:rowId xmlns="" xmlns:a16="http://schemas.microsoft.com/office/drawing/2014/main" val="10012"/>
                  </a:ext>
                </a:extLst>
              </a:tr>
              <a:tr h="137439">
                <a:tc vMerge="1">
                  <a:txBody>
                    <a:bodyPr/>
                    <a:lstStyle/>
                    <a:p>
                      <a:endParaRPr lang="zh-TW" altLang="en-US"/>
                    </a:p>
                  </a:txBody>
                  <a:tcPr/>
                </a:tc>
                <a:tc rowSpan="2">
                  <a:txBody>
                    <a:bodyPr/>
                    <a:lstStyle/>
                    <a:p>
                      <a:pPr algn="l" rtl="0" fontAlgn="ctr"/>
                      <a:r>
                        <a:rPr lang="zh-TW" altLang="en-US" sz="800" b="0" i="0" u="none" strike="noStrike" dirty="0">
                          <a:solidFill>
                            <a:srgbClr val="000000"/>
                          </a:solidFill>
                          <a:effectLst/>
                          <a:latin typeface="微軟正黑體"/>
                        </a:rPr>
                        <a:t>員工工傷死亡人數</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zh-TW" altLang="en-US" sz="800" b="0" i="0" u="none" strike="noStrike">
                          <a:solidFill>
                            <a:srgbClr val="000000"/>
                          </a:solidFill>
                          <a:effectLst/>
                          <a:latin typeface="微軟正黑體"/>
                        </a:rPr>
                        <a:t>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en-US" altLang="zh-TW" sz="900" b="0" i="0" u="none" strike="noStrike">
                          <a:solidFill>
                            <a:srgbClr val="000000"/>
                          </a:solidFill>
                          <a:effectLst/>
                          <a:latin typeface="微軟正黑體"/>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zh-TW" altLang="en-US" sz="800" b="0" i="0" u="none" strike="noStrike">
                          <a:solidFill>
                            <a:srgbClr val="000000"/>
                          </a:solidFill>
                          <a:effectLst/>
                          <a:latin typeface="微軟正黑體"/>
                        </a:rPr>
                        <a:t>人</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extLst>
                  <a:ext uri="{0D108BD9-81ED-4DB2-BD59-A6C34878D82A}">
                    <a16:rowId xmlns="" xmlns:a16="http://schemas.microsoft.com/office/drawing/2014/main" val="10013"/>
                  </a:ext>
                </a:extLst>
              </a:tr>
              <a:tr h="137439">
                <a:tc vMerge="1">
                  <a:txBody>
                    <a:bodyPr/>
                    <a:lstStyle/>
                    <a:p>
                      <a:endParaRPr lang="zh-TW" altLang="en-US"/>
                    </a:p>
                  </a:txBody>
                  <a:tcPr/>
                </a:tc>
                <a:tc vMerge="1">
                  <a:txBody>
                    <a:bodyPr/>
                    <a:lstStyle/>
                    <a:p>
                      <a:endParaRPr lang="zh-TW" altLang="en-US"/>
                    </a:p>
                  </a:txBody>
                  <a:tcPr/>
                </a:tc>
                <a:tc>
                  <a:txBody>
                    <a:bodyPr/>
                    <a:lstStyle/>
                    <a:p>
                      <a:pPr algn="ctr" rtl="0" fontAlgn="ctr"/>
                      <a:r>
                        <a:rPr lang="zh-TW" altLang="en-US" sz="800" b="0" i="0" u="none" strike="noStrike">
                          <a:solidFill>
                            <a:srgbClr val="000000"/>
                          </a:solidFill>
                          <a:effectLst/>
                          <a:latin typeface="微軟正黑體"/>
                        </a:rPr>
                        <a:t>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en-US" altLang="zh-TW" sz="900" b="0" i="0" u="none" strike="noStrike">
                          <a:solidFill>
                            <a:srgbClr val="000000"/>
                          </a:solidFill>
                          <a:effectLst/>
                          <a:latin typeface="微軟正黑體"/>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zh-TW" altLang="en-US" sz="800" b="0" i="0" u="none" strike="noStrike">
                          <a:solidFill>
                            <a:srgbClr val="000000"/>
                          </a:solidFill>
                          <a:effectLst/>
                          <a:latin typeface="微軟正黑體"/>
                        </a:rPr>
                        <a:t>人</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extLst>
                  <a:ext uri="{0D108BD9-81ED-4DB2-BD59-A6C34878D82A}">
                    <a16:rowId xmlns="" xmlns:a16="http://schemas.microsoft.com/office/drawing/2014/main" val="10014"/>
                  </a:ext>
                </a:extLst>
              </a:tr>
              <a:tr h="137439">
                <a:tc vMerge="1">
                  <a:txBody>
                    <a:bodyPr/>
                    <a:lstStyle/>
                    <a:p>
                      <a:endParaRPr lang="zh-TW" altLang="en-US"/>
                    </a:p>
                  </a:txBody>
                  <a:tcPr/>
                </a:tc>
                <a:tc rowSpan="2">
                  <a:txBody>
                    <a:bodyPr/>
                    <a:lstStyle/>
                    <a:p>
                      <a:pPr algn="l" rtl="0" fontAlgn="ctr"/>
                      <a:r>
                        <a:rPr lang="zh-TW" altLang="en-US" sz="800" b="0" i="0" u="none" strike="noStrike" dirty="0">
                          <a:solidFill>
                            <a:srgbClr val="000000"/>
                          </a:solidFill>
                          <a:effectLst/>
                          <a:latin typeface="微軟正黑體"/>
                        </a:rPr>
                        <a:t>員工總工作時數</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zh-TW" altLang="en-US" sz="800" b="0" i="0" u="none" strike="noStrike">
                          <a:solidFill>
                            <a:srgbClr val="000000"/>
                          </a:solidFill>
                          <a:effectLst/>
                          <a:latin typeface="微軟正黑體"/>
                        </a:rPr>
                        <a:t>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en-US" altLang="zh-TW" sz="900" b="0" i="0" u="none" strike="noStrike" dirty="0">
                          <a:solidFill>
                            <a:srgbClr val="000000"/>
                          </a:solidFill>
                          <a:effectLst/>
                          <a:latin typeface="微軟正黑體"/>
                        </a:rPr>
                        <a:t>23,802,982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zh-TW" altLang="en-US" sz="800" b="0" i="0" u="none" strike="noStrike">
                          <a:solidFill>
                            <a:srgbClr val="000000"/>
                          </a:solidFill>
                          <a:effectLst/>
                          <a:latin typeface="微軟正黑體"/>
                        </a:rPr>
                        <a:t>小時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extLst>
                  <a:ext uri="{0D108BD9-81ED-4DB2-BD59-A6C34878D82A}">
                    <a16:rowId xmlns="" xmlns:a16="http://schemas.microsoft.com/office/drawing/2014/main" val="10015"/>
                  </a:ext>
                </a:extLst>
              </a:tr>
              <a:tr h="137439">
                <a:tc vMerge="1">
                  <a:txBody>
                    <a:bodyPr/>
                    <a:lstStyle/>
                    <a:p>
                      <a:endParaRPr lang="zh-TW" altLang="en-US"/>
                    </a:p>
                  </a:txBody>
                  <a:tcPr/>
                </a:tc>
                <a:tc vMerge="1">
                  <a:txBody>
                    <a:bodyPr/>
                    <a:lstStyle/>
                    <a:p>
                      <a:endParaRPr lang="zh-TW" altLang="en-US"/>
                    </a:p>
                  </a:txBody>
                  <a:tcPr/>
                </a:tc>
                <a:tc>
                  <a:txBody>
                    <a:bodyPr/>
                    <a:lstStyle/>
                    <a:p>
                      <a:pPr algn="ctr" rtl="0" fontAlgn="ctr"/>
                      <a:r>
                        <a:rPr lang="zh-TW" altLang="en-US" sz="800" b="0" i="0" u="none" strike="noStrike">
                          <a:solidFill>
                            <a:srgbClr val="000000"/>
                          </a:solidFill>
                          <a:effectLst/>
                          <a:latin typeface="微軟正黑體"/>
                        </a:rPr>
                        <a:t>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en-US" altLang="zh-TW" sz="900" b="0" i="0" u="none" strike="noStrike" dirty="0">
                          <a:solidFill>
                            <a:srgbClr val="000000"/>
                          </a:solidFill>
                          <a:effectLst/>
                          <a:latin typeface="微軟正黑體"/>
                        </a:rPr>
                        <a:t>13,872,329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rtl="0" fontAlgn="ctr"/>
                      <a:r>
                        <a:rPr lang="zh-TW" altLang="en-US" sz="800" b="0" i="0" u="none" strike="noStrike" dirty="0">
                          <a:solidFill>
                            <a:srgbClr val="000000"/>
                          </a:solidFill>
                          <a:effectLst/>
                          <a:latin typeface="微軟正黑體"/>
                        </a:rPr>
                        <a:t>小時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extLst>
                  <a:ext uri="{0D108BD9-81ED-4DB2-BD59-A6C34878D82A}">
                    <a16:rowId xmlns="" xmlns:a16="http://schemas.microsoft.com/office/drawing/2014/main" val="10016"/>
                  </a:ext>
                </a:extLst>
              </a:tr>
              <a:tr h="137439">
                <a:tc rowSpan="8">
                  <a:txBody>
                    <a:bodyPr/>
                    <a:lstStyle/>
                    <a:p>
                      <a:pPr algn="ctr" fontAlgn="ctr"/>
                      <a:r>
                        <a:rPr lang="zh-TW" altLang="en-US" sz="800" b="0" i="0" u="none" strike="noStrike">
                          <a:solidFill>
                            <a:srgbClr val="000000"/>
                          </a:solidFill>
                          <a:effectLst/>
                          <a:latin typeface="微軟正黑體"/>
                        </a:rPr>
                        <a:t>南京廠區</a:t>
                      </a:r>
                    </a:p>
                  </a:txBody>
                  <a:tcPr marL="9525" marR="9525" marT="9525"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rowSpan="2">
                  <a:txBody>
                    <a:bodyPr/>
                    <a:lstStyle/>
                    <a:p>
                      <a:pPr algn="l" rtl="0" fontAlgn="ctr"/>
                      <a:r>
                        <a:rPr lang="zh-TW" altLang="en-US" sz="800" b="0" i="0" u="none" strike="noStrike" dirty="0">
                          <a:solidFill>
                            <a:srgbClr val="000000"/>
                          </a:solidFill>
                          <a:effectLst/>
                          <a:latin typeface="微軟正黑體"/>
                        </a:rPr>
                        <a:t>員工工傷總數</a:t>
                      </a:r>
                      <a:r>
                        <a:rPr lang="en-US" altLang="zh-TW" sz="800" b="0" i="0" u="none" strike="noStrike" dirty="0">
                          <a:solidFill>
                            <a:srgbClr val="000000"/>
                          </a:solidFill>
                          <a:effectLst/>
                          <a:latin typeface="微軟正黑體"/>
                        </a:rPr>
                        <a:t>(</a:t>
                      </a:r>
                      <a:r>
                        <a:rPr lang="zh-TW" altLang="en-US" sz="800" b="0" i="0" u="none" strike="noStrike" dirty="0">
                          <a:solidFill>
                            <a:srgbClr val="000000"/>
                          </a:solidFill>
                          <a:effectLst/>
                          <a:latin typeface="微軟正黑體"/>
                        </a:rPr>
                        <a:t>含死亡</a:t>
                      </a:r>
                      <a:r>
                        <a:rPr lang="en-US" altLang="zh-TW" sz="800" b="0" i="0" u="none" strike="noStrike" dirty="0">
                          <a:solidFill>
                            <a:srgbClr val="000000"/>
                          </a:solidFill>
                          <a:effectLst/>
                          <a:latin typeface="微軟正黑體"/>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zh-TW" altLang="en-US" sz="800" b="0" i="0" u="none" strike="noStrike">
                          <a:solidFill>
                            <a:srgbClr val="000000"/>
                          </a:solidFill>
                          <a:effectLst/>
                          <a:latin typeface="微軟正黑體"/>
                        </a:rPr>
                        <a:t>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altLang="zh-TW" sz="900" b="0" i="0" u="none" strike="noStrike" dirty="0" smtClean="0">
                          <a:solidFill>
                            <a:srgbClr val="000000"/>
                          </a:solidFill>
                          <a:effectLst/>
                          <a:latin typeface="微軟正黑體"/>
                        </a:rPr>
                        <a:t>6</a:t>
                      </a:r>
                      <a:endParaRPr lang="en-US" altLang="zh-TW" sz="900" b="0" i="0" u="none" strike="noStrike" dirty="0">
                        <a:solidFill>
                          <a:srgbClr val="000000"/>
                        </a:solidFill>
                        <a:effectLst/>
                        <a:latin typeface="微軟正黑體"/>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zh-TW" altLang="en-US" sz="800" b="0" i="0" u="none" strike="noStrike" dirty="0">
                          <a:solidFill>
                            <a:srgbClr val="000000"/>
                          </a:solidFill>
                          <a:effectLst/>
                          <a:latin typeface="微軟正黑體"/>
                        </a:rPr>
                        <a:t>件</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 xmlns:a16="http://schemas.microsoft.com/office/drawing/2014/main" val="10017"/>
                  </a:ext>
                </a:extLst>
              </a:tr>
              <a:tr h="137439">
                <a:tc vMerge="1">
                  <a:txBody>
                    <a:bodyPr/>
                    <a:lstStyle/>
                    <a:p>
                      <a:endParaRPr lang="zh-TW" altLang="en-US"/>
                    </a:p>
                  </a:txBody>
                  <a:tcPr/>
                </a:tc>
                <a:tc vMerge="1">
                  <a:txBody>
                    <a:bodyPr/>
                    <a:lstStyle/>
                    <a:p>
                      <a:endParaRPr lang="zh-TW" altLang="en-US"/>
                    </a:p>
                  </a:txBody>
                  <a:tcPr/>
                </a:tc>
                <a:tc>
                  <a:txBody>
                    <a:bodyPr/>
                    <a:lstStyle/>
                    <a:p>
                      <a:pPr algn="ctr" rtl="0" fontAlgn="ctr"/>
                      <a:r>
                        <a:rPr lang="zh-TW" altLang="en-US" sz="800" b="0" i="0" u="none" strike="noStrike" dirty="0">
                          <a:solidFill>
                            <a:srgbClr val="000000"/>
                          </a:solidFill>
                          <a:effectLst/>
                          <a:latin typeface="微軟正黑體"/>
                        </a:rPr>
                        <a:t>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altLang="zh-TW" sz="900" b="0" i="0" u="none" strike="noStrike">
                          <a:solidFill>
                            <a:srgbClr val="000000"/>
                          </a:solidFill>
                          <a:effectLst/>
                          <a:latin typeface="微軟正黑體"/>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zh-TW" altLang="en-US" sz="800" b="0" i="0" u="none" strike="noStrike" dirty="0">
                          <a:solidFill>
                            <a:srgbClr val="000000"/>
                          </a:solidFill>
                          <a:effectLst/>
                          <a:latin typeface="微軟正黑體"/>
                        </a:rPr>
                        <a:t>件</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 xmlns:a16="http://schemas.microsoft.com/office/drawing/2014/main" val="10018"/>
                  </a:ext>
                </a:extLst>
              </a:tr>
              <a:tr h="137439">
                <a:tc vMerge="1">
                  <a:txBody>
                    <a:bodyPr/>
                    <a:lstStyle/>
                    <a:p>
                      <a:endParaRPr lang="zh-TW" altLang="en-US"/>
                    </a:p>
                  </a:txBody>
                  <a:tcPr/>
                </a:tc>
                <a:tc rowSpan="2">
                  <a:txBody>
                    <a:bodyPr/>
                    <a:lstStyle/>
                    <a:p>
                      <a:pPr algn="l" rtl="0" fontAlgn="ctr"/>
                      <a:r>
                        <a:rPr lang="zh-TW" altLang="en-US" sz="800" b="0" i="0" u="none" strike="noStrike" dirty="0">
                          <a:solidFill>
                            <a:srgbClr val="000000"/>
                          </a:solidFill>
                          <a:effectLst/>
                          <a:latin typeface="微軟正黑體"/>
                        </a:rPr>
                        <a:t>員工嚴重工傷數</a:t>
                      </a:r>
                      <a:r>
                        <a:rPr lang="en-US" altLang="zh-TW" sz="800" b="0" i="0" u="none" strike="noStrike" dirty="0">
                          <a:solidFill>
                            <a:srgbClr val="000000"/>
                          </a:solidFill>
                          <a:effectLst/>
                          <a:latin typeface="微軟正黑體"/>
                        </a:rPr>
                        <a:t>(</a:t>
                      </a:r>
                      <a:r>
                        <a:rPr lang="zh-TW" altLang="en-US" sz="800" b="0" i="0" u="none" strike="noStrike" dirty="0">
                          <a:solidFill>
                            <a:srgbClr val="000000"/>
                          </a:solidFill>
                          <a:effectLst/>
                          <a:latin typeface="微軟正黑體"/>
                        </a:rPr>
                        <a:t>不含死亡</a:t>
                      </a:r>
                      <a:r>
                        <a:rPr lang="en-US" altLang="zh-TW" sz="800" b="0" i="0" u="none" strike="noStrike" dirty="0">
                          <a:solidFill>
                            <a:srgbClr val="000000"/>
                          </a:solidFill>
                          <a:effectLst/>
                          <a:latin typeface="微軟正黑體"/>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zh-TW" altLang="en-US" sz="800" b="0" i="0" u="none" strike="noStrike">
                          <a:solidFill>
                            <a:srgbClr val="000000"/>
                          </a:solidFill>
                          <a:effectLst/>
                          <a:latin typeface="微軟正黑體"/>
                        </a:rPr>
                        <a:t>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altLang="zh-TW" sz="900" b="0" i="0" u="none" strike="noStrike">
                          <a:solidFill>
                            <a:srgbClr val="000000"/>
                          </a:solidFill>
                          <a:effectLst/>
                          <a:latin typeface="微軟正黑體"/>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zh-TW" altLang="en-US" sz="800" b="0" i="0" u="none" strike="noStrike" dirty="0">
                          <a:solidFill>
                            <a:srgbClr val="000000"/>
                          </a:solidFill>
                          <a:effectLst/>
                          <a:latin typeface="微軟正黑體"/>
                        </a:rPr>
                        <a:t>件</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 xmlns:a16="http://schemas.microsoft.com/office/drawing/2014/main" val="10019"/>
                  </a:ext>
                </a:extLst>
              </a:tr>
              <a:tr h="137439">
                <a:tc vMerge="1">
                  <a:txBody>
                    <a:bodyPr/>
                    <a:lstStyle/>
                    <a:p>
                      <a:endParaRPr lang="zh-TW" altLang="en-US"/>
                    </a:p>
                  </a:txBody>
                  <a:tcPr/>
                </a:tc>
                <a:tc vMerge="1">
                  <a:txBody>
                    <a:bodyPr/>
                    <a:lstStyle/>
                    <a:p>
                      <a:endParaRPr lang="zh-TW" altLang="en-US"/>
                    </a:p>
                  </a:txBody>
                  <a:tcPr/>
                </a:tc>
                <a:tc>
                  <a:txBody>
                    <a:bodyPr/>
                    <a:lstStyle/>
                    <a:p>
                      <a:pPr algn="ctr" rtl="0" fontAlgn="ctr"/>
                      <a:r>
                        <a:rPr lang="zh-TW" altLang="en-US" sz="800" b="0" i="0" u="none" strike="noStrike">
                          <a:solidFill>
                            <a:srgbClr val="000000"/>
                          </a:solidFill>
                          <a:effectLst/>
                          <a:latin typeface="微軟正黑體"/>
                        </a:rPr>
                        <a:t>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altLang="zh-TW" sz="900" b="0" i="0" u="none" strike="noStrike">
                          <a:solidFill>
                            <a:srgbClr val="000000"/>
                          </a:solidFill>
                          <a:effectLst/>
                          <a:latin typeface="微軟正黑體"/>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zh-TW" altLang="en-US" sz="800" b="0" i="0" u="none" strike="noStrike" dirty="0">
                          <a:solidFill>
                            <a:srgbClr val="000000"/>
                          </a:solidFill>
                          <a:effectLst/>
                          <a:latin typeface="微軟正黑體"/>
                        </a:rPr>
                        <a:t>件</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 xmlns:a16="http://schemas.microsoft.com/office/drawing/2014/main" val="10020"/>
                  </a:ext>
                </a:extLst>
              </a:tr>
              <a:tr h="137439">
                <a:tc vMerge="1">
                  <a:txBody>
                    <a:bodyPr/>
                    <a:lstStyle/>
                    <a:p>
                      <a:endParaRPr lang="zh-TW" altLang="en-US"/>
                    </a:p>
                  </a:txBody>
                  <a:tcPr/>
                </a:tc>
                <a:tc rowSpan="2">
                  <a:txBody>
                    <a:bodyPr/>
                    <a:lstStyle/>
                    <a:p>
                      <a:pPr algn="l" rtl="0" fontAlgn="ctr"/>
                      <a:r>
                        <a:rPr lang="zh-TW" altLang="en-US" sz="800" b="0" i="0" u="none" strike="noStrike">
                          <a:solidFill>
                            <a:srgbClr val="000000"/>
                          </a:solidFill>
                          <a:effectLst/>
                          <a:latin typeface="微軟正黑體"/>
                        </a:rPr>
                        <a:t>員工工傷死亡人數</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zh-TW" altLang="en-US" sz="800" b="0" i="0" u="none" strike="noStrike" dirty="0">
                          <a:solidFill>
                            <a:srgbClr val="000000"/>
                          </a:solidFill>
                          <a:effectLst/>
                          <a:latin typeface="微軟正黑體"/>
                        </a:rPr>
                        <a:t>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altLang="zh-TW" sz="900" b="0" i="0" u="none" strike="noStrike">
                          <a:solidFill>
                            <a:srgbClr val="000000"/>
                          </a:solidFill>
                          <a:effectLst/>
                          <a:latin typeface="微軟正黑體"/>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zh-TW" altLang="en-US" sz="800" b="0" i="0" u="none" strike="noStrike" dirty="0">
                          <a:solidFill>
                            <a:srgbClr val="000000"/>
                          </a:solidFill>
                          <a:effectLst/>
                          <a:latin typeface="微軟正黑體"/>
                        </a:rPr>
                        <a:t>人</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 xmlns:a16="http://schemas.microsoft.com/office/drawing/2014/main" val="10021"/>
                  </a:ext>
                </a:extLst>
              </a:tr>
              <a:tr h="137439">
                <a:tc vMerge="1">
                  <a:txBody>
                    <a:bodyPr/>
                    <a:lstStyle/>
                    <a:p>
                      <a:endParaRPr lang="zh-TW" altLang="en-US"/>
                    </a:p>
                  </a:txBody>
                  <a:tcPr/>
                </a:tc>
                <a:tc vMerge="1">
                  <a:txBody>
                    <a:bodyPr/>
                    <a:lstStyle/>
                    <a:p>
                      <a:endParaRPr lang="zh-TW" altLang="en-US"/>
                    </a:p>
                  </a:txBody>
                  <a:tcPr/>
                </a:tc>
                <a:tc>
                  <a:txBody>
                    <a:bodyPr/>
                    <a:lstStyle/>
                    <a:p>
                      <a:pPr algn="ctr" rtl="0" fontAlgn="ctr"/>
                      <a:r>
                        <a:rPr lang="zh-TW" altLang="en-US" sz="800" b="0" i="0" u="none" strike="noStrike">
                          <a:solidFill>
                            <a:srgbClr val="000000"/>
                          </a:solidFill>
                          <a:effectLst/>
                          <a:latin typeface="微軟正黑體"/>
                        </a:rPr>
                        <a:t>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altLang="zh-TW" sz="900" b="0" i="0" u="none" strike="noStrike">
                          <a:solidFill>
                            <a:srgbClr val="000000"/>
                          </a:solidFill>
                          <a:effectLst/>
                          <a:latin typeface="微軟正黑體"/>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zh-TW" altLang="en-US" sz="800" b="0" i="0" u="none" strike="noStrike" dirty="0">
                          <a:solidFill>
                            <a:srgbClr val="000000"/>
                          </a:solidFill>
                          <a:effectLst/>
                          <a:latin typeface="微軟正黑體"/>
                        </a:rPr>
                        <a:t>人</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 xmlns:a16="http://schemas.microsoft.com/office/drawing/2014/main" val="10022"/>
                  </a:ext>
                </a:extLst>
              </a:tr>
              <a:tr h="137439">
                <a:tc vMerge="1">
                  <a:txBody>
                    <a:bodyPr/>
                    <a:lstStyle/>
                    <a:p>
                      <a:endParaRPr lang="zh-TW" altLang="en-US"/>
                    </a:p>
                  </a:txBody>
                  <a:tcPr/>
                </a:tc>
                <a:tc rowSpan="2">
                  <a:txBody>
                    <a:bodyPr/>
                    <a:lstStyle/>
                    <a:p>
                      <a:pPr algn="l" rtl="0" fontAlgn="ctr"/>
                      <a:r>
                        <a:rPr lang="zh-TW" altLang="en-US" sz="800" b="0" i="0" u="none" strike="noStrike">
                          <a:solidFill>
                            <a:srgbClr val="000000"/>
                          </a:solidFill>
                          <a:effectLst/>
                          <a:latin typeface="微軟正黑體"/>
                        </a:rPr>
                        <a:t>員工總工作時數</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zh-TW" altLang="en-US" sz="800" b="0" i="0" u="none" strike="noStrike">
                          <a:solidFill>
                            <a:srgbClr val="000000"/>
                          </a:solidFill>
                          <a:effectLst/>
                          <a:latin typeface="微軟正黑體"/>
                        </a:rPr>
                        <a:t>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altLang="zh-TW" sz="900" b="0" i="0" u="none" strike="noStrike" dirty="0">
                          <a:solidFill>
                            <a:srgbClr val="000000"/>
                          </a:solidFill>
                          <a:effectLst/>
                          <a:latin typeface="微軟正黑體"/>
                        </a:rPr>
                        <a:t>3,416,036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zh-TW" altLang="en-US" sz="800" b="0" i="0" u="none" strike="noStrike" dirty="0">
                          <a:solidFill>
                            <a:srgbClr val="000000"/>
                          </a:solidFill>
                          <a:effectLst/>
                          <a:latin typeface="微軟正黑體"/>
                        </a:rPr>
                        <a:t>小時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 xmlns:a16="http://schemas.microsoft.com/office/drawing/2014/main" val="10023"/>
                  </a:ext>
                </a:extLst>
              </a:tr>
              <a:tr h="137439">
                <a:tc vMerge="1">
                  <a:txBody>
                    <a:bodyPr/>
                    <a:lstStyle/>
                    <a:p>
                      <a:endParaRPr lang="zh-TW" altLang="en-US"/>
                    </a:p>
                  </a:txBody>
                  <a:tcPr/>
                </a:tc>
                <a:tc vMerge="1">
                  <a:txBody>
                    <a:bodyPr/>
                    <a:lstStyle/>
                    <a:p>
                      <a:endParaRPr lang="zh-TW" altLang="en-US"/>
                    </a:p>
                  </a:txBody>
                  <a:tcPr/>
                </a:tc>
                <a:tc>
                  <a:txBody>
                    <a:bodyPr/>
                    <a:lstStyle/>
                    <a:p>
                      <a:pPr algn="ctr" rtl="0" fontAlgn="ctr"/>
                      <a:r>
                        <a:rPr lang="zh-TW" altLang="en-US" sz="800" b="0" i="0" u="none" strike="noStrike">
                          <a:solidFill>
                            <a:srgbClr val="000000"/>
                          </a:solidFill>
                          <a:effectLst/>
                          <a:latin typeface="微軟正黑體"/>
                        </a:rPr>
                        <a:t>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altLang="zh-TW" sz="900" b="0" i="0" u="none" strike="noStrike" dirty="0">
                          <a:solidFill>
                            <a:srgbClr val="000000"/>
                          </a:solidFill>
                          <a:effectLst/>
                          <a:latin typeface="微軟正黑體"/>
                        </a:rPr>
                        <a:t>2,051,982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zh-TW" altLang="en-US" sz="800" b="0" i="0" u="none" strike="noStrike" dirty="0">
                          <a:solidFill>
                            <a:srgbClr val="000000"/>
                          </a:solidFill>
                          <a:effectLst/>
                          <a:latin typeface="微軟正黑體"/>
                        </a:rPr>
                        <a:t>小時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 xmlns:a16="http://schemas.microsoft.com/office/drawing/2014/main" val="10024"/>
                  </a:ext>
                </a:extLst>
              </a:tr>
            </a:tbl>
          </a:graphicData>
        </a:graphic>
      </p:graphicFrame>
      <p:graphicFrame>
        <p:nvGraphicFramePr>
          <p:cNvPr id="23" name="表格 22"/>
          <p:cNvGraphicFramePr>
            <a:graphicFrameLocks noGrp="1"/>
          </p:cNvGraphicFramePr>
          <p:nvPr>
            <p:extLst>
              <p:ext uri="{D42A27DB-BD31-4B8C-83A1-F6EECF244321}">
                <p14:modId xmlns:p14="http://schemas.microsoft.com/office/powerpoint/2010/main" val="1556308815"/>
              </p:ext>
            </p:extLst>
          </p:nvPr>
        </p:nvGraphicFramePr>
        <p:xfrm>
          <a:off x="3522957" y="666818"/>
          <a:ext cx="2952328" cy="2921492"/>
        </p:xfrm>
        <a:graphic>
          <a:graphicData uri="http://schemas.openxmlformats.org/drawingml/2006/table">
            <a:tbl>
              <a:tblPr/>
              <a:tblGrid>
                <a:gridCol w="326718">
                  <a:extLst>
                    <a:ext uri="{9D8B030D-6E8A-4147-A177-3AD203B41FA5}">
                      <a16:colId xmlns="" xmlns:a16="http://schemas.microsoft.com/office/drawing/2014/main" val="20000"/>
                    </a:ext>
                  </a:extLst>
                </a:gridCol>
                <a:gridCol w="1401474">
                  <a:extLst>
                    <a:ext uri="{9D8B030D-6E8A-4147-A177-3AD203B41FA5}">
                      <a16:colId xmlns="" xmlns:a16="http://schemas.microsoft.com/office/drawing/2014/main" val="20001"/>
                    </a:ext>
                  </a:extLst>
                </a:gridCol>
                <a:gridCol w="360040">
                  <a:extLst>
                    <a:ext uri="{9D8B030D-6E8A-4147-A177-3AD203B41FA5}">
                      <a16:colId xmlns="" xmlns:a16="http://schemas.microsoft.com/office/drawing/2014/main" val="20002"/>
                    </a:ext>
                  </a:extLst>
                </a:gridCol>
                <a:gridCol w="864096">
                  <a:extLst>
                    <a:ext uri="{9D8B030D-6E8A-4147-A177-3AD203B41FA5}">
                      <a16:colId xmlns="" xmlns:a16="http://schemas.microsoft.com/office/drawing/2014/main" val="20003"/>
                    </a:ext>
                  </a:extLst>
                </a:gridCol>
              </a:tblGrid>
              <a:tr h="173212">
                <a:tc>
                  <a:txBody>
                    <a:bodyPr/>
                    <a:lstStyle/>
                    <a:p>
                      <a:pPr algn="l" fontAlgn="ct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地區</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rtl="0"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計算指標</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rtl="0"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性別</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rtl="0"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百萬小時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extLst>
                  <a:ext uri="{0D108BD9-81ED-4DB2-BD59-A6C34878D82A}">
                    <a16:rowId xmlns="" xmlns:a16="http://schemas.microsoft.com/office/drawing/2014/main" val="10000"/>
                  </a:ext>
                </a:extLst>
              </a:tr>
              <a:tr h="142875">
                <a:tc rowSpan="6">
                  <a:txBody>
                    <a:bodyPr/>
                    <a:lstStyle/>
                    <a:p>
                      <a:pPr algn="ctr" fontAlgn="ct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台灣</a:t>
                      </a:r>
                    </a:p>
                  </a:txBody>
                  <a:tcPr marL="9525" marR="9525" marT="9525"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rowSpan="2">
                  <a:txBody>
                    <a:bodyPr/>
                    <a:lstStyle/>
                    <a:p>
                      <a:pPr algn="l" rtl="0" fontAlgn="ct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員工工傷率</a:t>
                      </a:r>
                      <a:r>
                        <a:rPr lang="en-US" altLang="zh-TW" sz="900" b="0" i="0" u="none" strike="noStrike" dirty="0">
                          <a:solidFill>
                            <a:srgbClr val="000000"/>
                          </a:solidFill>
                          <a:effectLst/>
                          <a:latin typeface="微軟正黑體" panose="020B0604030504040204" pitchFamily="34" charset="-120"/>
                          <a:ea typeface="微軟正黑體" panose="020B0604030504040204" pitchFamily="34" charset="-120"/>
                        </a:rPr>
                        <a:t>(</a:t>
                      </a: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含死亡</a:t>
                      </a:r>
                      <a:r>
                        <a:rPr lang="en-US" altLang="zh-TW" sz="900" b="0" i="0" u="none" strike="noStrike" dirty="0">
                          <a:solidFill>
                            <a:srgbClr val="000000"/>
                          </a:solidFill>
                          <a:effectLst/>
                          <a:latin typeface="微軟正黑體" panose="020B0604030504040204" pitchFamily="34" charset="-120"/>
                          <a:ea typeface="微軟正黑體" panose="020B0604030504040204" pitchFamily="34" charset="-12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 xmlns:a16="http://schemas.microsoft.com/office/drawing/2014/main" val="10001"/>
                  </a:ext>
                </a:extLst>
              </a:tr>
              <a:tr h="142875">
                <a:tc vMerge="1">
                  <a:txBody>
                    <a:bodyPr/>
                    <a:lstStyle/>
                    <a:p>
                      <a:endParaRPr lang="zh-TW" altLang="en-US"/>
                    </a:p>
                  </a:txBody>
                  <a:tcPr/>
                </a:tc>
                <a:tc vMerge="1">
                  <a:txBody>
                    <a:bodyPr/>
                    <a:lstStyle/>
                    <a:p>
                      <a:endParaRPr lang="zh-TW" altLang="en-US"/>
                    </a:p>
                  </a:txBody>
                  <a:tcPr/>
                </a:tc>
                <a:tc>
                  <a:txBody>
                    <a:bodyPr/>
                    <a:lstStyle/>
                    <a:p>
                      <a:pPr algn="ctr" rtl="0"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 xmlns:a16="http://schemas.microsoft.com/office/drawing/2014/main" val="10002"/>
                  </a:ext>
                </a:extLst>
              </a:tr>
              <a:tr h="142875">
                <a:tc vMerge="1">
                  <a:txBody>
                    <a:bodyPr/>
                    <a:lstStyle/>
                    <a:p>
                      <a:endParaRPr lang="zh-TW" altLang="en-US"/>
                    </a:p>
                  </a:txBody>
                  <a:tcPr/>
                </a:tc>
                <a:tc rowSpan="2">
                  <a:txBody>
                    <a:bodyPr/>
                    <a:lstStyle/>
                    <a:p>
                      <a:pPr algn="l" rtl="0" fontAlgn="ct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員工嚴重工傷率</a:t>
                      </a:r>
                      <a:r>
                        <a:rPr lang="en-US" altLang="zh-TW" sz="900" b="0" i="0" u="none" strike="noStrike" dirty="0">
                          <a:solidFill>
                            <a:srgbClr val="000000"/>
                          </a:solidFill>
                          <a:effectLst/>
                          <a:latin typeface="微軟正黑體" panose="020B0604030504040204" pitchFamily="34" charset="-120"/>
                          <a:ea typeface="微軟正黑體" panose="020B0604030504040204" pitchFamily="34" charset="-120"/>
                        </a:rPr>
                        <a:t>(</a:t>
                      </a: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不含死亡</a:t>
                      </a:r>
                      <a:r>
                        <a:rPr lang="en-US" altLang="zh-TW" sz="900" b="0" i="0" u="none" strike="noStrike" dirty="0">
                          <a:solidFill>
                            <a:srgbClr val="000000"/>
                          </a:solidFill>
                          <a:effectLst/>
                          <a:latin typeface="微軟正黑體" panose="020B0604030504040204" pitchFamily="34" charset="-120"/>
                          <a:ea typeface="微軟正黑體" panose="020B0604030504040204" pitchFamily="34" charset="-12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zh-TW" sz="900" b="0" i="0" u="none" strike="noStrike" dirty="0">
                          <a:solidFill>
                            <a:srgbClr val="000000"/>
                          </a:solidFill>
                          <a:effectLst/>
                          <a:latin typeface="微軟正黑體" panose="020B0604030504040204" pitchFamily="34" charset="-120"/>
                          <a:ea typeface="微軟正黑體" panose="020B0604030504040204" pitchFamily="34" charset="-12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 xmlns:a16="http://schemas.microsoft.com/office/drawing/2014/main" val="10003"/>
                  </a:ext>
                </a:extLst>
              </a:tr>
              <a:tr h="142875">
                <a:tc vMerge="1">
                  <a:txBody>
                    <a:bodyPr/>
                    <a:lstStyle/>
                    <a:p>
                      <a:endParaRPr lang="zh-TW" altLang="en-US"/>
                    </a:p>
                  </a:txBody>
                  <a:tcPr/>
                </a:tc>
                <a:tc vMerge="1">
                  <a:txBody>
                    <a:bodyPr/>
                    <a:lstStyle/>
                    <a:p>
                      <a:endParaRPr lang="zh-TW" altLang="en-US"/>
                    </a:p>
                  </a:txBody>
                  <a:tcPr/>
                </a:tc>
                <a:tc>
                  <a:txBody>
                    <a:bodyPr/>
                    <a:lstStyle/>
                    <a:p>
                      <a:pPr algn="ctr" rtl="0"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 xmlns:a16="http://schemas.microsoft.com/office/drawing/2014/main" val="10004"/>
                  </a:ext>
                </a:extLst>
              </a:tr>
              <a:tr h="142875">
                <a:tc vMerge="1">
                  <a:txBody>
                    <a:bodyPr/>
                    <a:lstStyle/>
                    <a:p>
                      <a:endParaRPr lang="zh-TW" altLang="en-US"/>
                    </a:p>
                  </a:txBody>
                  <a:tcPr/>
                </a:tc>
                <a:tc rowSpan="2">
                  <a:txBody>
                    <a:bodyPr/>
                    <a:lstStyle/>
                    <a:p>
                      <a:pPr algn="l" rtl="0"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員工工傷死亡率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zh-TW" sz="900" b="0" i="0" u="none" strike="noStrike" dirty="0">
                          <a:solidFill>
                            <a:srgbClr val="000000"/>
                          </a:solidFill>
                          <a:effectLst/>
                          <a:latin typeface="微軟正黑體" panose="020B0604030504040204" pitchFamily="34" charset="-120"/>
                          <a:ea typeface="微軟正黑體" panose="020B0604030504040204" pitchFamily="34" charset="-12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 xmlns:a16="http://schemas.microsoft.com/office/drawing/2014/main" val="10005"/>
                  </a:ext>
                </a:extLst>
              </a:tr>
              <a:tr h="142875">
                <a:tc vMerge="1">
                  <a:txBody>
                    <a:bodyPr/>
                    <a:lstStyle/>
                    <a:p>
                      <a:endParaRPr lang="zh-TW" altLang="en-US"/>
                    </a:p>
                  </a:txBody>
                  <a:tcPr/>
                </a:tc>
                <a:tc vMerge="1">
                  <a:txBody>
                    <a:bodyPr/>
                    <a:lstStyle/>
                    <a:p>
                      <a:endParaRPr lang="zh-TW" altLang="en-US"/>
                    </a:p>
                  </a:txBody>
                  <a:tcPr/>
                </a:tc>
                <a:tc>
                  <a:txBody>
                    <a:bodyPr/>
                    <a:lstStyle/>
                    <a:p>
                      <a:pPr algn="ctr" rtl="0"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 xmlns:a16="http://schemas.microsoft.com/office/drawing/2014/main" val="10006"/>
                  </a:ext>
                </a:extLst>
              </a:tr>
              <a:tr h="142875">
                <a:tc rowSpan="6">
                  <a:txBody>
                    <a:bodyPr/>
                    <a:lstStyle/>
                    <a:p>
                      <a:pPr algn="ctr" fontAlgn="ct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浦東廠區</a:t>
                      </a:r>
                    </a:p>
                  </a:txBody>
                  <a:tcPr marL="9525" marR="9525" marT="9525"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rowSpan="2">
                  <a:txBody>
                    <a:bodyPr/>
                    <a:lstStyle/>
                    <a:p>
                      <a:pPr algn="l" rtl="0" fontAlgn="ct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員工工傷率</a:t>
                      </a:r>
                      <a:r>
                        <a:rPr lang="en-US" altLang="zh-TW" sz="900" b="0" i="0" u="none" strike="noStrike" dirty="0">
                          <a:solidFill>
                            <a:srgbClr val="000000"/>
                          </a:solidFill>
                          <a:effectLst/>
                          <a:latin typeface="微軟正黑體" panose="020B0604030504040204" pitchFamily="34" charset="-120"/>
                          <a:ea typeface="微軟正黑體" panose="020B0604030504040204" pitchFamily="34" charset="-120"/>
                        </a:rPr>
                        <a:t>(</a:t>
                      </a: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含死亡</a:t>
                      </a:r>
                      <a:r>
                        <a:rPr lang="en-US" altLang="zh-TW" sz="900" b="0" i="0" u="none" strike="noStrike" dirty="0">
                          <a:solidFill>
                            <a:srgbClr val="000000"/>
                          </a:solidFill>
                          <a:effectLst/>
                          <a:latin typeface="微軟正黑體" panose="020B0604030504040204" pitchFamily="34" charset="-120"/>
                          <a:ea typeface="微軟正黑體" panose="020B0604030504040204" pitchFamily="34" charset="-12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rtl="0"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rtl="0" fontAlgn="ctr"/>
                      <a:r>
                        <a:rPr lang="en-US" altLang="zh-TW" sz="900" b="0" i="0" u="none" strike="noStrike">
                          <a:solidFill>
                            <a:srgbClr val="000000"/>
                          </a:solidFill>
                          <a:effectLst/>
                          <a:latin typeface="微軟正黑體"/>
                        </a:rPr>
                        <a:t>1.05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extLst>
                  <a:ext uri="{0D108BD9-81ED-4DB2-BD59-A6C34878D82A}">
                    <a16:rowId xmlns="" xmlns:a16="http://schemas.microsoft.com/office/drawing/2014/main" val="10007"/>
                  </a:ext>
                </a:extLst>
              </a:tr>
              <a:tr h="142875">
                <a:tc vMerge="1">
                  <a:txBody>
                    <a:bodyPr/>
                    <a:lstStyle/>
                    <a:p>
                      <a:endParaRPr lang="zh-TW" altLang="en-US"/>
                    </a:p>
                  </a:txBody>
                  <a:tcPr/>
                </a:tc>
                <a:tc vMerge="1">
                  <a:txBody>
                    <a:bodyPr/>
                    <a:lstStyle/>
                    <a:p>
                      <a:endParaRPr lang="zh-TW" altLang="en-US"/>
                    </a:p>
                  </a:txBody>
                  <a:tcPr/>
                </a:tc>
                <a:tc>
                  <a:txBody>
                    <a:bodyPr/>
                    <a:lstStyle/>
                    <a:p>
                      <a:pPr algn="ctr" rtl="0"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rtl="0" fontAlgn="ctr"/>
                      <a:r>
                        <a:rPr lang="en-US" altLang="zh-TW" sz="900" b="0" i="0" u="none" strike="noStrike">
                          <a:solidFill>
                            <a:srgbClr val="000000"/>
                          </a:solidFill>
                          <a:effectLst/>
                          <a:latin typeface="微軟正黑體"/>
                        </a:rPr>
                        <a:t>0.36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extLst>
                  <a:ext uri="{0D108BD9-81ED-4DB2-BD59-A6C34878D82A}">
                    <a16:rowId xmlns="" xmlns:a16="http://schemas.microsoft.com/office/drawing/2014/main" val="10008"/>
                  </a:ext>
                </a:extLst>
              </a:tr>
              <a:tr h="142875">
                <a:tc vMerge="1">
                  <a:txBody>
                    <a:bodyPr/>
                    <a:lstStyle/>
                    <a:p>
                      <a:endParaRPr lang="zh-TW" altLang="en-US"/>
                    </a:p>
                  </a:txBody>
                  <a:tcPr/>
                </a:tc>
                <a:tc rowSpan="2">
                  <a:txBody>
                    <a:bodyPr/>
                    <a:lstStyle/>
                    <a:p>
                      <a:pPr algn="l" rtl="0" fontAlgn="ct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員工嚴重工傷率</a:t>
                      </a:r>
                      <a:r>
                        <a:rPr lang="en-US" altLang="zh-TW" sz="900" b="0" i="0" u="none" strike="noStrike" dirty="0">
                          <a:solidFill>
                            <a:srgbClr val="000000"/>
                          </a:solidFill>
                          <a:effectLst/>
                          <a:latin typeface="微軟正黑體" panose="020B0604030504040204" pitchFamily="34" charset="-120"/>
                          <a:ea typeface="微軟正黑體" panose="020B0604030504040204" pitchFamily="34" charset="-120"/>
                        </a:rPr>
                        <a:t>(</a:t>
                      </a: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不含死亡</a:t>
                      </a:r>
                      <a:r>
                        <a:rPr lang="en-US" altLang="zh-TW" sz="900" b="0" i="0" u="none" strike="noStrike" dirty="0">
                          <a:solidFill>
                            <a:srgbClr val="000000"/>
                          </a:solidFill>
                          <a:effectLst/>
                          <a:latin typeface="微軟正黑體" panose="020B0604030504040204" pitchFamily="34" charset="-120"/>
                          <a:ea typeface="微軟正黑體" panose="020B0604030504040204" pitchFamily="34" charset="-12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rtl="0"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ctr"/>
                      <a:r>
                        <a:rPr lang="en-US" altLang="zh-TW" sz="900" b="0" i="0" u="none" strike="noStrike" dirty="0" smtClean="0">
                          <a:solidFill>
                            <a:srgbClr val="000000"/>
                          </a:solidFill>
                          <a:effectLst/>
                          <a:latin typeface="微軟正黑體"/>
                        </a:rPr>
                        <a:t>0.04</a:t>
                      </a:r>
                      <a:endParaRPr lang="en-US" altLang="zh-TW" sz="900" b="0" i="0" u="none" strike="noStrike" dirty="0">
                        <a:solidFill>
                          <a:srgbClr val="000000"/>
                        </a:solidFill>
                        <a:effectLst/>
                        <a:latin typeface="微軟正黑體"/>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extLst>
                  <a:ext uri="{0D108BD9-81ED-4DB2-BD59-A6C34878D82A}">
                    <a16:rowId xmlns="" xmlns:a16="http://schemas.microsoft.com/office/drawing/2014/main" val="10009"/>
                  </a:ext>
                </a:extLst>
              </a:tr>
              <a:tr h="142875">
                <a:tc vMerge="1">
                  <a:txBody>
                    <a:bodyPr/>
                    <a:lstStyle/>
                    <a:p>
                      <a:endParaRPr lang="zh-TW" altLang="en-US"/>
                    </a:p>
                  </a:txBody>
                  <a:tcPr/>
                </a:tc>
                <a:tc vMerge="1">
                  <a:txBody>
                    <a:bodyPr/>
                    <a:lstStyle/>
                    <a:p>
                      <a:endParaRPr lang="zh-TW" altLang="en-US"/>
                    </a:p>
                  </a:txBody>
                  <a:tcPr/>
                </a:tc>
                <a:tc>
                  <a:txBody>
                    <a:bodyPr/>
                    <a:lstStyle/>
                    <a:p>
                      <a:pPr algn="ctr" rtl="0"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ctr"/>
                      <a:r>
                        <a:rPr lang="en-US" altLang="zh-TW" sz="900" b="0" i="0" u="none" strike="noStrike">
                          <a:solidFill>
                            <a:srgbClr val="000000"/>
                          </a:solidFill>
                          <a:effectLst/>
                          <a:latin typeface="微軟正黑體"/>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extLst>
                  <a:ext uri="{0D108BD9-81ED-4DB2-BD59-A6C34878D82A}">
                    <a16:rowId xmlns="" xmlns:a16="http://schemas.microsoft.com/office/drawing/2014/main" val="10010"/>
                  </a:ext>
                </a:extLst>
              </a:tr>
              <a:tr h="142875">
                <a:tc vMerge="1">
                  <a:txBody>
                    <a:bodyPr/>
                    <a:lstStyle/>
                    <a:p>
                      <a:endParaRPr lang="zh-TW" altLang="en-US"/>
                    </a:p>
                  </a:txBody>
                  <a:tcPr/>
                </a:tc>
                <a:tc rowSpan="2">
                  <a:txBody>
                    <a:bodyPr/>
                    <a:lstStyle/>
                    <a:p>
                      <a:pPr algn="l" rtl="0"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員工工傷死亡率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rtl="0"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rtl="0" fontAlgn="ctr"/>
                      <a:r>
                        <a:rPr lang="en-US" altLang="zh-TW" sz="900" b="0" i="0" u="none" strike="noStrike" dirty="0">
                          <a:solidFill>
                            <a:srgbClr val="000000"/>
                          </a:solidFill>
                          <a:effectLst/>
                          <a:latin typeface="微軟正黑體"/>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extLst>
                  <a:ext uri="{0D108BD9-81ED-4DB2-BD59-A6C34878D82A}">
                    <a16:rowId xmlns="" xmlns:a16="http://schemas.microsoft.com/office/drawing/2014/main" val="10011"/>
                  </a:ext>
                </a:extLst>
              </a:tr>
              <a:tr h="142875">
                <a:tc vMerge="1">
                  <a:txBody>
                    <a:bodyPr/>
                    <a:lstStyle/>
                    <a:p>
                      <a:endParaRPr lang="zh-TW" altLang="en-US"/>
                    </a:p>
                  </a:txBody>
                  <a:tcPr/>
                </a:tc>
                <a:tc vMerge="1">
                  <a:txBody>
                    <a:bodyPr/>
                    <a:lstStyle/>
                    <a:p>
                      <a:endParaRPr lang="zh-TW" altLang="en-US"/>
                    </a:p>
                  </a:txBody>
                  <a:tcPr/>
                </a:tc>
                <a:tc>
                  <a:txBody>
                    <a:bodyPr/>
                    <a:lstStyle/>
                    <a:p>
                      <a:pPr algn="ctr" rtl="0"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rtl="0" fontAlgn="ctr"/>
                      <a:r>
                        <a:rPr lang="en-US" altLang="zh-TW" sz="900" b="0" i="0" u="none" strike="noStrike" dirty="0">
                          <a:solidFill>
                            <a:srgbClr val="000000"/>
                          </a:solidFill>
                          <a:effectLst/>
                          <a:latin typeface="微軟正黑體"/>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extLst>
                  <a:ext uri="{0D108BD9-81ED-4DB2-BD59-A6C34878D82A}">
                    <a16:rowId xmlns="" xmlns:a16="http://schemas.microsoft.com/office/drawing/2014/main" val="10012"/>
                  </a:ext>
                </a:extLst>
              </a:tr>
              <a:tr h="142875">
                <a:tc rowSpan="6">
                  <a:txBody>
                    <a:bodyPr/>
                    <a:lstStyle/>
                    <a:p>
                      <a:pPr algn="ctr" fontAlgn="ct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南京廠區</a:t>
                      </a:r>
                    </a:p>
                  </a:txBody>
                  <a:tcPr marL="9525" marR="9525" marT="9525"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rowSpan="2">
                  <a:txBody>
                    <a:bodyPr/>
                    <a:lstStyle/>
                    <a:p>
                      <a:pPr algn="l" rtl="0"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員工工傷率</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含死亡</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rtl="0"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r" rtl="0" fontAlgn="ctr"/>
                      <a:r>
                        <a:rPr lang="en-US" altLang="zh-TW" sz="900" b="0" i="0" u="none" strike="noStrike" dirty="0" smtClean="0">
                          <a:solidFill>
                            <a:srgbClr val="FF0000"/>
                          </a:solidFill>
                          <a:effectLst/>
                          <a:latin typeface="微軟正黑體"/>
                        </a:rPr>
                        <a:t>1.76</a:t>
                      </a:r>
                      <a:endParaRPr lang="en-US" altLang="zh-TW" sz="900" b="0" i="0" u="none" strike="noStrike" dirty="0">
                        <a:solidFill>
                          <a:srgbClr val="FF0000"/>
                        </a:solidFill>
                        <a:effectLst/>
                        <a:latin typeface="微軟正黑體"/>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extLst>
                  <a:ext uri="{0D108BD9-81ED-4DB2-BD59-A6C34878D82A}">
                    <a16:rowId xmlns="" xmlns:a16="http://schemas.microsoft.com/office/drawing/2014/main" val="10013"/>
                  </a:ext>
                </a:extLst>
              </a:tr>
              <a:tr h="142875">
                <a:tc vMerge="1">
                  <a:txBody>
                    <a:bodyPr/>
                    <a:lstStyle/>
                    <a:p>
                      <a:endParaRPr lang="zh-TW" altLang="en-US"/>
                    </a:p>
                  </a:txBody>
                  <a:tcPr/>
                </a:tc>
                <a:tc vMerge="1">
                  <a:txBody>
                    <a:bodyPr/>
                    <a:lstStyle/>
                    <a:p>
                      <a:endParaRPr lang="zh-TW" altLang="en-US"/>
                    </a:p>
                  </a:txBody>
                  <a:tcPr/>
                </a:tc>
                <a:tc>
                  <a:txBody>
                    <a:bodyPr/>
                    <a:lstStyle/>
                    <a:p>
                      <a:pPr algn="ctr" rtl="0"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r" rtl="0" fontAlgn="ctr"/>
                      <a:r>
                        <a:rPr lang="en-US" altLang="zh-TW" sz="900" b="0" i="0" u="none" strike="noStrike">
                          <a:solidFill>
                            <a:srgbClr val="000000"/>
                          </a:solidFill>
                          <a:effectLst/>
                          <a:latin typeface="微軟正黑體"/>
                        </a:rPr>
                        <a:t>1.46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extLst>
                  <a:ext uri="{0D108BD9-81ED-4DB2-BD59-A6C34878D82A}">
                    <a16:rowId xmlns="" xmlns:a16="http://schemas.microsoft.com/office/drawing/2014/main" val="10014"/>
                  </a:ext>
                </a:extLst>
              </a:tr>
              <a:tr h="142875">
                <a:tc vMerge="1">
                  <a:txBody>
                    <a:bodyPr/>
                    <a:lstStyle/>
                    <a:p>
                      <a:endParaRPr lang="zh-TW" altLang="en-US"/>
                    </a:p>
                  </a:txBody>
                  <a:tcPr/>
                </a:tc>
                <a:tc rowSpan="2">
                  <a:txBody>
                    <a:bodyPr/>
                    <a:lstStyle/>
                    <a:p>
                      <a:pPr algn="l" rtl="0"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員工嚴重工傷率</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不含死亡</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rtl="0"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r" fontAlgn="ctr"/>
                      <a:r>
                        <a:rPr lang="en-US" altLang="zh-TW" sz="900" b="0" i="0" u="none" strike="noStrike">
                          <a:solidFill>
                            <a:srgbClr val="000000"/>
                          </a:solidFill>
                          <a:effectLst/>
                          <a:latin typeface="微軟正黑體"/>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extLst>
                  <a:ext uri="{0D108BD9-81ED-4DB2-BD59-A6C34878D82A}">
                    <a16:rowId xmlns="" xmlns:a16="http://schemas.microsoft.com/office/drawing/2014/main" val="10015"/>
                  </a:ext>
                </a:extLst>
              </a:tr>
              <a:tr h="254635">
                <a:tc vMerge="1">
                  <a:txBody>
                    <a:bodyPr/>
                    <a:lstStyle/>
                    <a:p>
                      <a:endParaRPr lang="zh-TW" altLang="en-US"/>
                    </a:p>
                  </a:txBody>
                  <a:tcPr/>
                </a:tc>
                <a:tc vMerge="1">
                  <a:txBody>
                    <a:bodyPr/>
                    <a:lstStyle/>
                    <a:p>
                      <a:endParaRPr lang="zh-TW" altLang="en-US"/>
                    </a:p>
                  </a:txBody>
                  <a:tcPr/>
                </a:tc>
                <a:tc>
                  <a:txBody>
                    <a:bodyPr/>
                    <a:lstStyle/>
                    <a:p>
                      <a:pPr algn="ctr" rtl="0"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r" fontAlgn="ctr"/>
                      <a:r>
                        <a:rPr lang="en-US" altLang="zh-TW" sz="900" b="0" i="0" u="none" strike="noStrike">
                          <a:solidFill>
                            <a:srgbClr val="000000"/>
                          </a:solidFill>
                          <a:effectLst/>
                          <a:latin typeface="微軟正黑體"/>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extLst>
                  <a:ext uri="{0D108BD9-81ED-4DB2-BD59-A6C34878D82A}">
                    <a16:rowId xmlns="" xmlns:a16="http://schemas.microsoft.com/office/drawing/2014/main" val="10016"/>
                  </a:ext>
                </a:extLst>
              </a:tr>
              <a:tr h="0">
                <a:tc vMerge="1">
                  <a:txBody>
                    <a:bodyPr/>
                    <a:lstStyle/>
                    <a:p>
                      <a:endParaRPr lang="zh-TW" altLang="en-US"/>
                    </a:p>
                  </a:txBody>
                  <a:tcPr/>
                </a:tc>
                <a:tc rowSpan="2">
                  <a:txBody>
                    <a:bodyPr/>
                    <a:lstStyle/>
                    <a:p>
                      <a:pPr algn="l" rtl="0" fontAlgn="ct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員工工傷死亡率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rtl="0"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r" rtl="0" fontAlgn="ctr"/>
                      <a:r>
                        <a:rPr lang="en-US" altLang="zh-TW" sz="900" b="0" i="0" u="none" strike="noStrike">
                          <a:solidFill>
                            <a:srgbClr val="000000"/>
                          </a:solidFill>
                          <a:effectLst/>
                          <a:latin typeface="微軟正黑體"/>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extLst>
                  <a:ext uri="{0D108BD9-81ED-4DB2-BD59-A6C34878D82A}">
                    <a16:rowId xmlns="" xmlns:a16="http://schemas.microsoft.com/office/drawing/2014/main" val="10017"/>
                  </a:ext>
                </a:extLst>
              </a:tr>
              <a:tr h="142875">
                <a:tc vMerge="1">
                  <a:txBody>
                    <a:bodyPr/>
                    <a:lstStyle/>
                    <a:p>
                      <a:endParaRPr lang="zh-TW" altLang="en-US"/>
                    </a:p>
                  </a:txBody>
                  <a:tcPr/>
                </a:tc>
                <a:tc vMerge="1">
                  <a:txBody>
                    <a:bodyPr/>
                    <a:lstStyle/>
                    <a:p>
                      <a:endParaRPr lang="zh-TW" altLang="en-US"/>
                    </a:p>
                  </a:txBody>
                  <a:tcPr/>
                </a:tc>
                <a:tc>
                  <a:txBody>
                    <a:bodyPr/>
                    <a:lstStyle/>
                    <a:p>
                      <a:pPr algn="ctr" rtl="0" fontAlgn="ct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r" rtl="0" fontAlgn="ctr"/>
                      <a:r>
                        <a:rPr lang="en-US" altLang="zh-TW" sz="900" b="0" i="0" u="none" strike="noStrike" dirty="0">
                          <a:solidFill>
                            <a:srgbClr val="000000"/>
                          </a:solidFill>
                          <a:effectLst/>
                          <a:latin typeface="微軟正黑體"/>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extLst>
                  <a:ext uri="{0D108BD9-81ED-4DB2-BD59-A6C34878D82A}">
                    <a16:rowId xmlns="" xmlns:a16="http://schemas.microsoft.com/office/drawing/2014/main" val="10018"/>
                  </a:ext>
                </a:extLst>
              </a:tr>
            </a:tbl>
          </a:graphicData>
        </a:graphic>
      </p:graphicFrame>
      <p:graphicFrame>
        <p:nvGraphicFramePr>
          <p:cNvPr id="24" name="表格 23"/>
          <p:cNvGraphicFramePr>
            <a:graphicFrameLocks noGrp="1"/>
          </p:cNvGraphicFramePr>
          <p:nvPr>
            <p:extLst>
              <p:ext uri="{D42A27DB-BD31-4B8C-83A1-F6EECF244321}">
                <p14:modId xmlns:p14="http://schemas.microsoft.com/office/powerpoint/2010/main" val="2498012706"/>
              </p:ext>
            </p:extLst>
          </p:nvPr>
        </p:nvGraphicFramePr>
        <p:xfrm>
          <a:off x="3522957" y="3789040"/>
          <a:ext cx="3024336" cy="2152650"/>
        </p:xfrm>
        <a:graphic>
          <a:graphicData uri="http://schemas.openxmlformats.org/drawingml/2006/table">
            <a:tbl>
              <a:tblPr/>
              <a:tblGrid>
                <a:gridCol w="3024336">
                  <a:extLst>
                    <a:ext uri="{9D8B030D-6E8A-4147-A177-3AD203B41FA5}">
                      <a16:colId xmlns="" xmlns:a16="http://schemas.microsoft.com/office/drawing/2014/main" val="20000"/>
                    </a:ext>
                  </a:extLst>
                </a:gridCol>
              </a:tblGrid>
              <a:tr h="116080">
                <a:tc>
                  <a:txBody>
                    <a:bodyPr/>
                    <a:lstStyle/>
                    <a:p>
                      <a:pPr algn="l" rtl="0" fontAlgn="ct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名詞解釋 </a:t>
                      </a:r>
                    </a:p>
                  </a:txBody>
                  <a:tcPr marL="9525" marR="9525" marT="9525" marB="0" anchor="ctr">
                    <a:lnL>
                      <a:noFill/>
                    </a:lnL>
                    <a:lnR>
                      <a:noFill/>
                    </a:lnR>
                    <a:lnT>
                      <a:noFill/>
                    </a:lnT>
                    <a:lnB>
                      <a:noFill/>
                    </a:lnB>
                  </a:tcPr>
                </a:tc>
                <a:extLst>
                  <a:ext uri="{0D108BD9-81ED-4DB2-BD59-A6C34878D82A}">
                    <a16:rowId xmlns="" xmlns:a16="http://schemas.microsoft.com/office/drawing/2014/main" val="10000"/>
                  </a:ext>
                </a:extLst>
              </a:tr>
              <a:tr h="224622">
                <a:tc>
                  <a:txBody>
                    <a:bodyPr/>
                    <a:lstStyle/>
                    <a:p>
                      <a:pPr algn="l" rtl="0" fontAlgn="ctr"/>
                      <a:r>
                        <a:rPr lang="en-US" altLang="zh-TW" sz="900" b="0" i="0" u="none" strike="noStrike" dirty="0">
                          <a:solidFill>
                            <a:srgbClr val="000000"/>
                          </a:solidFill>
                          <a:effectLst/>
                          <a:latin typeface="微軟正黑體" panose="020B0604030504040204" pitchFamily="34" charset="-120"/>
                          <a:ea typeface="微軟正黑體" panose="020B0604030504040204" pitchFamily="34" charset="-120"/>
                        </a:rPr>
                        <a:t>1. </a:t>
                      </a: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工傷總數：工傷事件不分輕重傷，只要是工傷依法全數納入計算，但</a:t>
                      </a:r>
                      <a:r>
                        <a:rPr lang="zh-TW" altLang="en-US" sz="900" b="0" i="0" u="none" strike="noStrike" dirty="0">
                          <a:solidFill>
                            <a:schemeClr val="tx1"/>
                          </a:solidFill>
                          <a:effectLst/>
                          <a:latin typeface="微軟正黑體" panose="020B0604030504040204" pitchFamily="34" charset="-120"/>
                          <a:ea typeface="微軟正黑體" panose="020B0604030504040204" pitchFamily="34" charset="-120"/>
                        </a:rPr>
                        <a:t>不含</a:t>
                      </a: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上下班時自行發生的交通事故。</a:t>
                      </a:r>
                    </a:p>
                  </a:txBody>
                  <a:tcPr marL="9525" marR="9525" marT="9525" marB="0" anchor="ctr">
                    <a:lnL>
                      <a:noFill/>
                    </a:lnL>
                    <a:lnR>
                      <a:noFill/>
                    </a:lnR>
                    <a:lnT>
                      <a:noFill/>
                    </a:lnT>
                    <a:lnB>
                      <a:noFill/>
                    </a:lnB>
                  </a:tcPr>
                </a:tc>
                <a:extLst>
                  <a:ext uri="{0D108BD9-81ED-4DB2-BD59-A6C34878D82A}">
                    <a16:rowId xmlns="" xmlns:a16="http://schemas.microsoft.com/office/drawing/2014/main" val="10001"/>
                  </a:ext>
                </a:extLst>
              </a:tr>
              <a:tr h="116080">
                <a:tc>
                  <a:txBody>
                    <a:bodyPr/>
                    <a:lstStyle/>
                    <a:p>
                      <a:pPr algn="l" rtl="0" fontAlgn="ctr"/>
                      <a:r>
                        <a:rPr lang="en-US" altLang="zh-TW" sz="900" b="0" i="0" u="none" strike="noStrike" dirty="0">
                          <a:solidFill>
                            <a:srgbClr val="000000"/>
                          </a:solidFill>
                          <a:effectLst/>
                          <a:latin typeface="微軟正黑體" panose="020B0604030504040204" pitchFamily="34" charset="-120"/>
                          <a:ea typeface="微軟正黑體" panose="020B0604030504040204" pitchFamily="34" charset="-120"/>
                        </a:rPr>
                        <a:t>2. </a:t>
                      </a: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嚴重工傷：無法在</a:t>
                      </a:r>
                      <a:r>
                        <a:rPr lang="en-US" altLang="zh-TW" sz="900" b="0" i="0" u="none" strike="noStrike" dirty="0">
                          <a:solidFill>
                            <a:srgbClr val="000000"/>
                          </a:solidFill>
                          <a:effectLst/>
                          <a:latin typeface="微軟正黑體" panose="020B0604030504040204" pitchFamily="34" charset="-120"/>
                          <a:ea typeface="微軟正黑體" panose="020B0604030504040204" pitchFamily="34" charset="-120"/>
                        </a:rPr>
                        <a:t>6</a:t>
                      </a: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個月內恢復至受傷前健康狀態的工傷。</a:t>
                      </a:r>
                    </a:p>
                  </a:txBody>
                  <a:tcPr marL="9525" marR="9525" marT="9525" marB="0" anchor="ctr">
                    <a:lnL>
                      <a:noFill/>
                    </a:lnL>
                    <a:lnR>
                      <a:noFill/>
                    </a:lnR>
                    <a:lnT>
                      <a:noFill/>
                    </a:lnT>
                    <a:lnB>
                      <a:noFill/>
                    </a:lnB>
                  </a:tcPr>
                </a:tc>
                <a:extLst>
                  <a:ext uri="{0D108BD9-81ED-4DB2-BD59-A6C34878D82A}">
                    <a16:rowId xmlns="" xmlns:a16="http://schemas.microsoft.com/office/drawing/2014/main" val="10002"/>
                  </a:ext>
                </a:extLst>
              </a:tr>
              <a:tr h="116080">
                <a:tc>
                  <a:txBody>
                    <a:bodyPr/>
                    <a:lstStyle/>
                    <a:p>
                      <a:pPr algn="l" rtl="0" fontAlgn="ctr"/>
                      <a:r>
                        <a:rPr lang="en-US" altLang="zh-TW" sz="900" b="0" i="0" u="none" strike="noStrike" dirty="0">
                          <a:solidFill>
                            <a:srgbClr val="000000"/>
                          </a:solidFill>
                          <a:effectLst/>
                          <a:latin typeface="微軟正黑體" panose="020B0604030504040204" pitchFamily="34" charset="-120"/>
                          <a:ea typeface="微軟正黑體" panose="020B0604030504040204" pitchFamily="34" charset="-120"/>
                        </a:rPr>
                        <a:t>3. </a:t>
                      </a: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總工作時數</a:t>
                      </a:r>
                      <a:r>
                        <a:rPr lang="en-US" altLang="zh-TW" sz="900" b="0" i="0" u="none" strike="noStrike" dirty="0" smtClean="0">
                          <a:solidFill>
                            <a:srgbClr val="000000"/>
                          </a:solidFill>
                          <a:effectLst/>
                          <a:latin typeface="微軟正黑體" panose="020B0604030504040204" pitchFamily="34" charset="-120"/>
                          <a:ea typeface="微軟正黑體" panose="020B0604030504040204" pitchFamily="34" charset="-120"/>
                        </a:rPr>
                        <a:t>=2019</a:t>
                      </a:r>
                      <a:r>
                        <a:rPr lang="zh-TW" altLang="en-US" sz="900" b="0" i="0" u="none" strike="noStrike" dirty="0" smtClean="0">
                          <a:solidFill>
                            <a:srgbClr val="000000"/>
                          </a:solidFill>
                          <a:effectLst/>
                          <a:latin typeface="微軟正黑體" panose="020B0604030504040204" pitchFamily="34" charset="-120"/>
                          <a:ea typeface="微軟正黑體" panose="020B0604030504040204" pitchFamily="34" charset="-120"/>
                        </a:rPr>
                        <a:t>年</a:t>
                      </a: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各月應在廠時數總和。 </a:t>
                      </a:r>
                    </a:p>
                  </a:txBody>
                  <a:tcPr marL="9525" marR="9525" marT="9525" marB="0" anchor="ctr">
                    <a:lnL>
                      <a:noFill/>
                    </a:lnL>
                    <a:lnR>
                      <a:noFill/>
                    </a:lnR>
                    <a:lnT>
                      <a:noFill/>
                    </a:lnT>
                    <a:lnB>
                      <a:noFill/>
                    </a:lnB>
                  </a:tcPr>
                </a:tc>
                <a:extLst>
                  <a:ext uri="{0D108BD9-81ED-4DB2-BD59-A6C34878D82A}">
                    <a16:rowId xmlns="" xmlns:a16="http://schemas.microsoft.com/office/drawing/2014/main" val="10003"/>
                  </a:ext>
                </a:extLst>
              </a:tr>
              <a:tr h="116080">
                <a:tc>
                  <a:txBody>
                    <a:bodyPr/>
                    <a:lstStyle/>
                    <a:p>
                      <a:pPr algn="l" fontAlgn="ctr"/>
                      <a:endPar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lnL>
                      <a:noFill/>
                    </a:lnL>
                    <a:lnR>
                      <a:noFill/>
                    </a:lnR>
                    <a:lnT>
                      <a:noFill/>
                    </a:lnT>
                    <a:lnB>
                      <a:noFill/>
                    </a:lnB>
                  </a:tcPr>
                </a:tc>
                <a:extLst>
                  <a:ext uri="{0D108BD9-81ED-4DB2-BD59-A6C34878D82A}">
                    <a16:rowId xmlns="" xmlns:a16="http://schemas.microsoft.com/office/drawing/2014/main" val="10004"/>
                  </a:ext>
                </a:extLst>
              </a:tr>
              <a:tr h="116080">
                <a:tc>
                  <a:txBody>
                    <a:bodyPr/>
                    <a:lstStyle/>
                    <a:p>
                      <a:pPr algn="just" rtl="0"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計算說明 </a:t>
                      </a:r>
                    </a:p>
                  </a:txBody>
                  <a:tcPr marL="9525" marR="9525" marT="9525" marB="0" anchor="ctr">
                    <a:lnL>
                      <a:noFill/>
                    </a:lnL>
                    <a:lnR>
                      <a:noFill/>
                    </a:lnR>
                    <a:lnT>
                      <a:noFill/>
                    </a:lnT>
                    <a:lnB>
                      <a:noFill/>
                    </a:lnB>
                  </a:tcPr>
                </a:tc>
                <a:extLst>
                  <a:ext uri="{0D108BD9-81ED-4DB2-BD59-A6C34878D82A}">
                    <a16:rowId xmlns="" xmlns:a16="http://schemas.microsoft.com/office/drawing/2014/main" val="10005"/>
                  </a:ext>
                </a:extLst>
              </a:tr>
              <a:tr h="224622">
                <a:tc>
                  <a:txBody>
                    <a:bodyPr/>
                    <a:lstStyle/>
                    <a:p>
                      <a:pPr algn="just" rtl="0" fontAlgn="ct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1. </a:t>
                      </a: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工傷率</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含死亡</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 = [</a:t>
                      </a: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工傷總數</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件</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總工作時數</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小時</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 x 1,000,000 </a:t>
                      </a:r>
                    </a:p>
                  </a:txBody>
                  <a:tcPr marL="9525" marR="9525" marT="9525" marB="0" anchor="ctr">
                    <a:lnL>
                      <a:noFill/>
                    </a:lnL>
                    <a:lnR>
                      <a:noFill/>
                    </a:lnR>
                    <a:lnT>
                      <a:noFill/>
                    </a:lnT>
                    <a:lnB>
                      <a:noFill/>
                    </a:lnB>
                  </a:tcPr>
                </a:tc>
                <a:extLst>
                  <a:ext uri="{0D108BD9-81ED-4DB2-BD59-A6C34878D82A}">
                    <a16:rowId xmlns="" xmlns:a16="http://schemas.microsoft.com/office/drawing/2014/main" val="10006"/>
                  </a:ext>
                </a:extLst>
              </a:tr>
              <a:tr h="224622">
                <a:tc>
                  <a:txBody>
                    <a:bodyPr/>
                    <a:lstStyle/>
                    <a:p>
                      <a:pPr algn="just" rtl="0" fontAlgn="ct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2. </a:t>
                      </a: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嚴重工傷率</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不含死亡</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 [</a:t>
                      </a: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嚴重工傷數</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件</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總工作時數</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小時</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 x 1,000,000 </a:t>
                      </a:r>
                    </a:p>
                  </a:txBody>
                  <a:tcPr marL="9525" marR="9525" marT="9525" marB="0" anchor="ctr">
                    <a:lnL>
                      <a:noFill/>
                    </a:lnL>
                    <a:lnR>
                      <a:noFill/>
                    </a:lnR>
                    <a:lnT>
                      <a:noFill/>
                    </a:lnT>
                    <a:lnB>
                      <a:noFill/>
                    </a:lnB>
                  </a:tcPr>
                </a:tc>
                <a:extLst>
                  <a:ext uri="{0D108BD9-81ED-4DB2-BD59-A6C34878D82A}">
                    <a16:rowId xmlns="" xmlns:a16="http://schemas.microsoft.com/office/drawing/2014/main" val="10007"/>
                  </a:ext>
                </a:extLst>
              </a:tr>
              <a:tr h="224622">
                <a:tc>
                  <a:txBody>
                    <a:bodyPr/>
                    <a:lstStyle/>
                    <a:p>
                      <a:pPr algn="just" rtl="0" fontAlgn="ct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3. </a:t>
                      </a: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工傷死亡率</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 [</a:t>
                      </a: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工傷死亡人數</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人</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總工作時數</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小時</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 x 1,000,000 </a:t>
                      </a:r>
                    </a:p>
                  </a:txBody>
                  <a:tcPr marL="9525" marR="9525" marT="9525" marB="0" anchor="ctr">
                    <a:lnL>
                      <a:noFill/>
                    </a:lnL>
                    <a:lnR>
                      <a:noFill/>
                    </a:lnR>
                    <a:lnT>
                      <a:noFill/>
                    </a:lnT>
                    <a:lnB>
                      <a:noFill/>
                    </a:lnB>
                  </a:tcPr>
                </a:tc>
                <a:extLst>
                  <a:ext uri="{0D108BD9-81ED-4DB2-BD59-A6C34878D82A}">
                    <a16:rowId xmlns="" xmlns:a16="http://schemas.microsoft.com/office/drawing/2014/main" val="10008"/>
                  </a:ext>
                </a:extLst>
              </a:tr>
              <a:tr h="224622">
                <a:tc>
                  <a:txBody>
                    <a:bodyPr/>
                    <a:lstStyle/>
                    <a:p>
                      <a:pPr algn="just" rtl="0" fontAlgn="ctr"/>
                      <a:r>
                        <a:rPr lang="en-US" altLang="zh-TW" sz="900" b="0" i="0" u="none" strike="noStrike" dirty="0">
                          <a:solidFill>
                            <a:srgbClr val="000000"/>
                          </a:solidFill>
                          <a:effectLst/>
                          <a:latin typeface="微軟正黑體" panose="020B0604030504040204" pitchFamily="34" charset="-120"/>
                          <a:ea typeface="微軟正黑體" panose="020B0604030504040204" pitchFamily="34" charset="-120"/>
                        </a:rPr>
                        <a:t>4. </a:t>
                      </a: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係數</a:t>
                      </a:r>
                      <a:r>
                        <a:rPr lang="en-US" altLang="zh-TW" sz="900" b="0" i="0" u="none" strike="noStrike" dirty="0">
                          <a:solidFill>
                            <a:srgbClr val="000000"/>
                          </a:solidFill>
                          <a:effectLst/>
                          <a:latin typeface="微軟正黑體" panose="020B0604030504040204" pitchFamily="34" charset="-120"/>
                          <a:ea typeface="微軟正黑體" panose="020B0604030504040204" pitchFamily="34" charset="-120"/>
                        </a:rPr>
                        <a:t>1,000,000</a:t>
                      </a: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由</a:t>
                      </a:r>
                      <a:r>
                        <a:rPr lang="en-US" altLang="zh-TW" sz="900" b="0" i="0" u="none" strike="noStrike" dirty="0">
                          <a:solidFill>
                            <a:srgbClr val="000000"/>
                          </a:solidFill>
                          <a:effectLst/>
                          <a:latin typeface="微軟正黑體" panose="020B0604030504040204" pitchFamily="34" charset="-120"/>
                          <a:ea typeface="微軟正黑體" panose="020B0604030504040204" pitchFamily="34" charset="-120"/>
                        </a:rPr>
                        <a:t>500</a:t>
                      </a: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名員工工作</a:t>
                      </a:r>
                      <a:r>
                        <a:rPr lang="en-US" altLang="zh-TW" sz="900" b="0" i="0" u="none" strike="noStrike" dirty="0">
                          <a:solidFill>
                            <a:srgbClr val="000000"/>
                          </a:solidFill>
                          <a:effectLst/>
                          <a:latin typeface="微軟正黑體" panose="020B0604030504040204" pitchFamily="34" charset="-120"/>
                          <a:ea typeface="微軟正黑體" panose="020B0604030504040204" pitchFamily="34" charset="-120"/>
                        </a:rPr>
                        <a:t>1</a:t>
                      </a: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年，且每名員工</a:t>
                      </a:r>
                      <a:r>
                        <a:rPr lang="en-US" altLang="zh-TW" sz="900" b="0" i="0" u="none" strike="noStrike" dirty="0">
                          <a:solidFill>
                            <a:srgbClr val="000000"/>
                          </a:solidFill>
                          <a:effectLst/>
                          <a:latin typeface="微軟正黑體" panose="020B0604030504040204" pitchFamily="34" charset="-120"/>
                          <a:ea typeface="微軟正黑體" panose="020B0604030504040204" pitchFamily="34" charset="-120"/>
                        </a:rPr>
                        <a:t>1</a:t>
                      </a: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年工作</a:t>
                      </a:r>
                      <a:r>
                        <a:rPr lang="en-US" altLang="zh-TW" sz="900" b="0" i="0" u="none" strike="noStrike" dirty="0">
                          <a:solidFill>
                            <a:srgbClr val="000000"/>
                          </a:solidFill>
                          <a:effectLst/>
                          <a:latin typeface="微軟正黑體" panose="020B0604030504040204" pitchFamily="34" charset="-120"/>
                          <a:ea typeface="微軟正黑體" panose="020B0604030504040204" pitchFamily="34" charset="-120"/>
                        </a:rPr>
                        <a:t>2,000</a:t>
                      </a: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小時得出。</a:t>
                      </a:r>
                    </a:p>
                  </a:txBody>
                  <a:tcPr marL="9525" marR="9525" marT="9525" marB="0" anchor="ctr">
                    <a:lnL>
                      <a:noFill/>
                    </a:lnL>
                    <a:lnR>
                      <a:noFill/>
                    </a:lnR>
                    <a:lnT>
                      <a:noFill/>
                    </a:lnT>
                    <a:lnB>
                      <a:noFill/>
                    </a:lnB>
                  </a:tcPr>
                </a:tc>
                <a:extLst>
                  <a:ext uri="{0D108BD9-81ED-4DB2-BD59-A6C34878D82A}">
                    <a16:rowId xmlns="" xmlns:a16="http://schemas.microsoft.com/office/drawing/2014/main" val="10009"/>
                  </a:ext>
                </a:extLst>
              </a:tr>
            </a:tbl>
          </a:graphicData>
        </a:graphic>
      </p:graphicFrame>
      <p:sp>
        <p:nvSpPr>
          <p:cNvPr id="25" name="文字方塊 24"/>
          <p:cNvSpPr txBox="1"/>
          <p:nvPr/>
        </p:nvSpPr>
        <p:spPr>
          <a:xfrm>
            <a:off x="2069667" y="15515"/>
            <a:ext cx="3024336" cy="261610"/>
          </a:xfrm>
          <a:prstGeom prst="rect">
            <a:avLst/>
          </a:prstGeom>
          <a:solidFill>
            <a:srgbClr val="00B0F0"/>
          </a:solidFill>
        </p:spPr>
        <p:txBody>
          <a:bodyPr wrap="square" rtlCol="0">
            <a:spAutoFit/>
          </a:bodyPr>
          <a:lstStyle/>
          <a:p>
            <a:pPr algn="ctr"/>
            <a:r>
              <a:rPr lang="en-US" altLang="zh-TW" sz="1100" dirty="0">
                <a:latin typeface="微軟正黑體" panose="020B0604030504040204" pitchFamily="34" charset="-120"/>
                <a:ea typeface="微軟正黑體" panose="020B0604030504040204" pitchFamily="34" charset="-120"/>
              </a:rPr>
              <a:t>GRI 403-2 </a:t>
            </a:r>
            <a:r>
              <a:rPr lang="zh-TW" altLang="en-US" sz="1100" dirty="0">
                <a:latin typeface="微軟正黑體" panose="020B0604030504040204" pitchFamily="34" charset="-120"/>
                <a:ea typeface="微軟正黑體" panose="020B0604030504040204" pitchFamily="34" charset="-120"/>
              </a:rPr>
              <a:t>危害辨識、風險評估、及事故調查</a:t>
            </a:r>
          </a:p>
        </p:txBody>
      </p:sp>
      <p:sp>
        <p:nvSpPr>
          <p:cNvPr id="26" name="文字方塊 25"/>
          <p:cNvSpPr txBox="1"/>
          <p:nvPr/>
        </p:nvSpPr>
        <p:spPr>
          <a:xfrm>
            <a:off x="5260492" y="21031"/>
            <a:ext cx="1872209" cy="261610"/>
          </a:xfrm>
          <a:prstGeom prst="rect">
            <a:avLst/>
          </a:prstGeom>
          <a:solidFill>
            <a:srgbClr val="00B0F0"/>
          </a:solidFill>
        </p:spPr>
        <p:txBody>
          <a:bodyPr wrap="square" rtlCol="0">
            <a:spAutoFit/>
          </a:bodyPr>
          <a:lstStyle/>
          <a:p>
            <a:pPr algn="ctr"/>
            <a:r>
              <a:rPr lang="en-US" altLang="zh-TW" sz="1100" dirty="0">
                <a:latin typeface="微軟正黑體" panose="020B0604030504040204" pitchFamily="34" charset="-120"/>
                <a:ea typeface="微軟正黑體" panose="020B0604030504040204" pitchFamily="34" charset="-120"/>
              </a:rPr>
              <a:t>GRI 403-6</a:t>
            </a:r>
            <a:r>
              <a:rPr lang="zh-TW" altLang="en-US" sz="1100" dirty="0">
                <a:latin typeface="微軟正黑體" panose="020B0604030504040204" pitchFamily="34" charset="-120"/>
                <a:ea typeface="微軟正黑體" panose="020B0604030504040204" pitchFamily="34" charset="-120"/>
              </a:rPr>
              <a:t>工作者健康促進</a:t>
            </a:r>
          </a:p>
        </p:txBody>
      </p:sp>
      <p:sp>
        <p:nvSpPr>
          <p:cNvPr id="27" name="文字方塊 26"/>
          <p:cNvSpPr txBox="1"/>
          <p:nvPr/>
        </p:nvSpPr>
        <p:spPr>
          <a:xfrm>
            <a:off x="2070261" y="303547"/>
            <a:ext cx="1439566" cy="261610"/>
          </a:xfrm>
          <a:prstGeom prst="rect">
            <a:avLst/>
          </a:prstGeom>
          <a:solidFill>
            <a:srgbClr val="00B0F0"/>
          </a:solidFill>
        </p:spPr>
        <p:txBody>
          <a:bodyPr wrap="square" rtlCol="0">
            <a:spAutoFit/>
          </a:bodyPr>
          <a:lstStyle/>
          <a:p>
            <a:pPr algn="ctr"/>
            <a:r>
              <a:rPr lang="en-US" altLang="zh-TW" sz="1100" dirty="0">
                <a:latin typeface="微軟正黑體" panose="020B0604030504040204" pitchFamily="34" charset="-120"/>
                <a:ea typeface="微軟正黑體" panose="020B0604030504040204" pitchFamily="34" charset="-120"/>
              </a:rPr>
              <a:t>GRI 403-9</a:t>
            </a:r>
            <a:r>
              <a:rPr lang="zh-TW" altLang="en-US" sz="1100" dirty="0">
                <a:latin typeface="微軟正黑體" panose="020B0604030504040204" pitchFamily="34" charset="-120"/>
                <a:ea typeface="微軟正黑體" panose="020B0604030504040204" pitchFamily="34" charset="-120"/>
              </a:rPr>
              <a:t>職業傷害</a:t>
            </a:r>
          </a:p>
        </p:txBody>
      </p:sp>
      <p:sp>
        <p:nvSpPr>
          <p:cNvPr id="28" name="文字方塊 27"/>
          <p:cNvSpPr txBox="1"/>
          <p:nvPr/>
        </p:nvSpPr>
        <p:spPr>
          <a:xfrm>
            <a:off x="5238019" y="303547"/>
            <a:ext cx="3967236" cy="246221"/>
          </a:xfrm>
          <a:prstGeom prst="rect">
            <a:avLst/>
          </a:prstGeom>
          <a:solidFill>
            <a:srgbClr val="00B0F0"/>
          </a:solidFill>
        </p:spPr>
        <p:txBody>
          <a:bodyPr wrap="square" rtlCol="0">
            <a:spAutoFit/>
          </a:bodyPr>
          <a:lstStyle/>
          <a:p>
            <a:pPr algn="ctr"/>
            <a:r>
              <a:rPr lang="en-US" altLang="zh-TW" sz="1000" dirty="0">
                <a:latin typeface="微軟正黑體" panose="020B0604030504040204" pitchFamily="34" charset="-120"/>
                <a:ea typeface="微軟正黑體" panose="020B0604030504040204" pitchFamily="34" charset="-120"/>
              </a:rPr>
              <a:t>GRI 403-7</a:t>
            </a:r>
            <a:r>
              <a:rPr lang="zh-TW" altLang="en-US" sz="1000" dirty="0">
                <a:latin typeface="微軟正黑體" panose="020B0604030504040204" pitchFamily="34" charset="-120"/>
                <a:ea typeface="微軟正黑體" panose="020B0604030504040204" pitchFamily="34" charset="-120"/>
              </a:rPr>
              <a:t>預防和減輕與業務關係直接相關聯之職業安全衛生的衝擊</a:t>
            </a:r>
          </a:p>
        </p:txBody>
      </p:sp>
      <p:graphicFrame>
        <p:nvGraphicFramePr>
          <p:cNvPr id="4" name="表格 3"/>
          <p:cNvGraphicFramePr>
            <a:graphicFrameLocks noGrp="1"/>
          </p:cNvGraphicFramePr>
          <p:nvPr>
            <p:extLst>
              <p:ext uri="{D42A27DB-BD31-4B8C-83A1-F6EECF244321}">
                <p14:modId xmlns:p14="http://schemas.microsoft.com/office/powerpoint/2010/main" val="230907759"/>
              </p:ext>
            </p:extLst>
          </p:nvPr>
        </p:nvGraphicFramePr>
        <p:xfrm>
          <a:off x="6897216" y="5794534"/>
          <a:ext cx="1743608" cy="595622"/>
        </p:xfrm>
        <a:graphic>
          <a:graphicData uri="http://schemas.openxmlformats.org/drawingml/2006/table">
            <a:tbl>
              <a:tblPr/>
              <a:tblGrid>
                <a:gridCol w="572900">
                  <a:extLst>
                    <a:ext uri="{9D8B030D-6E8A-4147-A177-3AD203B41FA5}">
                      <a16:colId xmlns="" xmlns:a16="http://schemas.microsoft.com/office/drawing/2014/main" val="20000"/>
                    </a:ext>
                  </a:extLst>
                </a:gridCol>
                <a:gridCol w="292677">
                  <a:extLst>
                    <a:ext uri="{9D8B030D-6E8A-4147-A177-3AD203B41FA5}">
                      <a16:colId xmlns="" xmlns:a16="http://schemas.microsoft.com/office/drawing/2014/main" val="20001"/>
                    </a:ext>
                  </a:extLst>
                </a:gridCol>
                <a:gridCol w="292677">
                  <a:extLst>
                    <a:ext uri="{9D8B030D-6E8A-4147-A177-3AD203B41FA5}">
                      <a16:colId xmlns="" xmlns:a16="http://schemas.microsoft.com/office/drawing/2014/main" val="20002"/>
                    </a:ext>
                  </a:extLst>
                </a:gridCol>
                <a:gridCol w="292677">
                  <a:extLst>
                    <a:ext uri="{9D8B030D-6E8A-4147-A177-3AD203B41FA5}">
                      <a16:colId xmlns="" xmlns:a16="http://schemas.microsoft.com/office/drawing/2014/main" val="20003"/>
                    </a:ext>
                  </a:extLst>
                </a:gridCol>
                <a:gridCol w="292677">
                  <a:extLst>
                    <a:ext uri="{9D8B030D-6E8A-4147-A177-3AD203B41FA5}">
                      <a16:colId xmlns="" xmlns:a16="http://schemas.microsoft.com/office/drawing/2014/main" val="20004"/>
                    </a:ext>
                  </a:extLst>
                </a:gridCol>
              </a:tblGrid>
              <a:tr h="118051">
                <a:tc gridSpan="5">
                  <a:txBody>
                    <a:bodyPr/>
                    <a:lstStyle/>
                    <a:p>
                      <a:pPr algn="ctr" fontAlgn="ctr"/>
                      <a:r>
                        <a:rPr lang="zh-TW" altLang="en-US" sz="600" b="0" i="0" u="none" strike="noStrike" dirty="0">
                          <a:solidFill>
                            <a:srgbClr val="000000"/>
                          </a:solidFill>
                          <a:effectLst/>
                          <a:latin typeface="微軟正黑體" panose="020B0604030504040204" pitchFamily="34" charset="-120"/>
                          <a:ea typeface="微軟正黑體" panose="020B0604030504040204" pitchFamily="34" charset="-120"/>
                        </a:rPr>
                        <a:t>工傷統計類型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10000"/>
                  </a:ext>
                </a:extLst>
              </a:tr>
              <a:tr h="118051">
                <a:tc>
                  <a:txBody>
                    <a:bodyPr/>
                    <a:lstStyle/>
                    <a:p>
                      <a:pPr algn="l" fontAlgn="ctr"/>
                      <a:r>
                        <a:rPr lang="zh-TW" altLang="en-US" sz="600" b="0" i="0" u="none" strike="noStrike" dirty="0">
                          <a:solidFill>
                            <a:srgbClr val="000000"/>
                          </a:solidFill>
                          <a:effectLst/>
                          <a:latin typeface="微軟正黑體" panose="020B0604030504040204" pitchFamily="34" charset="-120"/>
                          <a:ea typeface="微軟正黑體" panose="020B0604030504040204" pitchFamily="34" charset="-120"/>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zh-TW" altLang="en-US" sz="600" b="0" i="0" u="none" strike="noStrike" dirty="0">
                          <a:solidFill>
                            <a:srgbClr val="000000"/>
                          </a:solidFill>
                          <a:effectLst/>
                          <a:latin typeface="微軟正黑體" panose="020B0604030504040204" pitchFamily="34" charset="-120"/>
                          <a:ea typeface="微軟正黑體" panose="020B0604030504040204" pitchFamily="34" charset="-120"/>
                        </a:rPr>
                        <a:t>虛驚</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zh-TW" altLang="en-US" sz="600" b="0" i="0" u="none" strike="noStrike">
                          <a:solidFill>
                            <a:srgbClr val="000000"/>
                          </a:solidFill>
                          <a:effectLst/>
                          <a:latin typeface="微軟正黑體" panose="020B0604030504040204" pitchFamily="34" charset="-120"/>
                          <a:ea typeface="微軟正黑體" panose="020B0604030504040204" pitchFamily="34" charset="-120"/>
                        </a:rPr>
                        <a:t>輕微</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zh-TW" altLang="en-US" sz="600" b="0" i="0" u="none" strike="noStrike">
                          <a:solidFill>
                            <a:srgbClr val="000000"/>
                          </a:solidFill>
                          <a:effectLst/>
                          <a:latin typeface="微軟正黑體" panose="020B0604030504040204" pitchFamily="34" charset="-120"/>
                          <a:ea typeface="微軟正黑體" panose="020B0604030504040204" pitchFamily="34" charset="-120"/>
                        </a:rPr>
                        <a:t>一般</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zh-TW" altLang="en-US" sz="600" b="0" i="0" u="none" strike="noStrike">
                          <a:solidFill>
                            <a:srgbClr val="000000"/>
                          </a:solidFill>
                          <a:effectLst/>
                          <a:latin typeface="微軟正黑體" panose="020B0604030504040204" pitchFamily="34" charset="-120"/>
                          <a:ea typeface="微軟正黑體" panose="020B0604030504040204" pitchFamily="34" charset="-120"/>
                        </a:rPr>
                        <a:t>重傷</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extLst>
                  <a:ext uri="{0D108BD9-81ED-4DB2-BD59-A6C34878D82A}">
                    <a16:rowId xmlns="" xmlns:a16="http://schemas.microsoft.com/office/drawing/2014/main" val="10001"/>
                  </a:ext>
                </a:extLst>
              </a:tr>
              <a:tr h="118051">
                <a:tc>
                  <a:txBody>
                    <a:bodyPr/>
                    <a:lstStyle/>
                    <a:p>
                      <a:pPr algn="l" fontAlgn="ctr"/>
                      <a:r>
                        <a:rPr lang="zh-TW" altLang="en-US" sz="600" b="0" i="0" u="none" strike="noStrike" dirty="0">
                          <a:solidFill>
                            <a:srgbClr val="000000"/>
                          </a:solidFill>
                          <a:effectLst/>
                          <a:latin typeface="微軟正黑體" panose="020B0604030504040204" pitchFamily="34" charset="-120"/>
                          <a:ea typeface="微軟正黑體" panose="020B0604030504040204" pitchFamily="34" charset="-120"/>
                        </a:rPr>
                        <a:t>台灣廠區</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altLang="zh-TW" sz="600" b="0" i="0" u="none" strike="noStrike" dirty="0">
                          <a:solidFill>
                            <a:srgbClr val="000000"/>
                          </a:solidFill>
                          <a:effectLst/>
                          <a:latin typeface="微軟正黑體" panose="020B0604030504040204" pitchFamily="34" charset="-120"/>
                          <a:ea typeface="微軟正黑體" panose="020B0604030504040204" pitchFamily="34" charset="-12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altLang="zh-TW" sz="600" b="0" i="0" u="none" strike="noStrike" dirty="0">
                          <a:solidFill>
                            <a:srgbClr val="000000"/>
                          </a:solidFill>
                          <a:effectLst/>
                          <a:latin typeface="微軟正黑體" panose="020B0604030504040204" pitchFamily="34" charset="-120"/>
                          <a:ea typeface="微軟正黑體" panose="020B0604030504040204" pitchFamily="34" charset="-12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altLang="zh-TW" sz="600" b="0" i="0" u="none" strike="noStrike" dirty="0">
                          <a:solidFill>
                            <a:srgbClr val="000000"/>
                          </a:solidFill>
                          <a:effectLst/>
                          <a:latin typeface="微軟正黑體" panose="020B0604030504040204" pitchFamily="34" charset="-120"/>
                          <a:ea typeface="微軟正黑體" panose="020B0604030504040204" pitchFamily="34" charset="-12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altLang="zh-TW" sz="600" b="0" i="0" u="none" strike="noStrike" dirty="0">
                          <a:solidFill>
                            <a:srgbClr val="000000"/>
                          </a:solidFill>
                          <a:effectLst/>
                          <a:latin typeface="微軟正黑體" panose="020B0604030504040204" pitchFamily="34" charset="-120"/>
                          <a:ea typeface="微軟正黑體" panose="020B0604030504040204" pitchFamily="34" charset="-12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 xmlns:a16="http://schemas.microsoft.com/office/drawing/2014/main" val="10002"/>
                  </a:ext>
                </a:extLst>
              </a:tr>
              <a:tr h="118051">
                <a:tc>
                  <a:txBody>
                    <a:bodyPr/>
                    <a:lstStyle/>
                    <a:p>
                      <a:pPr algn="l" fontAlgn="ctr"/>
                      <a:r>
                        <a:rPr lang="zh-TW" altLang="en-US" sz="600" b="0" i="0" u="none" strike="noStrike" dirty="0">
                          <a:solidFill>
                            <a:srgbClr val="000000"/>
                          </a:solidFill>
                          <a:effectLst/>
                          <a:latin typeface="微軟正黑體" panose="020B0604030504040204" pitchFamily="34" charset="-120"/>
                          <a:ea typeface="微軟正黑體" panose="020B0604030504040204" pitchFamily="34" charset="-120"/>
                        </a:rPr>
                        <a:t>浦東廠區</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altLang="zh-TW" sz="600" b="0" i="0" u="none" strike="noStrike" dirty="0">
                          <a:solidFill>
                            <a:srgbClr val="000000"/>
                          </a:solidFill>
                          <a:effectLst/>
                          <a:latin typeface="微軟正黑體" panose="020B0604030504040204" pitchFamily="34" charset="-120"/>
                          <a:ea typeface="微軟正黑體" panose="020B0604030504040204" pitchFamily="34" charset="-12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altLang="zh-TW" sz="600" b="0" i="0" u="none" strike="noStrike" dirty="0">
                          <a:solidFill>
                            <a:srgbClr val="000000"/>
                          </a:solidFill>
                          <a:effectLst/>
                          <a:latin typeface="微軟正黑體" panose="020B0604030504040204" pitchFamily="34" charset="-120"/>
                          <a:ea typeface="微軟正黑體" panose="020B0604030504040204" pitchFamily="34" charset="-12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altLang="zh-TW" sz="600" b="0" i="0" u="none" strike="noStrike" dirty="0">
                          <a:solidFill>
                            <a:srgbClr val="000000"/>
                          </a:solidFill>
                          <a:effectLst/>
                          <a:latin typeface="微軟正黑體" panose="020B0604030504040204" pitchFamily="34" charset="-120"/>
                          <a:ea typeface="微軟正黑體" panose="020B0604030504040204" pitchFamily="34" charset="-120"/>
                        </a:rPr>
                        <a:t>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altLang="zh-TW" sz="600" b="0" i="0" u="none" strike="noStrike" dirty="0">
                          <a:solidFill>
                            <a:srgbClr val="000000"/>
                          </a:solidFill>
                          <a:effectLst/>
                          <a:latin typeface="微軟正黑體" panose="020B0604030504040204" pitchFamily="34" charset="-120"/>
                          <a:ea typeface="微軟正黑體" panose="020B0604030504040204" pitchFamily="34" charset="-120"/>
                        </a:rPr>
                        <a:t>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extLst>
                  <a:ext uri="{0D108BD9-81ED-4DB2-BD59-A6C34878D82A}">
                    <a16:rowId xmlns="" xmlns:a16="http://schemas.microsoft.com/office/drawing/2014/main" val="10003"/>
                  </a:ext>
                </a:extLst>
              </a:tr>
              <a:tr h="123418">
                <a:tc>
                  <a:txBody>
                    <a:bodyPr/>
                    <a:lstStyle/>
                    <a:p>
                      <a:pPr algn="l" fontAlgn="ctr"/>
                      <a:r>
                        <a:rPr lang="zh-TW" altLang="en-US" sz="600" b="0" i="0" u="none" strike="noStrike" dirty="0">
                          <a:solidFill>
                            <a:srgbClr val="000000"/>
                          </a:solidFill>
                          <a:effectLst/>
                          <a:latin typeface="微軟正黑體" panose="020B0604030504040204" pitchFamily="34" charset="-120"/>
                          <a:ea typeface="微軟正黑體" panose="020B0604030504040204" pitchFamily="34" charset="-120"/>
                        </a:rPr>
                        <a:t>南京廠區</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altLang="zh-TW" sz="600" b="0" i="0" u="none" strike="noStrike" dirty="0">
                          <a:solidFill>
                            <a:srgbClr val="000000"/>
                          </a:solidFill>
                          <a:effectLst/>
                          <a:latin typeface="微軟正黑體" panose="020B0604030504040204" pitchFamily="34" charset="-120"/>
                          <a:ea typeface="微軟正黑體" panose="020B0604030504040204" pitchFamily="34" charset="-12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altLang="zh-TW" sz="600" b="0" i="0" u="none" strike="noStrike" dirty="0">
                          <a:solidFill>
                            <a:srgbClr val="000000"/>
                          </a:solidFill>
                          <a:effectLst/>
                          <a:latin typeface="微軟正黑體" panose="020B0604030504040204" pitchFamily="34" charset="-120"/>
                          <a:ea typeface="微軟正黑體" panose="020B0604030504040204" pitchFamily="34" charset="-12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altLang="zh-TW" sz="600" b="0" i="0" u="none" strike="noStrike" dirty="0" smtClean="0">
                          <a:solidFill>
                            <a:srgbClr val="FF0000"/>
                          </a:solidFill>
                          <a:effectLst/>
                          <a:latin typeface="微軟正黑體" panose="020B0604030504040204" pitchFamily="34" charset="-120"/>
                          <a:ea typeface="微軟正黑體" panose="020B0604030504040204" pitchFamily="34" charset="-120"/>
                        </a:rPr>
                        <a:t>9</a:t>
                      </a:r>
                      <a:endParaRPr lang="en-US" altLang="zh-TW" sz="600" b="0" i="0" u="none" strike="noStrike" dirty="0">
                        <a:solidFill>
                          <a:srgbClr val="FF0000"/>
                        </a:solidFill>
                        <a:effectLst/>
                        <a:latin typeface="微軟正黑體" panose="020B0604030504040204" pitchFamily="34" charset="-120"/>
                        <a:ea typeface="微軟正黑體" panose="020B0604030504040204" pitchFamily="34" charset="-12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altLang="zh-TW" sz="600" b="0" i="0" u="none" strike="noStrike" dirty="0">
                          <a:solidFill>
                            <a:srgbClr val="000000"/>
                          </a:solidFill>
                          <a:effectLst/>
                          <a:latin typeface="微軟正黑體" panose="020B0604030504040204" pitchFamily="34" charset="-120"/>
                          <a:ea typeface="微軟正黑體" panose="020B0604030504040204" pitchFamily="34" charset="-120"/>
                        </a:rPr>
                        <a:t>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11191362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2"/>
          </p:nvPr>
        </p:nvSpPr>
        <p:spPr/>
        <p:txBody>
          <a:bodyPr/>
          <a:lstStyle/>
          <a:p>
            <a:pPr marL="0" indent="269875"/>
            <a:endParaRPr lang="zh-TW" altLang="en-US" sz="900" dirty="0"/>
          </a:p>
          <a:p>
            <a:endParaRPr lang="zh-TW" altLang="en-US" dirty="0"/>
          </a:p>
        </p:txBody>
      </p:sp>
      <p:sp>
        <p:nvSpPr>
          <p:cNvPr id="3" name="內容版面配置區 2"/>
          <p:cNvSpPr>
            <a:spLocks noGrp="1"/>
          </p:cNvSpPr>
          <p:nvPr>
            <p:ph idx="13"/>
          </p:nvPr>
        </p:nvSpPr>
        <p:spPr>
          <a:xfrm>
            <a:off x="6573520" y="745826"/>
            <a:ext cx="3060000" cy="5851525"/>
          </a:xfrm>
        </p:spPr>
        <p:txBody>
          <a:bodyPr>
            <a:normAutofit/>
          </a:bodyPr>
          <a:lstStyle/>
          <a:p>
            <a:pPr marL="0" indent="265113">
              <a:lnSpc>
                <a:spcPct val="130000"/>
              </a:lnSpc>
              <a:spcAft>
                <a:spcPts val="600"/>
              </a:spcAft>
              <a:defRPr/>
            </a:pPr>
            <a:r>
              <a:rPr lang="zh-TW" altLang="en-US" sz="900" kern="100" dirty="0">
                <a:solidFill>
                  <a:prstClr val="black">
                    <a:lumMod val="95000"/>
                    <a:lumOff val="5000"/>
                  </a:prstClr>
                </a:solidFill>
                <a:latin typeface="微軟正黑體"/>
                <a:cs typeface="Arial Unicode MS"/>
              </a:rPr>
              <a:t>英華達南京廠區通過“安全健康管理活動的持續改善”致力於推動新版職業安全衛生管理系統。在</a:t>
            </a:r>
            <a:r>
              <a:rPr lang="en-US" altLang="zh-TW" sz="900" kern="100" dirty="0">
                <a:solidFill>
                  <a:prstClr val="black">
                    <a:lumMod val="95000"/>
                    <a:lumOff val="5000"/>
                  </a:prstClr>
                </a:solidFill>
                <a:latin typeface="微軟正黑體"/>
                <a:cs typeface="Arial Unicode MS"/>
              </a:rPr>
              <a:t>3</a:t>
            </a:r>
            <a:r>
              <a:rPr lang="zh-TW" altLang="en-US" sz="900" kern="100" dirty="0">
                <a:solidFill>
                  <a:prstClr val="black">
                    <a:lumMod val="95000"/>
                    <a:lumOff val="5000"/>
                  </a:prstClr>
                </a:solidFill>
                <a:latin typeface="微軟正黑體"/>
                <a:cs typeface="Arial Unicode MS"/>
              </a:rPr>
              <a:t>月份進行了南京廠區醫立達服務與血壓計推廣工作，辦理健康關懷</a:t>
            </a:r>
            <a:r>
              <a:rPr lang="en-US" altLang="zh-TW" sz="900" kern="100" dirty="0">
                <a:solidFill>
                  <a:prstClr val="black">
                    <a:lumMod val="95000"/>
                    <a:lumOff val="5000"/>
                  </a:prstClr>
                </a:solidFill>
                <a:latin typeface="微軟正黑體"/>
                <a:cs typeface="Arial Unicode MS"/>
              </a:rPr>
              <a:t>-</a:t>
            </a:r>
            <a:r>
              <a:rPr lang="zh-TW" altLang="en-US" sz="900" kern="100" dirty="0">
                <a:solidFill>
                  <a:prstClr val="black">
                    <a:lumMod val="95000"/>
                    <a:lumOff val="5000"/>
                  </a:prstClr>
                </a:solidFill>
                <a:latin typeface="微軟正黑體"/>
                <a:cs typeface="Arial Unicode MS"/>
              </a:rPr>
              <a:t>衛教資訊宣導、健康講座、疫苗接踵及癌症篩檢等</a:t>
            </a:r>
            <a:r>
              <a:rPr lang="zh-TW" altLang="en-US" sz="900" kern="100" dirty="0">
                <a:latin typeface="微軟正黑體"/>
                <a:cs typeface="Arial Unicode MS"/>
              </a:rPr>
              <a:t>活動場次達</a:t>
            </a:r>
            <a:r>
              <a:rPr lang="en-US" altLang="zh-TW" sz="900" kern="100" dirty="0">
                <a:latin typeface="微軟正黑體"/>
                <a:cs typeface="Arial Unicode MS"/>
              </a:rPr>
              <a:t>28</a:t>
            </a:r>
            <a:r>
              <a:rPr lang="zh-TW" altLang="en-US" sz="900" kern="100" dirty="0">
                <a:latin typeface="微軟正黑體"/>
                <a:cs typeface="Arial Unicode MS"/>
              </a:rPr>
              <a:t>場</a:t>
            </a:r>
            <a:r>
              <a:rPr lang="en-US" altLang="zh-TW" sz="900" kern="100" dirty="0">
                <a:latin typeface="微軟正黑體"/>
                <a:cs typeface="Arial Unicode MS"/>
              </a:rPr>
              <a:t>,</a:t>
            </a:r>
            <a:r>
              <a:rPr lang="zh-TW" altLang="en-US" sz="900" kern="100" dirty="0">
                <a:latin typeface="微軟正黑體"/>
                <a:cs typeface="Arial Unicode MS"/>
              </a:rPr>
              <a:t>參與人數達</a:t>
            </a:r>
            <a:r>
              <a:rPr lang="en-US" altLang="zh-TW" sz="900" kern="100" dirty="0">
                <a:latin typeface="微軟正黑體"/>
                <a:cs typeface="Arial Unicode MS"/>
              </a:rPr>
              <a:t>2300</a:t>
            </a:r>
            <a:r>
              <a:rPr lang="zh-TW" altLang="en-US" sz="900" kern="100" dirty="0">
                <a:latin typeface="微軟正黑體"/>
                <a:cs typeface="Arial Unicode MS"/>
              </a:rPr>
              <a:t>人</a:t>
            </a:r>
            <a:r>
              <a:rPr lang="zh-TW" altLang="en-US" sz="900" kern="100" dirty="0">
                <a:solidFill>
                  <a:prstClr val="black">
                    <a:lumMod val="95000"/>
                    <a:lumOff val="5000"/>
                  </a:prstClr>
                </a:solidFill>
                <a:latin typeface="微軟正黑體"/>
                <a:cs typeface="Arial Unicode MS"/>
              </a:rPr>
              <a:t>。</a:t>
            </a:r>
          </a:p>
          <a:p>
            <a:pPr marL="0" indent="265113">
              <a:lnSpc>
                <a:spcPct val="130000"/>
              </a:lnSpc>
              <a:spcAft>
                <a:spcPts val="600"/>
              </a:spcAft>
              <a:defRPr/>
            </a:pPr>
            <a:endParaRPr lang="zh-TW" altLang="en-US" sz="900" dirty="0"/>
          </a:p>
        </p:txBody>
      </p:sp>
      <p:sp>
        <p:nvSpPr>
          <p:cNvPr id="4" name="標題 3"/>
          <p:cNvSpPr>
            <a:spLocks noGrp="1"/>
          </p:cNvSpPr>
          <p:nvPr>
            <p:ph type="title"/>
          </p:nvPr>
        </p:nvSpPr>
        <p:spPr/>
        <p:txBody>
          <a:bodyPr/>
          <a:lstStyle/>
          <a:p>
            <a:r>
              <a:rPr lang="zh-TW" altLang="en-US" dirty="0">
                <a:solidFill>
                  <a:schemeClr val="tx1"/>
                </a:solidFill>
              </a:rPr>
              <a:t>英華達公司</a:t>
            </a:r>
          </a:p>
        </p:txBody>
      </p:sp>
      <p:sp>
        <p:nvSpPr>
          <p:cNvPr id="5" name="內容版面配置區 4"/>
          <p:cNvSpPr>
            <a:spLocks noGrp="1"/>
          </p:cNvSpPr>
          <p:nvPr>
            <p:ph idx="4294967295"/>
          </p:nvPr>
        </p:nvSpPr>
        <p:spPr>
          <a:xfrm>
            <a:off x="345083" y="980728"/>
            <a:ext cx="3023741"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indent="0" algn="just">
              <a:spcBef>
                <a:spcPts val="600"/>
              </a:spcBef>
              <a:buNone/>
            </a:pPr>
            <a:r>
              <a:rPr lang="en-US" altLang="zh-TW" sz="1100" b="1" dirty="0">
                <a:latin typeface="微軟正黑體" panose="020B0604030504040204" pitchFamily="34" charset="-120"/>
                <a:ea typeface="微軟正黑體" panose="020B0604030504040204" pitchFamily="34" charset="-120"/>
              </a:rPr>
              <a:t>6)</a:t>
            </a:r>
            <a:r>
              <a:rPr lang="zh-TW" altLang="en-US" sz="1100" b="1" dirty="0">
                <a:latin typeface="微軟正黑體" panose="020B0604030504040204" pitchFamily="34" charset="-120"/>
                <a:ea typeface="微軟正黑體" panose="020B0604030504040204" pitchFamily="34" charset="-120"/>
              </a:rPr>
              <a:t> </a:t>
            </a:r>
            <a:r>
              <a:rPr lang="zh-TW" altLang="en-US" sz="1100" b="1"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員工健康安全與職業健康</a:t>
            </a:r>
            <a:endParaRPr lang="en-US" altLang="zh-TW" sz="1100" b="1"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endParaRPr>
          </a:p>
          <a:p>
            <a:pPr marL="0" indent="234000">
              <a:lnSpc>
                <a:spcPct val="120000"/>
              </a:lnSpc>
              <a:buNone/>
            </a:pPr>
            <a:r>
              <a:rPr lang="zh-TW" altLang="en-US" sz="8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提供一個健康與安全的友善工作環境，是英華達對員工及其眷屬的責任。英華達深信唯有身心健康的員工，才有可能帶著積極正面的工作情緒，發揮最大的工作能量。 英華達於各地區的工廠內均設立了醫務室並配置專業的醫護人員，針對員工健康進行管理及健康促進計畫，也提供看診協助與臨時性休養並提供包紮換藥與緊急狀況之處置，打造一個員工安心的友善工作環境。</a:t>
            </a:r>
            <a:endParaRPr lang="en-US" altLang="zh-TW" sz="8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endParaRPr>
          </a:p>
          <a:p>
            <a:pPr marL="0" indent="0" algn="just">
              <a:spcAft>
                <a:spcPts val="600"/>
              </a:spcAft>
              <a:buNone/>
              <a:defRPr/>
            </a:pPr>
            <a:r>
              <a:rPr lang="en-US" altLang="zh-TW" sz="11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sym typeface="微軟正黑體" pitchFamily="34" charset="-120"/>
              </a:rPr>
              <a:t> (1).</a:t>
            </a:r>
            <a:r>
              <a:rPr lang="zh-TW" altLang="en-US" sz="11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sym typeface="微軟正黑體" pitchFamily="34" charset="-120"/>
              </a:rPr>
              <a:t>職業病預防健康管理</a:t>
            </a:r>
            <a:endParaRPr lang="en-US" altLang="zh-TW" sz="11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sym typeface="微軟正黑體" pitchFamily="34" charset="-120"/>
            </a:endParaRPr>
          </a:p>
          <a:p>
            <a:pPr marL="0" indent="234000" algn="just">
              <a:lnSpc>
                <a:spcPct val="120000"/>
              </a:lnSpc>
              <a:spcBef>
                <a:spcPts val="0"/>
              </a:spcBef>
              <a:buNone/>
              <a:tabLst>
                <a:tab pos="0" algn="l"/>
              </a:tabLst>
              <a:defRPr/>
            </a:pPr>
            <a:r>
              <a:rPr lang="zh-TW" altLang="en-US" sz="800" kern="100" dirty="0">
                <a:latin typeface="微軟正黑體" panose="020B0604030504040204" pitchFamily="34" charset="-120"/>
                <a:ea typeface="微軟正黑體" panose="020B0604030504040204" pitchFamily="34" charset="-120"/>
                <a:cs typeface="Arial Unicode MS"/>
                <a:sym typeface="微軟正黑體" pitchFamily="34" charset="-120"/>
              </a:rPr>
              <a:t>台灣地區每年對於在職人員安排優於法規的員工健康檢查，若有檢查結果出現異常的員工，隨即安排駐廠醫師參考歷年健檢報告資料，進行評估與建議，並依據健康檢查結果，進行健康管理相關措施及治療建議，並定期結合醫療資源安排同仁參加疫苗接種、乳癌、子宮頸癌、口腔癌篩檢及骨質密度檢測。</a:t>
            </a:r>
            <a:r>
              <a:rPr lang="zh-TW" altLang="en-US" sz="800" kern="100" dirty="0">
                <a:latin typeface="微軟正黑體" panose="020B0604030504040204" pitchFamily="34" charset="-120"/>
                <a:ea typeface="微軟正黑體" panose="020B0604030504040204" pitchFamily="34" charset="-120"/>
                <a:cs typeface="Arial Unicode MS"/>
                <a:sym typeface="Calibri" pitchFamily="34" charset="0"/>
              </a:rPr>
              <a:t>保健醫務室持續關懷同仁，並提供個人健康指導以及協助相關的改善服務。</a:t>
            </a:r>
            <a:r>
              <a:rPr lang="zh-TW" altLang="en-US" sz="800" kern="100" dirty="0" smtClean="0">
                <a:latin typeface="微軟正黑體" panose="020B0604030504040204" pitchFamily="34" charset="-120"/>
                <a:ea typeface="微軟正黑體" panose="020B0604030504040204" pitchFamily="34" charset="-120"/>
                <a:cs typeface="Arial Unicode MS"/>
                <a:sym typeface="Calibri" pitchFamily="34" charset="0"/>
              </a:rPr>
              <a:t>在</a:t>
            </a:r>
            <a:r>
              <a:rPr lang="en-US" altLang="zh-TW" sz="800" kern="100" dirty="0" smtClean="0">
                <a:latin typeface="微軟正黑體" panose="020B0604030504040204" pitchFamily="34" charset="-120"/>
                <a:ea typeface="微軟正黑體" panose="020B0604030504040204" pitchFamily="34" charset="-120"/>
                <a:cs typeface="Arial Unicode MS"/>
                <a:sym typeface="Calibri" pitchFamily="34" charset="0"/>
              </a:rPr>
              <a:t>2019</a:t>
            </a:r>
            <a:r>
              <a:rPr lang="zh-TW" altLang="en-US" sz="800" kern="100" dirty="0" smtClean="0">
                <a:latin typeface="微軟正黑體" panose="020B0604030504040204" pitchFamily="34" charset="-120"/>
                <a:ea typeface="微軟正黑體" panose="020B0604030504040204" pitchFamily="34" charset="-120"/>
                <a:cs typeface="Arial Unicode MS"/>
                <a:sym typeface="Calibri" pitchFamily="34" charset="0"/>
              </a:rPr>
              <a:t>年</a:t>
            </a:r>
            <a:r>
              <a:rPr lang="zh-TW" altLang="en-US" sz="800" kern="100" dirty="0">
                <a:latin typeface="微軟正黑體" panose="020B0604030504040204" pitchFamily="34" charset="-120"/>
                <a:ea typeface="微軟正黑體" panose="020B0604030504040204" pitchFamily="34" charset="-120"/>
                <a:cs typeface="Arial Unicode MS"/>
                <a:sym typeface="Calibri" pitchFamily="34" charset="0"/>
              </a:rPr>
              <a:t>期間，同仁並無罹患與工作相關或可能相關之職業病。</a:t>
            </a:r>
            <a:r>
              <a:rPr lang="zh-TW" altLang="en-US" sz="750" kern="100" dirty="0">
                <a:latin typeface="微軟正黑體" panose="020B0604030504040204" pitchFamily="34" charset="-120"/>
                <a:ea typeface="微軟正黑體" panose="020B0604030504040204" pitchFamily="34" charset="-120"/>
                <a:cs typeface="Arial Unicode MS"/>
                <a:sym typeface="Calibri" pitchFamily="34" charset="0"/>
              </a:rPr>
              <a:t>    </a:t>
            </a:r>
            <a:endParaRPr lang="en-US" altLang="zh-TW" sz="750" kern="100" dirty="0">
              <a:latin typeface="微軟正黑體" panose="020B0604030504040204" pitchFamily="34" charset="-120"/>
              <a:ea typeface="微軟正黑體" panose="020B0604030504040204" pitchFamily="34" charset="-120"/>
              <a:cs typeface="Arial Unicode MS"/>
              <a:sym typeface="Calibri" pitchFamily="34" charset="0"/>
            </a:endParaRPr>
          </a:p>
          <a:p>
            <a:pPr marL="0" indent="234000" algn="just">
              <a:lnSpc>
                <a:spcPct val="120000"/>
              </a:lnSpc>
              <a:spcBef>
                <a:spcPts val="0"/>
              </a:spcBef>
              <a:buNone/>
              <a:tabLst>
                <a:tab pos="0" algn="l"/>
              </a:tabLst>
              <a:defRPr/>
            </a:pPr>
            <a:r>
              <a:rPr lang="zh-TW" altLang="en-US" sz="750" kern="100" dirty="0">
                <a:latin typeface="微軟正黑體" panose="020B0604030504040204" pitchFamily="34" charset="-120"/>
                <a:ea typeface="微軟正黑體" panose="020B0604030504040204" pitchFamily="34" charset="-120"/>
                <a:cs typeface="Arial Unicode MS"/>
                <a:sym typeface="Calibri" pitchFamily="34" charset="0"/>
              </a:rPr>
              <a:t>                    </a:t>
            </a:r>
            <a:endParaRPr lang="en-US" altLang="zh-TW" sz="750" kern="100" dirty="0">
              <a:latin typeface="微軟正黑體" panose="020B0604030504040204" pitchFamily="34" charset="-120"/>
              <a:ea typeface="微軟正黑體" panose="020B0604030504040204" pitchFamily="34" charset="-120"/>
              <a:cs typeface="Arial Unicode MS"/>
              <a:sym typeface="Calibri" pitchFamily="34" charset="0"/>
            </a:endParaRPr>
          </a:p>
          <a:p>
            <a:pPr marL="0" lvl="0" indent="234000" algn="just">
              <a:lnSpc>
                <a:spcPct val="120000"/>
              </a:lnSpc>
              <a:spcBef>
                <a:spcPts val="0"/>
              </a:spcBef>
              <a:buNone/>
              <a:tabLst>
                <a:tab pos="0" algn="l"/>
              </a:tabLst>
              <a:defRPr/>
            </a:pPr>
            <a:r>
              <a:rPr lang="zh-TW" altLang="en-US" sz="800" kern="100" dirty="0">
                <a:latin typeface="微軟正黑體" panose="020B0604030504040204" pitchFamily="34" charset="-120"/>
                <a:ea typeface="微軟正黑體" panose="020B0604030504040204" pitchFamily="34" charset="-120"/>
                <a:cs typeface="Arial Unicode MS"/>
                <a:sym typeface="微軟正黑體" pitchFamily="34" charset="-120"/>
              </a:rPr>
              <a:t>在大陸地區，除例行健康檢查外，亦依據當地法規，針對特殊作業內容如噪音、電離輻射、紫外線、激光、粉塵、</a:t>
            </a:r>
            <a:r>
              <a:rPr lang="zh-TW" altLang="en-US" sz="800" kern="100" dirty="0">
                <a:latin typeface="微軟正黑體" panose="020B0604030504040204" pitchFamily="34" charset="-120"/>
                <a:ea typeface="微軟正黑體" panose="020B0604030504040204" pitchFamily="34" charset="-120"/>
                <a:cs typeface="Arial Unicode MS"/>
              </a:rPr>
              <a:t>銅煙、二氧化錫、甲苯、二甲苯、乙苯、乙酸乙酯、環己烷、異丙醇、甲醇、氧化鋅</a:t>
            </a:r>
            <a:r>
              <a:rPr lang="zh-TW" altLang="en-US" sz="800" kern="100" dirty="0">
                <a:latin typeface="微軟正黑體" panose="020B0604030504040204" pitchFamily="34" charset="-120"/>
                <a:ea typeface="微軟正黑體" panose="020B0604030504040204" pitchFamily="34" charset="-120"/>
                <a:cs typeface="Arial Unicode MS"/>
                <a:sym typeface="微軟正黑體" pitchFamily="34" charset="-120"/>
              </a:rPr>
              <a:t>等相關作業人員定期進行特殊健康檢查</a:t>
            </a:r>
            <a:r>
              <a:rPr lang="zh-TW" altLang="en-US" sz="800" kern="100" dirty="0">
                <a:cs typeface="Arial Unicode MS"/>
                <a:sym typeface="微軟正黑體" pitchFamily="34" charset="-120"/>
              </a:rPr>
              <a:t>，</a:t>
            </a:r>
            <a:r>
              <a:rPr lang="zh-TW" altLang="en-US" sz="800" kern="100" dirty="0">
                <a:latin typeface="微軟正黑體" panose="020B0604030504040204" pitchFamily="34" charset="-120"/>
                <a:ea typeface="微軟正黑體" panose="020B0604030504040204" pitchFamily="34" charset="-120"/>
                <a:cs typeface="Arial Unicode MS"/>
              </a:rPr>
              <a:t>英華達浦東廠</a:t>
            </a:r>
            <a:r>
              <a:rPr lang="en-US" altLang="zh-TW" sz="800" kern="100" dirty="0">
                <a:latin typeface="微軟正黑體" panose="020B0604030504040204" pitchFamily="34" charset="-120"/>
                <a:ea typeface="微軟正黑體" panose="020B0604030504040204" pitchFamily="34" charset="-120"/>
                <a:cs typeface="Arial Unicode MS"/>
              </a:rPr>
              <a:t>2019</a:t>
            </a:r>
            <a:r>
              <a:rPr lang="zh-TW" altLang="en-US" sz="800" kern="100" dirty="0">
                <a:latin typeface="微軟正黑體" panose="020B0604030504040204" pitchFamily="34" charset="-120"/>
                <a:ea typeface="微軟正黑體" panose="020B0604030504040204" pitchFamily="34" charset="-120"/>
                <a:cs typeface="Arial Unicode MS"/>
              </a:rPr>
              <a:t>年特殊作業職業健康體檢人數共計</a:t>
            </a:r>
            <a:r>
              <a:rPr lang="en-US" altLang="zh-TW" sz="800" kern="100" dirty="0">
                <a:latin typeface="微軟正黑體" panose="020B0604030504040204" pitchFamily="34" charset="-120"/>
                <a:ea typeface="微軟正黑體" panose="020B0604030504040204" pitchFamily="34" charset="-120"/>
                <a:cs typeface="Arial Unicode MS"/>
              </a:rPr>
              <a:t>5,637</a:t>
            </a:r>
            <a:r>
              <a:rPr lang="zh-TW" altLang="en-US" sz="800" kern="100" dirty="0">
                <a:latin typeface="微軟正黑體" panose="020B0604030504040204" pitchFamily="34" charset="-120"/>
                <a:ea typeface="微軟正黑體" panose="020B0604030504040204" pitchFamily="34" charset="-120"/>
                <a:cs typeface="Arial Unicode MS"/>
              </a:rPr>
              <a:t>人，其中崗前體檢</a:t>
            </a:r>
            <a:r>
              <a:rPr lang="en-US" altLang="zh-TW" sz="800" kern="100" dirty="0">
                <a:latin typeface="微軟正黑體" panose="020B0604030504040204" pitchFamily="34" charset="-120"/>
                <a:ea typeface="微軟正黑體" panose="020B0604030504040204" pitchFamily="34" charset="-120"/>
                <a:cs typeface="Arial Unicode MS"/>
              </a:rPr>
              <a:t>4,621</a:t>
            </a:r>
            <a:r>
              <a:rPr lang="zh-TW" altLang="en-US" sz="800" kern="100" dirty="0">
                <a:latin typeface="微軟正黑體" panose="020B0604030504040204" pitchFamily="34" charset="-120"/>
                <a:ea typeface="微軟正黑體" panose="020B0604030504040204" pitchFamily="34" charset="-120"/>
                <a:cs typeface="Arial Unicode MS"/>
              </a:rPr>
              <a:t>，崗中體檢</a:t>
            </a:r>
            <a:r>
              <a:rPr lang="en-US" altLang="zh-TW" sz="800" kern="100" dirty="0">
                <a:latin typeface="微軟正黑體" panose="020B0604030504040204" pitchFamily="34" charset="-120"/>
                <a:ea typeface="微軟正黑體" panose="020B0604030504040204" pitchFamily="34" charset="-120"/>
                <a:cs typeface="Arial Unicode MS"/>
              </a:rPr>
              <a:t>847</a:t>
            </a:r>
            <a:r>
              <a:rPr lang="zh-TW" altLang="en-US" sz="800" kern="100" dirty="0">
                <a:latin typeface="微軟正黑體" panose="020B0604030504040204" pitchFamily="34" charset="-120"/>
                <a:ea typeface="微軟正黑體" panose="020B0604030504040204" pitchFamily="34" charset="-120"/>
                <a:cs typeface="Arial Unicode MS"/>
              </a:rPr>
              <a:t>人，離崗體檢</a:t>
            </a:r>
            <a:r>
              <a:rPr lang="en-US" altLang="zh-TW" sz="800" kern="100" dirty="0">
                <a:latin typeface="微軟正黑體" panose="020B0604030504040204" pitchFamily="34" charset="-120"/>
                <a:ea typeface="微軟正黑體" panose="020B0604030504040204" pitchFamily="34" charset="-120"/>
                <a:cs typeface="Arial Unicode MS"/>
              </a:rPr>
              <a:t>169</a:t>
            </a:r>
            <a:r>
              <a:rPr lang="zh-TW" altLang="en-US" sz="800" kern="100" dirty="0">
                <a:latin typeface="微軟正黑體" panose="020B0604030504040204" pitchFamily="34" charset="-120"/>
                <a:ea typeface="微軟正黑體" panose="020B0604030504040204" pitchFamily="34" charset="-120"/>
                <a:cs typeface="Arial Unicode MS"/>
              </a:rPr>
              <a:t>人，南京廠特殊作業職業健康體檢人數共計</a:t>
            </a:r>
            <a:r>
              <a:rPr lang="en-US" altLang="zh-TW" sz="800" kern="100" dirty="0">
                <a:latin typeface="微軟正黑體" panose="020B0604030504040204" pitchFamily="34" charset="-120"/>
                <a:ea typeface="微軟正黑體" panose="020B0604030504040204" pitchFamily="34" charset="-120"/>
                <a:cs typeface="Arial Unicode MS"/>
              </a:rPr>
              <a:t>649</a:t>
            </a:r>
            <a:r>
              <a:rPr lang="zh-TW" altLang="en-US" sz="800" kern="100" dirty="0">
                <a:latin typeface="微軟正黑體" panose="020B0604030504040204" pitchFamily="34" charset="-120"/>
                <a:ea typeface="微軟正黑體" panose="020B0604030504040204" pitchFamily="34" charset="-120"/>
                <a:cs typeface="Arial Unicode MS"/>
              </a:rPr>
              <a:t>人，其中崗前體檢 </a:t>
            </a:r>
            <a:r>
              <a:rPr lang="en-US" altLang="zh-TW" sz="800" kern="100" dirty="0">
                <a:latin typeface="微軟正黑體" panose="020B0604030504040204" pitchFamily="34" charset="-120"/>
                <a:ea typeface="微軟正黑體" panose="020B0604030504040204" pitchFamily="34" charset="-120"/>
                <a:cs typeface="Arial Unicode MS"/>
              </a:rPr>
              <a:t>407</a:t>
            </a:r>
            <a:r>
              <a:rPr lang="zh-TW" altLang="en-US" sz="800" kern="100" dirty="0">
                <a:latin typeface="微軟正黑體" panose="020B0604030504040204" pitchFamily="34" charset="-120"/>
                <a:ea typeface="微軟正黑體" panose="020B0604030504040204" pitchFamily="34" charset="-120"/>
                <a:cs typeface="Arial Unicode MS"/>
              </a:rPr>
              <a:t>人，崗中體檢</a:t>
            </a:r>
            <a:r>
              <a:rPr lang="en-US" altLang="zh-TW" sz="800" kern="100" dirty="0">
                <a:latin typeface="微軟正黑體" panose="020B0604030504040204" pitchFamily="34" charset="-120"/>
                <a:ea typeface="微軟正黑體" panose="020B0604030504040204" pitchFamily="34" charset="-120"/>
                <a:cs typeface="Arial Unicode MS"/>
              </a:rPr>
              <a:t>234</a:t>
            </a:r>
            <a:r>
              <a:rPr lang="zh-TW" altLang="en-US" sz="800" kern="100" dirty="0">
                <a:latin typeface="微軟正黑體" panose="020B0604030504040204" pitchFamily="34" charset="-120"/>
                <a:ea typeface="微軟正黑體" panose="020B0604030504040204" pitchFamily="34" charset="-120"/>
                <a:cs typeface="Arial Unicode MS"/>
              </a:rPr>
              <a:t>人，離崗體檢</a:t>
            </a:r>
            <a:r>
              <a:rPr lang="en-US" altLang="zh-TW" sz="800" kern="100" dirty="0">
                <a:latin typeface="微軟正黑體" panose="020B0604030504040204" pitchFamily="34" charset="-120"/>
                <a:ea typeface="微軟正黑體" panose="020B0604030504040204" pitchFamily="34" charset="-120"/>
                <a:cs typeface="Arial Unicode MS"/>
              </a:rPr>
              <a:t>8</a:t>
            </a:r>
            <a:r>
              <a:rPr lang="zh-TW" altLang="en-US" sz="800" kern="100" dirty="0">
                <a:latin typeface="微軟正黑體" panose="020B0604030504040204" pitchFamily="34" charset="-120"/>
                <a:ea typeface="微軟正黑體" panose="020B0604030504040204" pitchFamily="34" charset="-120"/>
                <a:cs typeface="Arial Unicode MS"/>
              </a:rPr>
              <a:t>人。</a:t>
            </a:r>
            <a:r>
              <a:rPr lang="zh-TW" altLang="en-US" sz="800" kern="100" dirty="0">
                <a:latin typeface="微軟正黑體" panose="020B0604030504040204" pitchFamily="34" charset="-120"/>
                <a:ea typeface="微軟正黑體" panose="020B0604030504040204" pitchFamily="34" charset="-120"/>
                <a:cs typeface="Arial Unicode MS"/>
                <a:sym typeface="微軟正黑體" pitchFamily="34" charset="-120"/>
              </a:rPr>
              <a:t>台北、浦東、南京廠區均無發生因工作導至職業病的相關案例。</a:t>
            </a:r>
            <a:endParaRPr lang="en-US" altLang="zh-TW" sz="800" kern="100" dirty="0">
              <a:latin typeface="微軟正黑體" panose="020B0604030504040204" pitchFamily="34" charset="-120"/>
              <a:ea typeface="微軟正黑體" panose="020B0604030504040204" pitchFamily="34" charset="-120"/>
              <a:cs typeface="Arial Unicode MS"/>
              <a:sym typeface="微軟正黑體" pitchFamily="34" charset="-120"/>
            </a:endParaRPr>
          </a:p>
          <a:p>
            <a:pPr marL="0" indent="234000" algn="just">
              <a:lnSpc>
                <a:spcPct val="120000"/>
              </a:lnSpc>
              <a:spcBef>
                <a:spcPts val="0"/>
              </a:spcBef>
              <a:buNone/>
              <a:tabLst>
                <a:tab pos="0" algn="l"/>
              </a:tabLst>
              <a:defRPr/>
            </a:pPr>
            <a:endParaRPr lang="en-US" altLang="zh-TW" sz="800" kern="100" dirty="0">
              <a:latin typeface="微軟正黑體" panose="020B0604030504040204" pitchFamily="34" charset="-120"/>
              <a:ea typeface="微軟正黑體" panose="020B0604030504040204" pitchFamily="34" charset="-120"/>
              <a:cs typeface="Arial Unicode MS"/>
            </a:endParaRPr>
          </a:p>
        </p:txBody>
      </p:sp>
      <p:pic>
        <p:nvPicPr>
          <p:cNvPr id="10" name="Picture 2" descr="C:\Users\21607854\Desktop\流感的预防.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971" y="1916832"/>
            <a:ext cx="2339133" cy="230678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1192" y="1916832"/>
            <a:ext cx="3023508"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內容版面配置區 2"/>
          <p:cNvSpPr txBox="1">
            <a:spLocks/>
          </p:cNvSpPr>
          <p:nvPr/>
        </p:nvSpPr>
        <p:spPr>
          <a:xfrm>
            <a:off x="3370615" y="745827"/>
            <a:ext cx="2879725" cy="5851525"/>
          </a:xfrm>
          <a:prstGeom prst="rect">
            <a:avLst/>
          </a:prstGeom>
        </p:spPr>
        <p:txBody>
          <a:bodyPr vert="horz" lIns="91440" tIns="45720" rIns="91440" bIns="45720" rtlCol="0">
            <a:normAutofit/>
          </a:bodyPr>
          <a:lstStyle>
            <a:lvl1pPr marL="182563" indent="-182563" algn="l" defTabSz="914400" rtl="0" eaLnBrk="1" latinLnBrk="0" hangingPunct="1">
              <a:spcBef>
                <a:spcPct val="20000"/>
              </a:spcBef>
              <a:buFontTx/>
              <a:buNone/>
              <a:defRPr sz="1100" kern="1200">
                <a:solidFill>
                  <a:schemeClr val="tx1"/>
                </a:solidFill>
                <a:latin typeface="微軟正黑體" pitchFamily="34" charset="-120"/>
                <a:ea typeface="微軟正黑體" pitchFamily="34" charset="-120"/>
                <a:cs typeface="+mn-cs"/>
              </a:defRPr>
            </a:lvl1pPr>
            <a:lvl2pPr marL="182563" indent="-182563" algn="l" defTabSz="914400" rtl="0" eaLnBrk="1" latinLnBrk="0" hangingPunct="1">
              <a:spcBef>
                <a:spcPct val="20000"/>
              </a:spcBef>
              <a:buFontTx/>
              <a:buNone/>
              <a:defRPr sz="900" kern="1200">
                <a:solidFill>
                  <a:schemeClr val="tx1"/>
                </a:solidFill>
                <a:latin typeface="微軟正黑體" pitchFamily="34" charset="-12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微軟正黑體" pitchFamily="34" charset="-12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微軟正黑體" pitchFamily="34" charset="-120"/>
                <a:ea typeface="微軟正黑體" pitchFamily="34" charset="-120"/>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50000"/>
              </a:lnSpc>
              <a:spcBef>
                <a:spcPts val="600"/>
              </a:spcBef>
              <a:spcAft>
                <a:spcPts val="600"/>
              </a:spcAft>
              <a:buClr>
                <a:schemeClr val="accent1"/>
              </a:buClr>
              <a:buSzPct val="70000"/>
              <a:defRPr/>
            </a:pPr>
            <a:r>
              <a:rPr lang="en-US" altLang="zh-TW" b="1" dirty="0"/>
              <a:t>7)</a:t>
            </a:r>
            <a:r>
              <a:rPr lang="zh-TW" altLang="en-US" b="1" dirty="0"/>
              <a:t>健康促進</a:t>
            </a:r>
          </a:p>
          <a:p>
            <a:pPr marL="0" indent="265113">
              <a:lnSpc>
                <a:spcPct val="130000"/>
              </a:lnSpc>
              <a:spcAft>
                <a:spcPts val="600"/>
              </a:spcAft>
              <a:defRPr/>
            </a:pPr>
            <a:r>
              <a:rPr lang="zh-TW" altLang="en-US" sz="900" dirty="0"/>
              <a:t>此外，為積極推廣健康教育與宣導，持續改善健康及安全衛生績效，英華達浦東</a:t>
            </a:r>
            <a:r>
              <a:rPr lang="zh-TW" altLang="en-US" sz="900" dirty="0" smtClean="0"/>
              <a:t>廠</a:t>
            </a:r>
            <a:r>
              <a:rPr lang="en-US" altLang="zh-TW" sz="900" dirty="0" smtClean="0"/>
              <a:t>2019</a:t>
            </a:r>
            <a:r>
              <a:rPr lang="zh-TW" altLang="en-US" sz="900" dirty="0" smtClean="0"/>
              <a:t>年</a:t>
            </a:r>
            <a:r>
              <a:rPr lang="zh-TW" altLang="en-US" sz="900" dirty="0"/>
              <a:t>安裝了工安電子宣傳看板，實現安全教育知識視頻、</a:t>
            </a:r>
            <a:r>
              <a:rPr lang="en-US" altLang="zh-TW" sz="900" dirty="0"/>
              <a:t>PPT</a:t>
            </a:r>
            <a:r>
              <a:rPr lang="zh-TW" altLang="en-US" sz="900" dirty="0"/>
              <a:t>等不同類型檔滾動播報。</a:t>
            </a:r>
            <a:endParaRPr lang="en-US" altLang="zh-TW" sz="900" dirty="0"/>
          </a:p>
        </p:txBody>
      </p:sp>
      <p:sp>
        <p:nvSpPr>
          <p:cNvPr id="14" name="矩形 13"/>
          <p:cNvSpPr/>
          <p:nvPr/>
        </p:nvSpPr>
        <p:spPr>
          <a:xfrm>
            <a:off x="344488" y="791126"/>
            <a:ext cx="902811" cy="261610"/>
          </a:xfrm>
          <a:prstGeom prst="rect">
            <a:avLst/>
          </a:prstGeom>
        </p:spPr>
        <p:txBody>
          <a:bodyPr wrap="none">
            <a:spAutoFit/>
          </a:bodyPr>
          <a:lstStyle/>
          <a:p>
            <a:r>
              <a:rPr lang="en-US" altLang="zh-TW" sz="1100" b="1" dirty="0">
                <a:latin typeface="微軟正黑體" panose="020B0604030504040204" pitchFamily="34" charset="-120"/>
                <a:ea typeface="微軟正黑體" panose="020B0604030504040204" pitchFamily="34" charset="-120"/>
                <a:sym typeface="微軟正黑體" pitchFamily="34" charset="-120"/>
              </a:rPr>
              <a:t>3. </a:t>
            </a:r>
            <a:r>
              <a:rPr lang="zh-TW" altLang="en-US" sz="1100" b="1" dirty="0">
                <a:latin typeface="微軟正黑體" panose="020B0604030504040204" pitchFamily="34" charset="-120"/>
                <a:ea typeface="微軟正黑體" panose="020B0604030504040204" pitchFamily="34" charset="-120"/>
                <a:sym typeface="微軟正黑體" pitchFamily="34" charset="-120"/>
              </a:rPr>
              <a:t>友善職場</a:t>
            </a:r>
            <a:endParaRPr lang="en-US" altLang="zh-TW" sz="1100" b="1" dirty="0">
              <a:latin typeface="微軟正黑體" panose="020B0604030504040204" pitchFamily="34" charset="-120"/>
              <a:ea typeface="微軟正黑體" panose="020B0604030504040204" pitchFamily="34" charset="-120"/>
              <a:sym typeface="微軟正黑體" pitchFamily="34" charset="-120"/>
            </a:endParaRPr>
          </a:p>
        </p:txBody>
      </p:sp>
      <p:sp>
        <p:nvSpPr>
          <p:cNvPr id="15" name="文字方塊 14"/>
          <p:cNvSpPr txBox="1"/>
          <p:nvPr/>
        </p:nvSpPr>
        <p:spPr>
          <a:xfrm>
            <a:off x="2072680" y="404664"/>
            <a:ext cx="1872208" cy="230832"/>
          </a:xfrm>
          <a:prstGeom prst="rect">
            <a:avLst/>
          </a:prstGeom>
          <a:solidFill>
            <a:srgbClr val="00B0F0"/>
          </a:solidFill>
        </p:spPr>
        <p:txBody>
          <a:bodyPr wrap="square" rtlCol="0">
            <a:spAutoFit/>
          </a:bodyPr>
          <a:lstStyle/>
          <a:p>
            <a:pPr algn="ctr"/>
            <a:r>
              <a:rPr lang="en-US" altLang="zh-TW" sz="900" dirty="0">
                <a:latin typeface="微軟正黑體" panose="020B0604030504040204" pitchFamily="34" charset="-120"/>
                <a:ea typeface="微軟正黑體" panose="020B0604030504040204" pitchFamily="34" charset="-120"/>
              </a:rPr>
              <a:t>GRI 403-1</a:t>
            </a:r>
            <a:r>
              <a:rPr lang="zh-TW" altLang="en-US" sz="900" dirty="0">
                <a:latin typeface="微軟正黑體" panose="020B0604030504040204" pitchFamily="34" charset="-120"/>
                <a:ea typeface="微軟正黑體" panose="020B0604030504040204" pitchFamily="34" charset="-120"/>
              </a:rPr>
              <a:t>職業安全衛生管理系統</a:t>
            </a:r>
          </a:p>
        </p:txBody>
      </p:sp>
      <p:sp>
        <p:nvSpPr>
          <p:cNvPr id="16" name="文字方塊 15"/>
          <p:cNvSpPr txBox="1"/>
          <p:nvPr/>
        </p:nvSpPr>
        <p:spPr>
          <a:xfrm>
            <a:off x="4016896" y="404664"/>
            <a:ext cx="1800200" cy="261610"/>
          </a:xfrm>
          <a:prstGeom prst="rect">
            <a:avLst/>
          </a:prstGeom>
          <a:solidFill>
            <a:srgbClr val="00B0F0"/>
          </a:solidFill>
        </p:spPr>
        <p:txBody>
          <a:bodyPr wrap="square" rtlCol="0">
            <a:spAutoFit/>
          </a:bodyPr>
          <a:lstStyle/>
          <a:p>
            <a:pPr algn="ctr"/>
            <a:r>
              <a:rPr lang="en-US" altLang="zh-TW" sz="1100" dirty="0">
                <a:latin typeface="微軟正黑體" panose="020B0604030504040204" pitchFamily="34" charset="-120"/>
                <a:ea typeface="微軟正黑體" panose="020B0604030504040204" pitchFamily="34" charset="-120"/>
              </a:rPr>
              <a:t>GRI 403-3 </a:t>
            </a:r>
            <a:r>
              <a:rPr lang="zh-TW" altLang="en-US" sz="1100" dirty="0">
                <a:latin typeface="微軟正黑體" panose="020B0604030504040204" pitchFamily="34" charset="-120"/>
                <a:ea typeface="微軟正黑體" panose="020B0604030504040204" pitchFamily="34" charset="-120"/>
              </a:rPr>
              <a:t>職業健康服務</a:t>
            </a:r>
          </a:p>
        </p:txBody>
      </p:sp>
      <p:pic>
        <p:nvPicPr>
          <p:cNvPr id="17" name="Picture 3" descr="C:\Users\21607854\Desktop\timg-肺结核.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971" y="4420906"/>
            <a:ext cx="2339133" cy="2063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64955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2"/>
          </p:nvPr>
        </p:nvSpPr>
        <p:spPr>
          <a:xfrm>
            <a:off x="3422545" y="708725"/>
            <a:ext cx="2891725" cy="605676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indent="234000" algn="just">
              <a:lnSpc>
                <a:spcPct val="150000"/>
              </a:lnSpc>
              <a:spcBef>
                <a:spcPts val="600"/>
              </a:spcBef>
              <a:spcAft>
                <a:spcPts val="600"/>
              </a:spcAft>
            </a:pPr>
            <a:endParaRPr lang="zh-TW" altLang="en-US"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0">
              <a:lnSpc>
                <a:spcPct val="150000"/>
              </a:lnSpc>
            </a:pPr>
            <a:endParaRPr lang="en-US" altLang="zh-TW" b="1" dirty="0">
              <a:sym typeface="Arial Unicode MS" pitchFamily="34" charset="-120"/>
            </a:endParaRPr>
          </a:p>
          <a:p>
            <a:pPr marL="0" indent="0">
              <a:lnSpc>
                <a:spcPct val="150000"/>
              </a:lnSpc>
            </a:pPr>
            <a:r>
              <a:rPr lang="en-US" altLang="zh-TW" b="1" dirty="0">
                <a:sym typeface="Arial Unicode MS" pitchFamily="34" charset="-120"/>
              </a:rPr>
              <a:t>11</a:t>
            </a:r>
            <a:r>
              <a:rPr lang="zh-TW" altLang="en-US" b="1" dirty="0">
                <a:sym typeface="Arial Unicode MS" pitchFamily="34" charset="-120"/>
              </a:rPr>
              <a:t>) 社會責任與社區參與</a:t>
            </a:r>
          </a:p>
          <a:p>
            <a:pPr marL="0" indent="266700" algn="just">
              <a:lnSpc>
                <a:spcPct val="170000"/>
              </a:lnSpc>
              <a:spcAft>
                <a:spcPts val="600"/>
              </a:spcAft>
              <a:tabLst>
                <a:tab pos="0" algn="l"/>
              </a:tabLst>
              <a:defRPr/>
            </a:pPr>
            <a:r>
              <a:rPr lang="zh-TW" altLang="en-US" sz="900" dirty="0">
                <a:solidFill>
                  <a:srgbClr val="000000"/>
                </a:solidFill>
                <a:sym typeface="微軟正黑體" pitchFamily="34" charset="-120"/>
              </a:rPr>
              <a:t>「永續發展」應為地球上全體人類所需共同面對、承擔與省思的問題。身為帶動科技發展的企業，更應責無旁貸的提供本身之資源與影響力，以感恩的心情「回饋」地球，努力扮演企業人作為地球公民的角色，善盡企業社會責任，以引領整個社會重視並力行人類與地球「永續發展」的天職。「社會參與」在英華達不僅是一個口號或任務，而是深植於我們所有員工的價值觀，「取之社會，用之社會」早已在公司成立初期就視為經營理念重心之一。</a:t>
            </a:r>
            <a:endParaRPr lang="en-US" altLang="zh-TW" sz="900" dirty="0">
              <a:solidFill>
                <a:srgbClr val="000000"/>
              </a:solidFill>
              <a:sym typeface="微軟正黑體" pitchFamily="34" charset="-120"/>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p:txBody>
      </p:sp>
      <p:sp>
        <p:nvSpPr>
          <p:cNvPr id="15" name="內容版面配置區 14"/>
          <p:cNvSpPr>
            <a:spLocks noGrp="1"/>
          </p:cNvSpPr>
          <p:nvPr>
            <p:ph idx="13"/>
          </p:nvPr>
        </p:nvSpPr>
        <p:spPr>
          <a:xfrm>
            <a:off x="359303" y="744771"/>
            <a:ext cx="3063242" cy="6140613"/>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indent="0" algn="just">
              <a:lnSpc>
                <a:spcPct val="150000"/>
              </a:lnSpc>
              <a:spcAft>
                <a:spcPts val="600"/>
              </a:spcAft>
              <a:defRPr/>
            </a:pPr>
            <a:r>
              <a:rPr lang="en-US" altLang="zh-TW" b="1" dirty="0">
                <a:sym typeface="微軟正黑體" pitchFamily="34" charset="-120"/>
              </a:rPr>
              <a:t>3. </a:t>
            </a:r>
            <a:r>
              <a:rPr lang="zh-TW" altLang="en-US" b="1" dirty="0">
                <a:sym typeface="微軟正黑體" pitchFamily="34" charset="-120"/>
              </a:rPr>
              <a:t>友善職場</a:t>
            </a:r>
            <a:endParaRPr lang="en-US" altLang="zh-TW" b="1" dirty="0">
              <a:sym typeface="微軟正黑體" pitchFamily="34" charset="-120"/>
            </a:endParaRPr>
          </a:p>
          <a:p>
            <a:pPr marL="0" indent="0" algn="just">
              <a:lnSpc>
                <a:spcPct val="150000"/>
              </a:lnSpc>
              <a:spcAft>
                <a:spcPts val="600"/>
              </a:spcAft>
              <a:defRPr/>
            </a:pPr>
            <a:r>
              <a:rPr lang="en-US" altLang="zh-TW" b="1" dirty="0"/>
              <a:t>8)</a:t>
            </a:r>
            <a:r>
              <a:rPr lang="zh-TW" altLang="en-US" b="1" dirty="0"/>
              <a:t>無菸職場</a:t>
            </a:r>
          </a:p>
          <a:p>
            <a:pPr marL="0" indent="234000" algn="just">
              <a:lnSpc>
                <a:spcPct val="150000"/>
              </a:lnSpc>
              <a:spcBef>
                <a:spcPts val="600"/>
              </a:spcBef>
              <a:spcAft>
                <a:spcPts val="600"/>
              </a:spcAft>
              <a:defRPr/>
            </a:pPr>
            <a:r>
              <a:rPr lang="zh-TW" altLang="en-US" sz="900" kern="100" dirty="0">
                <a:solidFill>
                  <a:prstClr val="black">
                    <a:lumMod val="95000"/>
                    <a:lumOff val="5000"/>
                  </a:prstClr>
                </a:solidFill>
                <a:latin typeface="微軟正黑體"/>
                <a:cs typeface="Arial Unicode MS"/>
              </a:rPr>
              <a:t>英華達基於健康照護與尊重人權為出發點，從張貼禁菸標誌或宣傳海報，到開辦戒菸講座、制訂無菸職場管理政策、吸菸區設於戶外等，保證員工擁有一個安全無虞之工作職場與健康職場生活。</a:t>
            </a:r>
            <a:endParaRPr lang="en-US" altLang="zh-TW" sz="900" kern="100" dirty="0">
              <a:solidFill>
                <a:prstClr val="black">
                  <a:lumMod val="95000"/>
                  <a:lumOff val="5000"/>
                </a:prstClr>
              </a:solidFill>
              <a:latin typeface="微軟正黑體"/>
              <a:cs typeface="Arial Unicode MS"/>
            </a:endParaRPr>
          </a:p>
          <a:p>
            <a:pPr marL="0" indent="0" algn="just">
              <a:lnSpc>
                <a:spcPct val="150000"/>
              </a:lnSpc>
              <a:spcAft>
                <a:spcPts val="600"/>
              </a:spcAft>
              <a:defRPr/>
            </a:pPr>
            <a:r>
              <a:rPr lang="en-US" altLang="zh-TW" b="1" dirty="0"/>
              <a:t>9) </a:t>
            </a:r>
            <a:r>
              <a:rPr lang="zh-TW" altLang="en-US" b="1" dirty="0"/>
              <a:t>母乳哺育</a:t>
            </a:r>
          </a:p>
          <a:p>
            <a:pPr marL="0" indent="234000" algn="just">
              <a:lnSpc>
                <a:spcPct val="150000"/>
              </a:lnSpc>
              <a:spcBef>
                <a:spcPts val="600"/>
              </a:spcBef>
              <a:spcAft>
                <a:spcPts val="600"/>
              </a:spcAft>
            </a:pPr>
            <a:r>
              <a:rPr lang="zh-TW" altLang="en-US" sz="900" kern="100" dirty="0">
                <a:solidFill>
                  <a:prstClr val="black">
                    <a:lumMod val="95000"/>
                    <a:lumOff val="5000"/>
                  </a:prstClr>
                </a:solidFill>
                <a:latin typeface="微軟正黑體"/>
                <a:cs typeface="Arial Unicode MS"/>
              </a:rPr>
              <a:t>英華達積極推廣母乳哺育，適時提供母乳哺育相關衛教訊息，讓女性員工可以隨時自網站上取得相關資訊，同時保健室並主動關懷的方式，於定期體檢中若發現有未照</a:t>
            </a:r>
            <a:r>
              <a:rPr lang="en-US" altLang="zh-TW" sz="900" kern="100" dirty="0">
                <a:solidFill>
                  <a:prstClr val="black">
                    <a:lumMod val="95000"/>
                    <a:lumOff val="5000"/>
                  </a:prstClr>
                </a:solidFill>
                <a:latin typeface="微軟正黑體"/>
                <a:cs typeface="Arial Unicode MS"/>
              </a:rPr>
              <a:t>X</a:t>
            </a:r>
            <a:r>
              <a:rPr lang="zh-TW" altLang="en-US" sz="900" kern="100" dirty="0">
                <a:solidFill>
                  <a:prstClr val="black">
                    <a:lumMod val="95000"/>
                    <a:lumOff val="5000"/>
                  </a:prstClr>
                </a:solidFill>
                <a:latin typeface="微軟正黑體"/>
                <a:cs typeface="Arial Unicode MS"/>
              </a:rPr>
              <a:t>光之女性員工，若追蹤結果為妊娠中或準備懷孕者</a:t>
            </a:r>
            <a:r>
              <a:rPr lang="en-US" altLang="zh-TW" sz="900" kern="100" dirty="0">
                <a:solidFill>
                  <a:prstClr val="black">
                    <a:lumMod val="95000"/>
                    <a:lumOff val="5000"/>
                  </a:prstClr>
                </a:solidFill>
                <a:latin typeface="微軟正黑體"/>
                <a:cs typeface="Arial Unicode MS"/>
              </a:rPr>
              <a:t>,</a:t>
            </a:r>
            <a:r>
              <a:rPr lang="zh-TW" altLang="en-US" sz="900" kern="100" dirty="0">
                <a:solidFill>
                  <a:prstClr val="black">
                    <a:lumMod val="95000"/>
                    <a:lumOff val="5000"/>
                  </a:prstClr>
                </a:solidFill>
                <a:latin typeface="微軟正黑體"/>
                <a:cs typeface="Arial Unicode MS"/>
              </a:rPr>
              <a:t>醫務室將主動提供後續哺育資訊，五股廠區提供優良母乳哺育室，讓女性員工產後有一個安心良好的母乳哺育職場。</a:t>
            </a:r>
            <a:endParaRPr lang="en-US" altLang="zh-TW" sz="900" kern="100" dirty="0">
              <a:solidFill>
                <a:prstClr val="black">
                  <a:lumMod val="95000"/>
                  <a:lumOff val="5000"/>
                </a:prstClr>
              </a:solidFill>
              <a:latin typeface="微軟正黑體"/>
              <a:cs typeface="Arial Unicode MS"/>
            </a:endParaRPr>
          </a:p>
          <a:p>
            <a:pPr marL="0" indent="0">
              <a:lnSpc>
                <a:spcPct val="150000"/>
              </a:lnSpc>
            </a:pPr>
            <a:r>
              <a:rPr lang="en-US" altLang="zh-TW" b="1" dirty="0">
                <a:sym typeface="微軟正黑體" pitchFamily="34" charset="-120"/>
              </a:rPr>
              <a:t>10</a:t>
            </a:r>
            <a:r>
              <a:rPr lang="zh-TW" altLang="en-US" b="1" dirty="0">
                <a:sym typeface="微軟正黑體" pitchFamily="34" charset="-120"/>
              </a:rPr>
              <a:t>) 員工家庭照顧</a:t>
            </a:r>
            <a:endParaRPr lang="en-US" altLang="zh-TW" b="1" dirty="0">
              <a:sym typeface="微軟正黑體" pitchFamily="34" charset="-120"/>
            </a:endParaRPr>
          </a:p>
          <a:p>
            <a:pPr marL="0" indent="234000" algn="just">
              <a:lnSpc>
                <a:spcPct val="150000"/>
              </a:lnSpc>
              <a:spcAft>
                <a:spcPts val="600"/>
              </a:spcAft>
              <a:defRPr/>
            </a:pPr>
            <a:r>
              <a:rPr lang="zh-TW" altLang="en-US" sz="900" dirty="0">
                <a:solidFill>
                  <a:srgbClr val="000000"/>
                </a:solidFill>
                <a:sym typeface="Calibri" pitchFamily="34" charset="0"/>
              </a:rPr>
              <a:t>為使員工兼顧事業與家庭，在台灣地區提供育嬰假，如「</a:t>
            </a:r>
            <a:r>
              <a:rPr lang="en-US" altLang="zh-TW" sz="900" dirty="0">
                <a:sym typeface="Calibri" pitchFamily="34" charset="0"/>
              </a:rPr>
              <a:t>2019</a:t>
            </a:r>
            <a:r>
              <a:rPr lang="zh-TW" altLang="en-US" sz="900" dirty="0">
                <a:sym typeface="Calibri" pitchFamily="34" charset="0"/>
              </a:rPr>
              <a:t>年</a:t>
            </a:r>
            <a:r>
              <a:rPr lang="zh-TW" altLang="en-US" sz="900" dirty="0">
                <a:solidFill>
                  <a:srgbClr val="000000"/>
                </a:solidFill>
                <a:sym typeface="Calibri" pitchFamily="34" charset="0"/>
              </a:rPr>
              <a:t>育嬰假申請及回任統計表」所示。此外，提供家庭照顧假、女性生理假及提供哺乳室等措施。</a:t>
            </a:r>
            <a:endParaRPr lang="en-US" altLang="zh-TW" sz="900" dirty="0"/>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r>
              <a:rPr lang="zh-TW" altLang="en-US" sz="900" kern="100" dirty="0">
                <a:solidFill>
                  <a:prstClr val="black">
                    <a:lumMod val="95000"/>
                    <a:lumOff val="5000"/>
                  </a:prstClr>
                </a:solidFill>
                <a:latin typeface="微軟正黑體"/>
                <a:cs typeface="Arial Unicode MS"/>
              </a:rPr>
              <a:t> </a:t>
            </a: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zh-TW" altLang="en-US" sz="900" kern="100" dirty="0">
              <a:solidFill>
                <a:prstClr val="black">
                  <a:lumMod val="95000"/>
                  <a:lumOff val="5000"/>
                </a:prstClr>
              </a:solidFill>
              <a:latin typeface="微軟正黑體"/>
              <a:cs typeface="Arial Unicode MS"/>
            </a:endParaRPr>
          </a:p>
        </p:txBody>
      </p:sp>
      <p:sp>
        <p:nvSpPr>
          <p:cNvPr id="5" name="標題 4"/>
          <p:cNvSpPr>
            <a:spLocks noGrp="1"/>
          </p:cNvSpPr>
          <p:nvPr>
            <p:ph type="title"/>
          </p:nvPr>
        </p:nvSpPr>
        <p:spPr>
          <a:xfrm>
            <a:off x="351284" y="358863"/>
            <a:ext cx="2513484" cy="405841"/>
          </a:xfrm>
        </p:spPr>
        <p:txBody>
          <a:bodyPr/>
          <a:lstStyle/>
          <a:p>
            <a:r>
              <a:rPr lang="zh-TW" altLang="en-US" dirty="0">
                <a:solidFill>
                  <a:schemeClr val="tx1"/>
                </a:solidFill>
              </a:rPr>
              <a:t>英華達公司</a:t>
            </a:r>
          </a:p>
        </p:txBody>
      </p:sp>
      <p:sp>
        <p:nvSpPr>
          <p:cNvPr id="4" name="內容版面配置區 3"/>
          <p:cNvSpPr>
            <a:spLocks noGrp="1"/>
          </p:cNvSpPr>
          <p:nvPr>
            <p:ph idx="4294967295"/>
          </p:nvPr>
        </p:nvSpPr>
        <p:spPr>
          <a:xfrm>
            <a:off x="6547510" y="764704"/>
            <a:ext cx="3086010" cy="6133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indent="266700" algn="just">
              <a:lnSpc>
                <a:spcPct val="170000"/>
              </a:lnSpc>
              <a:spcAft>
                <a:spcPts val="600"/>
              </a:spcAft>
              <a:tabLst>
                <a:tab pos="0" algn="l"/>
              </a:tabLst>
              <a:defRPr/>
            </a:pPr>
            <a:r>
              <a:rPr lang="en-US" altLang="zh-TW" sz="900" dirty="0">
                <a:solidFill>
                  <a:srgbClr val="000000"/>
                </a:solidFill>
                <a:latin typeface="微軟正黑體" panose="020B0604030504040204" pitchFamily="34" charset="-120"/>
                <a:ea typeface="微軟正黑體" panose="020B0604030504040204" pitchFamily="34" charset="-120"/>
                <a:sym typeface="微軟正黑體" pitchFamily="34" charset="-120"/>
              </a:rPr>
              <a:t>(</a:t>
            </a:r>
            <a:r>
              <a:rPr lang="zh-TW" altLang="en-US" sz="900" dirty="0">
                <a:solidFill>
                  <a:srgbClr val="000000"/>
                </a:solidFill>
                <a:latin typeface="微軟正黑體" panose="020B0604030504040204" pitchFamily="34" charset="-120"/>
                <a:ea typeface="微軟正黑體" panose="020B0604030504040204" pitchFamily="34" charset="-120"/>
                <a:sym typeface="微軟正黑體" pitchFamily="34" charset="-120"/>
              </a:rPr>
              <a:t>1</a:t>
            </a:r>
            <a:r>
              <a:rPr lang="en-US" altLang="zh-TW" sz="900" dirty="0">
                <a:solidFill>
                  <a:srgbClr val="000000"/>
                </a:solidFill>
                <a:latin typeface="微軟正黑體" panose="020B0604030504040204" pitchFamily="34" charset="-120"/>
                <a:ea typeface="微軟正黑體" panose="020B0604030504040204" pitchFamily="34" charset="-120"/>
                <a:sym typeface="微軟正黑體" pitchFamily="34" charset="-120"/>
              </a:rPr>
              <a:t>)</a:t>
            </a:r>
            <a:r>
              <a:rPr lang="zh-TW" altLang="en-US" sz="900" dirty="0">
                <a:solidFill>
                  <a:srgbClr val="000000"/>
                </a:solidFill>
                <a:latin typeface="微軟正黑體" panose="020B0604030504040204" pitchFamily="34" charset="-120"/>
                <a:ea typeface="微軟正黑體" panose="020B0604030504040204" pitchFamily="34" charset="-120"/>
                <a:sym typeface="微軟正黑體" pitchFamily="34" charset="-120"/>
              </a:rPr>
              <a:t>.社區回饋: 不論是在台灣還是在大陸區，長期協助在地弱勢團體，關懷老、殘、窮等弱勢團體都是英華達照護協助的對象，期望能讓區內的弱勢居民都能得到更好的生活為宗旨。</a:t>
            </a:r>
            <a:r>
              <a:rPr lang="en-US" altLang="zh-TW" sz="900" dirty="0">
                <a:solidFill>
                  <a:srgbClr val="000000"/>
                </a:solidFill>
                <a:latin typeface="微軟正黑體" panose="020B0604030504040204" pitchFamily="34" charset="-120"/>
                <a:ea typeface="微軟正黑體" panose="020B0604030504040204" pitchFamily="34" charset="-120"/>
                <a:sym typeface="微軟正黑體" pitchFamily="34" charset="-120"/>
              </a:rPr>
              <a:t>	</a:t>
            </a:r>
          </a:p>
          <a:p>
            <a:pPr marL="0" indent="266700">
              <a:lnSpc>
                <a:spcPct val="170000"/>
              </a:lnSpc>
              <a:spcAft>
                <a:spcPts val="600"/>
              </a:spcAft>
              <a:tabLst>
                <a:tab pos="0" algn="l"/>
              </a:tabLst>
              <a:defRPr/>
            </a:pPr>
            <a:r>
              <a:rPr lang="en-US" altLang="zh-TW" sz="900" dirty="0">
                <a:solidFill>
                  <a:srgbClr val="000000"/>
                </a:solidFill>
                <a:latin typeface="微軟正黑體" panose="020B0604030504040204" pitchFamily="34" charset="-120"/>
                <a:ea typeface="微軟正黑體" panose="020B0604030504040204" pitchFamily="34" charset="-120"/>
                <a:sym typeface="微軟正黑體" pitchFamily="34" charset="-120"/>
              </a:rPr>
              <a:t>(</a:t>
            </a:r>
            <a:r>
              <a:rPr lang="zh-TW" altLang="en-US" sz="900" dirty="0">
                <a:solidFill>
                  <a:srgbClr val="000000"/>
                </a:solidFill>
                <a:latin typeface="微軟正黑體" panose="020B0604030504040204" pitchFamily="34" charset="-120"/>
                <a:ea typeface="微軟正黑體" panose="020B0604030504040204" pitchFamily="34" charset="-120"/>
                <a:sym typeface="微軟正黑體" pitchFamily="34" charset="-120"/>
              </a:rPr>
              <a:t>2</a:t>
            </a:r>
            <a:r>
              <a:rPr lang="en-US" altLang="zh-TW" sz="900" dirty="0">
                <a:solidFill>
                  <a:srgbClr val="000000"/>
                </a:solidFill>
                <a:latin typeface="微軟正黑體" panose="020B0604030504040204" pitchFamily="34" charset="-120"/>
                <a:ea typeface="微軟正黑體" panose="020B0604030504040204" pitchFamily="34" charset="-120"/>
                <a:sym typeface="微軟正黑體" pitchFamily="34" charset="-120"/>
              </a:rPr>
              <a:t>)</a:t>
            </a:r>
            <a:r>
              <a:rPr lang="zh-TW" altLang="en-US" sz="900" dirty="0">
                <a:solidFill>
                  <a:srgbClr val="000000"/>
                </a:solidFill>
                <a:latin typeface="微軟正黑體" panose="020B0604030504040204" pitchFamily="34" charset="-120"/>
                <a:ea typeface="微軟正黑體" panose="020B0604030504040204" pitchFamily="34" charset="-120"/>
                <a:sym typeface="微軟正黑體" pitchFamily="34" charset="-120"/>
              </a:rPr>
              <a:t>.慈善捐助活動:: 五股廠區對於北區老人之家，並定期到院參訪關懷失依長者，給予關還及生活上精神上的協助。在</a:t>
            </a:r>
            <a:r>
              <a:rPr lang="en-US" altLang="zh-TW" sz="900" dirty="0">
                <a:solidFill>
                  <a:srgbClr val="000000"/>
                </a:solidFill>
                <a:latin typeface="微軟正黑體" panose="020B0604030504040204" pitchFamily="34" charset="-120"/>
                <a:ea typeface="微軟正黑體" panose="020B0604030504040204" pitchFamily="34" charset="-120"/>
                <a:sym typeface="微軟正黑體" pitchFamily="34" charset="-120"/>
              </a:rPr>
              <a:t>2019</a:t>
            </a:r>
            <a:r>
              <a:rPr lang="zh-TW" altLang="en-US" sz="900" dirty="0">
                <a:solidFill>
                  <a:srgbClr val="000000"/>
                </a:solidFill>
                <a:latin typeface="微軟正黑體" panose="020B0604030504040204" pitchFamily="34" charset="-120"/>
                <a:ea typeface="微軟正黑體" panose="020B0604030504040204" pitchFamily="34" charset="-120"/>
                <a:sym typeface="微軟正黑體" pitchFamily="34" charset="-120"/>
              </a:rPr>
              <a:t>年捐贈血壓計提供南投縣政府社會處、嘉義縣政府社會處及台東縣政府社會處；浦東廠區每年定期關懷癌症病房，舉辦春節送暖助貧活動、關懷老人院、育幼院、珍珠班助學義舉等活動。南京廠區同樣對當地老人院及心臟疾病的幼童長期付出愛心與奉獻</a:t>
            </a:r>
            <a:r>
              <a:rPr lang="zh-TW" altLang="en-US" sz="900" dirty="0" smtClean="0">
                <a:solidFill>
                  <a:srgbClr val="000000"/>
                </a:solidFill>
                <a:latin typeface="微軟正黑體" panose="020B0604030504040204" pitchFamily="34" charset="-120"/>
                <a:ea typeface="微軟正黑體" panose="020B0604030504040204" pitchFamily="34" charset="-120"/>
                <a:sym typeface="微軟正黑體" pitchFamily="34" charset="-120"/>
              </a:rPr>
              <a:t>；</a:t>
            </a:r>
            <a:r>
              <a:rPr lang="en-US" altLang="zh-TW" sz="900" dirty="0" smtClean="0">
                <a:solidFill>
                  <a:srgbClr val="000000"/>
                </a:solidFill>
                <a:latin typeface="微軟正黑體" panose="020B0604030504040204" pitchFamily="34" charset="-120"/>
                <a:ea typeface="微軟正黑體" panose="020B0604030504040204" pitchFamily="34" charset="-120"/>
                <a:sym typeface="微軟正黑體" pitchFamily="34" charset="-120"/>
              </a:rPr>
              <a:t>2019</a:t>
            </a:r>
            <a:r>
              <a:rPr lang="zh-TW" altLang="en-US" sz="900" dirty="0" smtClean="0">
                <a:solidFill>
                  <a:srgbClr val="000000"/>
                </a:solidFill>
                <a:latin typeface="微軟正黑體" panose="020B0604030504040204" pitchFamily="34" charset="-120"/>
                <a:ea typeface="微軟正黑體" panose="020B0604030504040204" pitchFamily="34" charset="-120"/>
                <a:sym typeface="微軟正黑體" pitchFamily="34" charset="-120"/>
              </a:rPr>
              <a:t>年</a:t>
            </a:r>
            <a:r>
              <a:rPr lang="zh-TW" altLang="en-US" sz="900" dirty="0">
                <a:solidFill>
                  <a:srgbClr val="000000"/>
                </a:solidFill>
                <a:latin typeface="微軟正黑體" panose="020B0604030504040204" pitchFamily="34" charset="-120"/>
                <a:ea typeface="微軟正黑體" panose="020B0604030504040204" pitchFamily="34" charset="-120"/>
                <a:sym typeface="微軟正黑體" pitchFamily="34" charset="-120"/>
              </a:rPr>
              <a:t>捐款英華達共捐出N</a:t>
            </a:r>
            <a:r>
              <a:rPr lang="zh-TW" altLang="en-US" sz="900" dirty="0">
                <a:latin typeface="微軟正黑體" panose="020B0604030504040204" pitchFamily="34" charset="-120"/>
                <a:ea typeface="微軟正黑體" panose="020B0604030504040204" pitchFamily="34" charset="-120"/>
                <a:sym typeface="微軟正黑體" pitchFamily="34" charset="-120"/>
              </a:rPr>
              <a:t>T </a:t>
            </a:r>
            <a:r>
              <a:rPr lang="en-US" altLang="zh-TW" sz="900" dirty="0">
                <a:latin typeface="微軟正黑體" panose="020B0604030504040204" pitchFamily="34" charset="-120"/>
                <a:ea typeface="微軟正黑體" panose="020B0604030504040204" pitchFamily="34" charset="-120"/>
                <a:sym typeface="微軟正黑體" pitchFamily="34" charset="-120"/>
              </a:rPr>
              <a:t>$3,434,436</a:t>
            </a:r>
            <a:r>
              <a:rPr lang="zh-TW" altLang="en-US" sz="900" dirty="0">
                <a:latin typeface="微軟正黑體" panose="020B0604030504040204" pitchFamily="34" charset="-120"/>
                <a:ea typeface="微軟正黑體" panose="020B0604030504040204" pitchFamily="34" charset="-120"/>
                <a:sym typeface="微軟正黑體" pitchFamily="34" charset="-120"/>
              </a:rPr>
              <a:t>.-</a:t>
            </a:r>
            <a:r>
              <a:rPr lang="zh-TW" altLang="en-US" sz="900" dirty="0">
                <a:solidFill>
                  <a:srgbClr val="000000"/>
                </a:solidFill>
                <a:latin typeface="微軟正黑體" panose="020B0604030504040204" pitchFamily="34" charset="-120"/>
                <a:ea typeface="微軟正黑體" panose="020B0604030504040204" pitchFamily="34" charset="-120"/>
                <a:sym typeface="微軟正黑體" pitchFamily="34" charset="-120"/>
              </a:rPr>
              <a:t>善款。</a:t>
            </a:r>
            <a:endParaRPr lang="en-US" altLang="zh-TW" sz="900" dirty="0">
              <a:solidFill>
                <a:srgbClr val="000000"/>
              </a:solidFill>
              <a:latin typeface="微軟正黑體" panose="020B0604030504040204" pitchFamily="34" charset="-120"/>
              <a:ea typeface="微軟正黑體" panose="020B0604030504040204" pitchFamily="34" charset="-120"/>
              <a:sym typeface="微軟正黑體" pitchFamily="34" charset="-120"/>
            </a:endParaRPr>
          </a:p>
          <a:p>
            <a:pPr marL="0" indent="234000" algn="just">
              <a:lnSpc>
                <a:spcPct val="150000"/>
              </a:lnSpc>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zh-TW" altLang="en-US" sz="900" kern="100" dirty="0">
              <a:solidFill>
                <a:prstClr val="black">
                  <a:lumMod val="95000"/>
                  <a:lumOff val="5000"/>
                </a:prstClr>
              </a:solidFill>
              <a:latin typeface="微軟正黑體"/>
              <a:cs typeface="Arial Unicode MS"/>
            </a:endParaRPr>
          </a:p>
        </p:txBody>
      </p:sp>
      <p:sp>
        <p:nvSpPr>
          <p:cNvPr id="2" name="內容版面配置區 1"/>
          <p:cNvSpPr>
            <a:spLocks noGrp="1"/>
          </p:cNvSpPr>
          <p:nvPr>
            <p:ph idx="4294967295"/>
          </p:nvPr>
        </p:nvSpPr>
        <p:spPr>
          <a:xfrm>
            <a:off x="0" y="5121275"/>
            <a:ext cx="2346325" cy="3167063"/>
          </a:xfrm>
          <a:prstGeom prst="rect">
            <a:avLst/>
          </a:prstGeom>
        </p:spPr>
        <p:txBody>
          <a:bodyPr/>
          <a:lstStyle/>
          <a:p>
            <a:pPr marL="0" lvl="2" indent="0" algn="just">
              <a:lnSpc>
                <a:spcPct val="150000"/>
              </a:lnSpc>
              <a:spcBef>
                <a:spcPts val="0"/>
              </a:spcBef>
              <a:buNone/>
            </a:pPr>
            <a:endParaRPr lang="en-US" altLang="zh-TW" sz="1100" b="1" dirty="0"/>
          </a:p>
          <a:p>
            <a:pPr marL="0" indent="234000" algn="just">
              <a:lnSpc>
                <a:spcPct val="150000"/>
              </a:lnSpc>
              <a:spcBef>
                <a:spcPts val="600"/>
              </a:spcBef>
              <a:spcAft>
                <a:spcPts val="600"/>
              </a:spcAft>
            </a:pPr>
            <a:endParaRPr lang="en-US" altLang="zh-TW" sz="900" dirty="0">
              <a:latin typeface="+mj-ea"/>
            </a:endParaRPr>
          </a:p>
        </p:txBody>
      </p:sp>
      <p:sp>
        <p:nvSpPr>
          <p:cNvPr id="10" name="Rectangle 1"/>
          <p:cNvSpPr>
            <a:spLocks noChangeArrowheads="1"/>
          </p:cNvSpPr>
          <p:nvPr/>
        </p:nvSpPr>
        <p:spPr bwMode="auto">
          <a:xfrm>
            <a:off x="3430165" y="4043152"/>
            <a:ext cx="2978785" cy="27462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0" lvl="2" algn="just">
              <a:lnSpc>
                <a:spcPct val="150000"/>
              </a:lnSpc>
            </a:pPr>
            <a:endParaRPr lang="en-US" altLang="zh-TW" sz="900" dirty="0">
              <a:latin typeface="+mj-ea"/>
              <a:ea typeface="+mj-ea"/>
            </a:endParaRPr>
          </a:p>
        </p:txBody>
      </p:sp>
      <p:graphicFrame>
        <p:nvGraphicFramePr>
          <p:cNvPr id="17" name="Group 7"/>
          <p:cNvGraphicFramePr>
            <a:graphicFrameLocks noGrp="1"/>
          </p:cNvGraphicFramePr>
          <p:nvPr>
            <p:extLst>
              <p:ext uri="{D42A27DB-BD31-4B8C-83A1-F6EECF244321}">
                <p14:modId xmlns:p14="http://schemas.microsoft.com/office/powerpoint/2010/main" val="2304392238"/>
              </p:ext>
            </p:extLst>
          </p:nvPr>
        </p:nvGraphicFramePr>
        <p:xfrm>
          <a:off x="3542417" y="398585"/>
          <a:ext cx="2833465" cy="3087959"/>
        </p:xfrm>
        <a:graphic>
          <a:graphicData uri="http://schemas.openxmlformats.org/drawingml/2006/table">
            <a:tbl>
              <a:tblPr/>
              <a:tblGrid>
                <a:gridCol w="1487434">
                  <a:extLst>
                    <a:ext uri="{9D8B030D-6E8A-4147-A177-3AD203B41FA5}">
                      <a16:colId xmlns="" xmlns:a16="http://schemas.microsoft.com/office/drawing/2014/main" val="20000"/>
                    </a:ext>
                  </a:extLst>
                </a:gridCol>
                <a:gridCol w="443640">
                  <a:extLst>
                    <a:ext uri="{9D8B030D-6E8A-4147-A177-3AD203B41FA5}">
                      <a16:colId xmlns="" xmlns:a16="http://schemas.microsoft.com/office/drawing/2014/main" val="20001"/>
                    </a:ext>
                  </a:extLst>
                </a:gridCol>
                <a:gridCol w="466307">
                  <a:extLst>
                    <a:ext uri="{9D8B030D-6E8A-4147-A177-3AD203B41FA5}">
                      <a16:colId xmlns="" xmlns:a16="http://schemas.microsoft.com/office/drawing/2014/main" val="20002"/>
                    </a:ext>
                  </a:extLst>
                </a:gridCol>
                <a:gridCol w="436084">
                  <a:extLst>
                    <a:ext uri="{9D8B030D-6E8A-4147-A177-3AD203B41FA5}">
                      <a16:colId xmlns="" xmlns:a16="http://schemas.microsoft.com/office/drawing/2014/main" val="20003"/>
                    </a:ext>
                  </a:extLst>
                </a:gridCol>
              </a:tblGrid>
              <a:tr h="197020">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TW" altLang="en-US" sz="800" b="1" i="0" u="none" strike="noStrike" cap="none" normalizeH="0" baseline="0" dirty="0">
                          <a:ln>
                            <a:noFill/>
                          </a:ln>
                          <a:solidFill>
                            <a:srgbClr val="FFFFFF"/>
                          </a:solidFill>
                          <a:effectLst/>
                          <a:latin typeface="Calibri" pitchFamily="34" charset="0"/>
                          <a:ea typeface="新細明體" pitchFamily="18" charset="-120"/>
                          <a:sym typeface="Calibri" pitchFamily="34" charset="0"/>
                        </a:rPr>
                        <a:t>年度</a:t>
                      </a:r>
                      <a:r>
                        <a:rPr kumimoji="0" lang="zh-TW" altLang="en-US" sz="800" b="1" i="0" u="none" strike="noStrike" cap="none" normalizeH="0" baseline="0" dirty="0" smtClean="0">
                          <a:ln>
                            <a:noFill/>
                          </a:ln>
                          <a:solidFill>
                            <a:srgbClr val="FFFFFF"/>
                          </a:solidFill>
                          <a:effectLst/>
                          <a:latin typeface="Calibri" pitchFamily="34" charset="0"/>
                          <a:ea typeface="新細明體" pitchFamily="18" charset="-120"/>
                          <a:sym typeface="Calibri" pitchFamily="34" charset="0"/>
                        </a:rPr>
                        <a:t>：</a:t>
                      </a:r>
                      <a:r>
                        <a:rPr kumimoji="0" lang="en-US" altLang="zh-TW" sz="800" b="1" i="0" u="none" strike="noStrike" cap="none" normalizeH="0" baseline="0" dirty="0" smtClean="0">
                          <a:ln>
                            <a:noFill/>
                          </a:ln>
                          <a:solidFill>
                            <a:schemeClr val="tx1"/>
                          </a:solidFill>
                          <a:effectLst/>
                          <a:latin typeface="Calibri" pitchFamily="34" charset="0"/>
                          <a:ea typeface="新細明體" pitchFamily="18" charset="-120"/>
                          <a:sym typeface="Calibri" pitchFamily="34" charset="0"/>
                        </a:rPr>
                        <a:t>2019</a:t>
                      </a:r>
                      <a:r>
                        <a:rPr kumimoji="0" lang="zh-TW" altLang="en-US" sz="800" b="1" i="0" u="none" strike="noStrike" cap="none" normalizeH="0" baseline="0" dirty="0" smtClean="0">
                          <a:ln>
                            <a:noFill/>
                          </a:ln>
                          <a:solidFill>
                            <a:schemeClr val="tx1"/>
                          </a:solidFill>
                          <a:effectLst/>
                          <a:latin typeface="Calibri" pitchFamily="34" charset="0"/>
                          <a:ea typeface="新細明體" pitchFamily="18" charset="-120"/>
                          <a:sym typeface="Calibri" pitchFamily="34" charset="0"/>
                        </a:rPr>
                        <a:t>年</a:t>
                      </a:r>
                      <a:r>
                        <a:rPr kumimoji="0" lang="zh-TW" altLang="en-US" sz="800" b="1" i="0" u="none" strike="noStrike" cap="none" normalizeH="0" baseline="0" dirty="0" smtClean="0">
                          <a:ln>
                            <a:noFill/>
                          </a:ln>
                          <a:solidFill>
                            <a:srgbClr val="FFFFFF"/>
                          </a:solidFill>
                          <a:effectLst/>
                          <a:latin typeface="Calibri" pitchFamily="34" charset="0"/>
                          <a:ea typeface="新細明體" pitchFamily="18" charset="-120"/>
                          <a:sym typeface="Calibri" pitchFamily="34" charset="0"/>
                        </a:rPr>
                        <a:t> </a:t>
                      </a:r>
                      <a:endParaRPr kumimoji="0" lang="zh-TW" altLang="en-US" sz="800" b="1" i="0" u="none" strike="noStrike" cap="none" normalizeH="0" baseline="0" dirty="0">
                        <a:ln>
                          <a:noFill/>
                        </a:ln>
                        <a:solidFill>
                          <a:srgbClr val="FFFFFF"/>
                        </a:solidFill>
                        <a:effectLst/>
                        <a:latin typeface="Calibri" pitchFamily="34" charset="0"/>
                        <a:ea typeface="新細明體" pitchFamily="18" charset="-120"/>
                        <a:sym typeface="Calibri" pitchFamily="34" charset="0"/>
                      </a:endParaRPr>
                    </a:p>
                  </a:txBody>
                  <a:tcPr marT="45714" marB="4571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zh-TW" altLang="zh-TW" sz="800" b="1" i="0" u="none" strike="noStrike" cap="none" normalizeH="0" baseline="0" dirty="0">
                        <a:ln>
                          <a:noFill/>
                        </a:ln>
                        <a:solidFill>
                          <a:srgbClr val="FFFFFF"/>
                        </a:solidFill>
                        <a:effectLst/>
                        <a:latin typeface="Calibri" pitchFamily="34" charset="0"/>
                        <a:ea typeface="新細明體" pitchFamily="18" charset="-120"/>
                        <a:sym typeface="Calibri" pitchFamily="34" charset="0"/>
                      </a:endParaRPr>
                    </a:p>
                  </a:txBody>
                  <a:tcPr marT="45714" marB="4571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zh-TW" altLang="zh-TW" sz="800" b="1" i="0" u="none" strike="noStrike" cap="none" normalizeH="0" baseline="0">
                        <a:ln>
                          <a:noFill/>
                        </a:ln>
                        <a:solidFill>
                          <a:srgbClr val="FFFFFF"/>
                        </a:solidFill>
                        <a:effectLst/>
                        <a:latin typeface="Calibri" pitchFamily="34" charset="0"/>
                        <a:ea typeface="新細明體" pitchFamily="18" charset="-120"/>
                        <a:sym typeface="Calibri" pitchFamily="34" charset="0"/>
                      </a:endParaRPr>
                    </a:p>
                  </a:txBody>
                  <a:tcPr marT="45714" marB="4571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zh-TW" altLang="zh-TW" sz="800" b="1" i="0" u="none" strike="noStrike" cap="none" normalizeH="0" baseline="0">
                        <a:ln>
                          <a:noFill/>
                        </a:ln>
                        <a:solidFill>
                          <a:srgbClr val="FFFFFF"/>
                        </a:solidFill>
                        <a:effectLst/>
                        <a:latin typeface="Calibri" pitchFamily="34" charset="0"/>
                        <a:ea typeface="新細明體" pitchFamily="18" charset="-120"/>
                        <a:sym typeface="Calibri" pitchFamily="34" charset="0"/>
                      </a:endParaRPr>
                    </a:p>
                  </a:txBody>
                  <a:tcPr marT="45714" marB="4571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extLst>
                  <a:ext uri="{0D108BD9-81ED-4DB2-BD59-A6C34878D82A}">
                    <a16:rowId xmlns="" xmlns:a16="http://schemas.microsoft.com/office/drawing/2014/main" val="10000"/>
                  </a:ext>
                </a:extLst>
              </a:tr>
              <a:tr h="197888">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TW" altLang="en-US" sz="800" b="0" i="0" u="none" strike="noStrike" cap="none" normalizeH="0" baseline="0" dirty="0">
                          <a:ln>
                            <a:noFill/>
                          </a:ln>
                          <a:solidFill>
                            <a:srgbClr val="000000"/>
                          </a:solidFill>
                          <a:effectLst/>
                          <a:latin typeface="Calibri" pitchFamily="34" charset="0"/>
                          <a:ea typeface="新細明體" pitchFamily="18" charset="-120"/>
                          <a:sym typeface="Calibri" pitchFamily="34" charset="0"/>
                        </a:rPr>
                        <a:t>地區：台灣廠區</a:t>
                      </a:r>
                    </a:p>
                  </a:txBody>
                  <a:tcPr marT="45714" marB="4571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zh-TW" altLang="zh-TW" sz="800" b="0" i="0" u="none" strike="noStrike" cap="none" normalizeH="0" baseline="0">
                        <a:ln>
                          <a:noFill/>
                        </a:ln>
                        <a:solidFill>
                          <a:srgbClr val="000000"/>
                        </a:solidFill>
                        <a:effectLst/>
                        <a:latin typeface="Calibri" pitchFamily="34" charset="0"/>
                        <a:ea typeface="新細明體" pitchFamily="18" charset="-120"/>
                        <a:sym typeface="Calibri" pitchFamily="34" charset="0"/>
                      </a:endParaRPr>
                    </a:p>
                  </a:txBody>
                  <a:tcPr marT="45714" marB="4571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zh-TW" altLang="zh-TW" sz="800" b="0" i="0" u="none" strike="noStrike" cap="none" normalizeH="0" baseline="0">
                        <a:ln>
                          <a:noFill/>
                        </a:ln>
                        <a:solidFill>
                          <a:srgbClr val="000000"/>
                        </a:solidFill>
                        <a:effectLst/>
                        <a:latin typeface="Calibri" pitchFamily="34" charset="0"/>
                        <a:ea typeface="新細明體" pitchFamily="18" charset="-120"/>
                        <a:sym typeface="Calibri" pitchFamily="34" charset="0"/>
                      </a:endParaRPr>
                    </a:p>
                  </a:txBody>
                  <a:tcPr marT="45714" marB="4571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zh-TW" altLang="zh-TW" sz="800" b="0" i="0" u="none" strike="noStrike" cap="none" normalizeH="0" baseline="0">
                        <a:ln>
                          <a:noFill/>
                        </a:ln>
                        <a:solidFill>
                          <a:srgbClr val="000000"/>
                        </a:solidFill>
                        <a:effectLst/>
                        <a:latin typeface="Calibri" pitchFamily="34" charset="0"/>
                        <a:ea typeface="新細明體" pitchFamily="18" charset="-120"/>
                        <a:sym typeface="Calibri" pitchFamily="34" charset="0"/>
                      </a:endParaRPr>
                    </a:p>
                  </a:txBody>
                  <a:tcPr marT="45714" marB="4571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 xmlns:a16="http://schemas.microsoft.com/office/drawing/2014/main" val="10001"/>
                  </a:ext>
                </a:extLst>
              </a:tr>
              <a:tr h="197020">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zh-TW" sz="800" b="0" i="0" u="none" strike="noStrike" cap="none" normalizeH="0" baseline="0" dirty="0">
                          <a:ln>
                            <a:noFill/>
                          </a:ln>
                          <a:solidFill>
                            <a:srgbClr val="000000"/>
                          </a:solidFill>
                          <a:effectLst/>
                          <a:latin typeface="Calibri" pitchFamily="34" charset="0"/>
                          <a:ea typeface="新細明體" pitchFamily="18" charset="-120"/>
                          <a:sym typeface="Calibri" pitchFamily="34" charset="0"/>
                        </a:rPr>
                        <a:t>育嬰留停統計項目</a:t>
                      </a:r>
                    </a:p>
                  </a:txBody>
                  <a:tcPr marT="45714" marB="4571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zh-TW" sz="800" b="0" i="0" u="none" strike="noStrike" cap="none" normalizeH="0" baseline="0" dirty="0">
                          <a:ln>
                            <a:noFill/>
                          </a:ln>
                          <a:solidFill>
                            <a:srgbClr val="000000"/>
                          </a:solidFill>
                          <a:effectLst/>
                          <a:latin typeface="Calibri" pitchFamily="34" charset="0"/>
                          <a:ea typeface="新細明體" pitchFamily="18" charset="-120"/>
                          <a:sym typeface="Calibri" pitchFamily="34" charset="0"/>
                        </a:rPr>
                        <a:t>男</a:t>
                      </a:r>
                    </a:p>
                  </a:txBody>
                  <a:tcPr marT="45714" marB="4571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zh-TW" sz="800" b="0" i="0" u="none" strike="noStrike" cap="none" normalizeH="0" baseline="0">
                          <a:ln>
                            <a:noFill/>
                          </a:ln>
                          <a:solidFill>
                            <a:srgbClr val="000000"/>
                          </a:solidFill>
                          <a:effectLst/>
                          <a:latin typeface="Calibri" pitchFamily="34" charset="0"/>
                          <a:ea typeface="新細明體" pitchFamily="18" charset="-120"/>
                          <a:sym typeface="Calibri" pitchFamily="34" charset="0"/>
                        </a:rPr>
                        <a:t>女</a:t>
                      </a:r>
                    </a:p>
                  </a:txBody>
                  <a:tcPr marT="45714" marB="4571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zh-TW" sz="800" b="0" i="0" u="none" strike="noStrike" cap="none" normalizeH="0" baseline="0">
                          <a:ln>
                            <a:noFill/>
                          </a:ln>
                          <a:solidFill>
                            <a:srgbClr val="000000"/>
                          </a:solidFill>
                          <a:effectLst/>
                          <a:latin typeface="Calibri" pitchFamily="34" charset="0"/>
                          <a:ea typeface="新細明體" pitchFamily="18" charset="-120"/>
                          <a:sym typeface="Calibri" pitchFamily="34" charset="0"/>
                        </a:rPr>
                        <a:t>合計</a:t>
                      </a:r>
                    </a:p>
                  </a:txBody>
                  <a:tcPr marT="45714" marB="4571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extLst>
                  <a:ext uri="{0D108BD9-81ED-4DB2-BD59-A6C34878D82A}">
                    <a16:rowId xmlns="" xmlns:a16="http://schemas.microsoft.com/office/drawing/2014/main" val="10002"/>
                  </a:ext>
                </a:extLst>
              </a:tr>
              <a:tr h="312223">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TW" altLang="zh-CN" sz="800" b="0" i="0" u="none" strike="noStrike" cap="none" normalizeH="0" baseline="0" dirty="0">
                          <a:ln>
                            <a:noFill/>
                          </a:ln>
                          <a:solidFill>
                            <a:srgbClr val="000000"/>
                          </a:solidFill>
                          <a:effectLst/>
                          <a:latin typeface="Calibri" pitchFamily="34" charset="0"/>
                          <a:ea typeface="新細明體" pitchFamily="18" charset="-120"/>
                          <a:sym typeface="Calibri" pitchFamily="34" charset="0"/>
                        </a:rPr>
                        <a:t>(1)</a:t>
                      </a:r>
                      <a:r>
                        <a:rPr kumimoji="0" lang="zh-CN" altLang="zh-TW" sz="800" b="0" i="0" u="none" strike="noStrike" cap="none" normalizeH="0" baseline="0" dirty="0">
                          <a:ln>
                            <a:noFill/>
                          </a:ln>
                          <a:solidFill>
                            <a:srgbClr val="000000"/>
                          </a:solidFill>
                          <a:effectLst/>
                          <a:latin typeface="Calibri" pitchFamily="34" charset="0"/>
                          <a:ea typeface="新細明體" pitchFamily="18" charset="-120"/>
                          <a:sym typeface="Calibri" pitchFamily="34" charset="0"/>
                        </a:rPr>
                        <a:t>報告年度符合育嬰留停資格的人數</a:t>
                      </a:r>
                    </a:p>
                  </a:txBody>
                  <a:tcPr marT="45714" marB="4571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800" b="0" i="0" u="none" strike="noStrike" dirty="0">
                          <a:solidFill>
                            <a:srgbClr val="000000"/>
                          </a:solidFill>
                          <a:effectLst/>
                          <a:latin typeface="微軟正黑體"/>
                        </a:rPr>
                        <a:t>22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800" b="0" i="0" u="none" strike="noStrike" dirty="0">
                          <a:solidFill>
                            <a:srgbClr val="000000"/>
                          </a:solidFill>
                          <a:effectLst/>
                          <a:latin typeface="微軟正黑體"/>
                        </a:rPr>
                        <a:t>9</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800" b="0" i="0" u="none" strike="noStrike" dirty="0">
                          <a:solidFill>
                            <a:srgbClr val="000000"/>
                          </a:solidFill>
                          <a:effectLst/>
                          <a:latin typeface="微軟正黑體"/>
                        </a:rPr>
                        <a:t>31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 xmlns:a16="http://schemas.microsoft.com/office/drawing/2014/main" val="10003"/>
                  </a:ext>
                </a:extLst>
              </a:tr>
              <a:tr h="310757">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TW" altLang="zh-CN" sz="800" b="0" i="0" u="none" strike="noStrike" cap="none" normalizeH="0" baseline="0" dirty="0">
                          <a:ln>
                            <a:noFill/>
                          </a:ln>
                          <a:solidFill>
                            <a:srgbClr val="000000"/>
                          </a:solidFill>
                          <a:effectLst/>
                          <a:latin typeface="Calibri" pitchFamily="34" charset="0"/>
                          <a:ea typeface="新細明體" pitchFamily="18" charset="-120"/>
                          <a:sym typeface="Calibri" pitchFamily="34" charset="0"/>
                        </a:rPr>
                        <a:t>(2)</a:t>
                      </a:r>
                      <a:r>
                        <a:rPr kumimoji="0" lang="zh-CN" altLang="zh-TW" sz="800" b="0" i="0" u="none" strike="noStrike" cap="none" normalizeH="0" baseline="0" dirty="0">
                          <a:ln>
                            <a:noFill/>
                          </a:ln>
                          <a:solidFill>
                            <a:srgbClr val="000000"/>
                          </a:solidFill>
                          <a:effectLst/>
                          <a:latin typeface="Calibri" pitchFamily="34" charset="0"/>
                          <a:ea typeface="新細明體" pitchFamily="18" charset="-120"/>
                          <a:sym typeface="Calibri" pitchFamily="34" charset="0"/>
                        </a:rPr>
                        <a:t>報告年度實際申請育嬰留停的人數</a:t>
                      </a:r>
                    </a:p>
                  </a:txBody>
                  <a:tcPr marT="45714" marB="4571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800" b="0" i="0" u="none" strike="noStrike">
                          <a:solidFill>
                            <a:srgbClr val="000000"/>
                          </a:solidFill>
                          <a:effectLst/>
                          <a:latin typeface="微軟正黑體"/>
                        </a:rPr>
                        <a:t>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800" b="0" i="0" u="none" strike="noStrike" dirty="0">
                          <a:solidFill>
                            <a:srgbClr val="000000"/>
                          </a:solidFill>
                          <a:effectLst/>
                          <a:latin typeface="微軟正黑體"/>
                        </a:rPr>
                        <a:t>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800" b="0" i="0" u="none" strike="noStrike" dirty="0">
                          <a:solidFill>
                            <a:srgbClr val="000000"/>
                          </a:solidFill>
                          <a:effectLst/>
                          <a:latin typeface="微軟正黑體"/>
                        </a:rPr>
                        <a:t>3</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extLst>
                  <a:ext uri="{0D108BD9-81ED-4DB2-BD59-A6C34878D82A}">
                    <a16:rowId xmlns="" xmlns:a16="http://schemas.microsoft.com/office/drawing/2014/main" val="10004"/>
                  </a:ext>
                </a:extLst>
              </a:tr>
              <a:tr h="197020">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TW" altLang="zh-CN" sz="800" b="0" i="0" u="none" strike="noStrike" cap="none" normalizeH="0" baseline="0">
                          <a:ln>
                            <a:noFill/>
                          </a:ln>
                          <a:solidFill>
                            <a:srgbClr val="000000"/>
                          </a:solidFill>
                          <a:effectLst/>
                          <a:latin typeface="Calibri" pitchFamily="34" charset="0"/>
                          <a:ea typeface="新細明體" pitchFamily="18" charset="-120"/>
                          <a:sym typeface="Calibri" pitchFamily="34" charset="0"/>
                        </a:rPr>
                        <a:t>(3)</a:t>
                      </a:r>
                      <a:r>
                        <a:rPr kumimoji="0" lang="zh-CN" altLang="zh-TW" sz="800" b="0" i="0" u="none" strike="noStrike" cap="none" normalizeH="0" baseline="0">
                          <a:ln>
                            <a:noFill/>
                          </a:ln>
                          <a:solidFill>
                            <a:srgbClr val="000000"/>
                          </a:solidFill>
                          <a:effectLst/>
                          <a:latin typeface="Calibri" pitchFamily="34" charset="0"/>
                          <a:ea typeface="新細明體" pitchFamily="18" charset="-120"/>
                          <a:sym typeface="Calibri" pitchFamily="34" charset="0"/>
                        </a:rPr>
                        <a:t>報告年度預定復職的人數</a:t>
                      </a:r>
                    </a:p>
                  </a:txBody>
                  <a:tcPr marT="45714" marB="4571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800" b="0" i="0" u="none" strike="noStrike">
                          <a:solidFill>
                            <a:srgbClr val="000000"/>
                          </a:solidFill>
                          <a:effectLst/>
                          <a:latin typeface="微軟正黑體"/>
                        </a:rPr>
                        <a:t>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800" b="0" i="0" u="none" strike="noStrike" dirty="0">
                          <a:solidFill>
                            <a:srgbClr val="000000"/>
                          </a:solidFill>
                          <a:effectLst/>
                          <a:latin typeface="微軟正黑體"/>
                        </a:rPr>
                        <a:t>3</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800" b="0" i="0" u="none" strike="noStrike" dirty="0">
                          <a:solidFill>
                            <a:srgbClr val="000000"/>
                          </a:solidFill>
                          <a:effectLst/>
                          <a:latin typeface="微軟正黑體"/>
                        </a:rPr>
                        <a:t>4</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 xmlns:a16="http://schemas.microsoft.com/office/drawing/2014/main" val="10005"/>
                  </a:ext>
                </a:extLst>
              </a:tr>
              <a:tr h="197888">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TW" altLang="zh-CN" sz="800" b="0" i="0" u="none" strike="noStrike" cap="none" normalizeH="0" baseline="0" dirty="0">
                          <a:ln>
                            <a:noFill/>
                          </a:ln>
                          <a:solidFill>
                            <a:srgbClr val="000000"/>
                          </a:solidFill>
                          <a:effectLst/>
                          <a:latin typeface="Calibri" pitchFamily="34" charset="0"/>
                          <a:ea typeface="新細明體" pitchFamily="18" charset="-120"/>
                          <a:sym typeface="Calibri" pitchFamily="34" charset="0"/>
                        </a:rPr>
                        <a:t>(4)</a:t>
                      </a:r>
                      <a:r>
                        <a:rPr kumimoji="0" lang="zh-CN" altLang="zh-TW" sz="800" b="0" i="0" u="none" strike="noStrike" cap="none" normalizeH="0" baseline="0" dirty="0">
                          <a:ln>
                            <a:noFill/>
                          </a:ln>
                          <a:solidFill>
                            <a:srgbClr val="000000"/>
                          </a:solidFill>
                          <a:effectLst/>
                          <a:latin typeface="Calibri" pitchFamily="34" charset="0"/>
                          <a:ea typeface="新細明體" pitchFamily="18" charset="-120"/>
                          <a:sym typeface="Calibri" pitchFamily="34" charset="0"/>
                        </a:rPr>
                        <a:t>報告年度實際復職的人數</a:t>
                      </a:r>
                    </a:p>
                  </a:txBody>
                  <a:tcPr marT="45714" marB="4571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800" b="0" i="0" u="none" strike="noStrike">
                          <a:solidFill>
                            <a:srgbClr val="000000"/>
                          </a:solidFill>
                          <a:effectLst/>
                          <a:latin typeface="微軟正黑體"/>
                        </a:rPr>
                        <a:t>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800" b="0" i="0" u="none" strike="noStrike" dirty="0">
                          <a:solidFill>
                            <a:srgbClr val="000000"/>
                          </a:solidFill>
                          <a:effectLst/>
                          <a:latin typeface="微軟正黑體"/>
                        </a:rPr>
                        <a:t>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800" b="0" i="0" u="none" strike="noStrike" dirty="0">
                          <a:solidFill>
                            <a:srgbClr val="000000"/>
                          </a:solidFill>
                          <a:effectLst/>
                          <a:latin typeface="微軟正黑體"/>
                        </a:rPr>
                        <a:t>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extLst>
                  <a:ext uri="{0D108BD9-81ED-4DB2-BD59-A6C34878D82A}">
                    <a16:rowId xmlns="" xmlns:a16="http://schemas.microsoft.com/office/drawing/2014/main" val="10006"/>
                  </a:ext>
                </a:extLst>
              </a:tr>
              <a:tr h="218409">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TW" altLang="zh-CN" sz="800" b="0" i="0" u="none" strike="noStrike" cap="none" normalizeH="0" baseline="0">
                          <a:ln>
                            <a:noFill/>
                          </a:ln>
                          <a:solidFill>
                            <a:srgbClr val="000000"/>
                          </a:solidFill>
                          <a:effectLst/>
                          <a:latin typeface="Calibri" pitchFamily="34" charset="0"/>
                          <a:ea typeface="新細明體" pitchFamily="18" charset="-120"/>
                          <a:sym typeface="Calibri" pitchFamily="34" charset="0"/>
                        </a:rPr>
                        <a:t>(5)</a:t>
                      </a:r>
                      <a:r>
                        <a:rPr kumimoji="0" lang="zh-CN" altLang="zh-TW" sz="800" b="0" i="0" u="none" strike="noStrike" cap="none" normalizeH="0" baseline="0">
                          <a:ln>
                            <a:noFill/>
                          </a:ln>
                          <a:solidFill>
                            <a:srgbClr val="000000"/>
                          </a:solidFill>
                          <a:effectLst/>
                          <a:latin typeface="Calibri" pitchFamily="34" charset="0"/>
                          <a:ea typeface="新細明體" pitchFamily="18" charset="-120"/>
                          <a:sym typeface="Calibri" pitchFamily="34" charset="0"/>
                        </a:rPr>
                        <a:t>於報告年度前一年實際復職的人數</a:t>
                      </a:r>
                    </a:p>
                  </a:txBody>
                  <a:tcPr marT="45714" marB="4571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800" b="0" i="0" u="none" strike="noStrike">
                          <a:solidFill>
                            <a:srgbClr val="000000"/>
                          </a:solidFill>
                          <a:effectLst/>
                          <a:latin typeface="微軟正黑體"/>
                        </a:rPr>
                        <a:t>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800" b="0" i="0" u="none" strike="noStrike" dirty="0">
                          <a:solidFill>
                            <a:srgbClr val="000000"/>
                          </a:solidFill>
                          <a:effectLst/>
                          <a:latin typeface="微軟正黑體"/>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800" b="0" i="0" u="none" strike="noStrike" dirty="0">
                          <a:solidFill>
                            <a:srgbClr val="000000"/>
                          </a:solidFill>
                          <a:effectLst/>
                          <a:latin typeface="微軟正黑體"/>
                        </a:rPr>
                        <a:t>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 xmlns:a16="http://schemas.microsoft.com/office/drawing/2014/main" val="10007"/>
                  </a:ext>
                </a:extLst>
              </a:tr>
              <a:tr h="319552">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TW" altLang="zh-CN" sz="800" b="0" i="0" u="none" strike="noStrike" cap="none" normalizeH="0" baseline="0">
                          <a:ln>
                            <a:noFill/>
                          </a:ln>
                          <a:solidFill>
                            <a:srgbClr val="000000"/>
                          </a:solidFill>
                          <a:effectLst/>
                          <a:latin typeface="Calibri" pitchFamily="34" charset="0"/>
                          <a:ea typeface="新細明體" pitchFamily="18" charset="-120"/>
                          <a:sym typeface="Calibri" pitchFamily="34" charset="0"/>
                        </a:rPr>
                        <a:t>(6)</a:t>
                      </a:r>
                      <a:r>
                        <a:rPr kumimoji="0" lang="zh-CN" altLang="zh-TW" sz="800" b="0" i="0" u="none" strike="noStrike" cap="none" normalizeH="0" baseline="0">
                          <a:ln>
                            <a:noFill/>
                          </a:ln>
                          <a:solidFill>
                            <a:srgbClr val="000000"/>
                          </a:solidFill>
                          <a:effectLst/>
                          <a:latin typeface="Calibri" pitchFamily="34" charset="0"/>
                          <a:ea typeface="新細明體" pitchFamily="18" charset="-120"/>
                          <a:sym typeface="Calibri" pitchFamily="34" charset="0"/>
                        </a:rPr>
                        <a:t>於統計年度前一年復職，且繼續工作滿</a:t>
                      </a:r>
                      <a:r>
                        <a:rPr kumimoji="0" lang="zh-TW" altLang="zh-CN" sz="800" b="0" i="0" u="none" strike="noStrike" cap="none" normalizeH="0" baseline="0">
                          <a:ln>
                            <a:noFill/>
                          </a:ln>
                          <a:solidFill>
                            <a:srgbClr val="000000"/>
                          </a:solidFill>
                          <a:effectLst/>
                          <a:latin typeface="Calibri" pitchFamily="34" charset="0"/>
                          <a:ea typeface="新細明體" pitchFamily="18" charset="-120"/>
                          <a:sym typeface="Calibri" pitchFamily="34" charset="0"/>
                        </a:rPr>
                        <a:t>1</a:t>
                      </a:r>
                      <a:r>
                        <a:rPr kumimoji="0" lang="zh-CN" altLang="zh-TW" sz="800" b="0" i="0" u="none" strike="noStrike" cap="none" normalizeH="0" baseline="0">
                          <a:ln>
                            <a:noFill/>
                          </a:ln>
                          <a:solidFill>
                            <a:srgbClr val="000000"/>
                          </a:solidFill>
                          <a:effectLst/>
                          <a:latin typeface="Calibri" pitchFamily="34" charset="0"/>
                          <a:ea typeface="新細明體" pitchFamily="18" charset="-120"/>
                          <a:sym typeface="Calibri" pitchFamily="34" charset="0"/>
                        </a:rPr>
                        <a:t>年的人數</a:t>
                      </a:r>
                    </a:p>
                  </a:txBody>
                  <a:tcPr marT="45714" marB="4571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800" b="0" i="0" u="none" strike="noStrike">
                          <a:solidFill>
                            <a:srgbClr val="000000"/>
                          </a:solidFill>
                          <a:effectLst/>
                          <a:latin typeface="微軟正黑體"/>
                        </a:rPr>
                        <a:t>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800" b="0" i="0" u="none" strike="noStrike" dirty="0">
                          <a:solidFill>
                            <a:srgbClr val="000000"/>
                          </a:solidFill>
                          <a:effectLst/>
                          <a:latin typeface="微軟正黑體"/>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800" b="0" i="0" u="none" strike="noStrike" dirty="0">
                          <a:solidFill>
                            <a:srgbClr val="000000"/>
                          </a:solidFill>
                          <a:effectLst/>
                          <a:latin typeface="微軟正黑體"/>
                        </a:rPr>
                        <a:t>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extLst>
                  <a:ext uri="{0D108BD9-81ED-4DB2-BD59-A6C34878D82A}">
                    <a16:rowId xmlns="" xmlns:a16="http://schemas.microsoft.com/office/drawing/2014/main" val="10008"/>
                  </a:ext>
                </a:extLst>
              </a:tr>
              <a:tr h="219875">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zh-TW" sz="800" b="0" i="0" u="none" strike="noStrike" cap="none" normalizeH="0" baseline="0">
                          <a:ln>
                            <a:noFill/>
                          </a:ln>
                          <a:solidFill>
                            <a:srgbClr val="000000"/>
                          </a:solidFill>
                          <a:effectLst/>
                          <a:latin typeface="Calibri" pitchFamily="34" charset="0"/>
                          <a:ea typeface="新細明體" pitchFamily="18" charset="-120"/>
                          <a:sym typeface="Calibri" pitchFamily="34" charset="0"/>
                        </a:rPr>
                        <a:t>申請率 </a:t>
                      </a:r>
                      <a:r>
                        <a:rPr kumimoji="0" lang="zh-TW" altLang="zh-CN" sz="800" b="0" i="0" u="none" strike="noStrike" cap="none" normalizeH="0" baseline="0">
                          <a:ln>
                            <a:noFill/>
                          </a:ln>
                          <a:solidFill>
                            <a:srgbClr val="000000"/>
                          </a:solidFill>
                          <a:effectLst/>
                          <a:latin typeface="Calibri" pitchFamily="34" charset="0"/>
                          <a:ea typeface="新細明體" pitchFamily="18" charset="-120"/>
                          <a:sym typeface="Calibri" pitchFamily="34" charset="0"/>
                        </a:rPr>
                        <a:t>: (2)/(1)</a:t>
                      </a:r>
                    </a:p>
                  </a:txBody>
                  <a:tcPr marT="45714" marB="4571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800" b="0" i="0" u="none" strike="noStrike">
                          <a:solidFill>
                            <a:srgbClr val="000000"/>
                          </a:solidFill>
                          <a:effectLst/>
                          <a:latin typeface="微軟正黑體"/>
                        </a:rPr>
                        <a:t>4.55%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800" b="0" i="0" u="none" strike="noStrike" dirty="0">
                          <a:solidFill>
                            <a:srgbClr val="000000"/>
                          </a:solidFill>
                          <a:effectLst/>
                          <a:latin typeface="微軟正黑體"/>
                        </a:rPr>
                        <a:t>22.22%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800" b="0" i="0" u="none" strike="noStrike" dirty="0">
                          <a:solidFill>
                            <a:srgbClr val="000000"/>
                          </a:solidFill>
                          <a:effectLst/>
                          <a:latin typeface="微軟正黑體"/>
                        </a:rPr>
                        <a:t>10%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 xmlns:a16="http://schemas.microsoft.com/office/drawing/2014/main" val="10009"/>
                  </a:ext>
                </a:extLst>
              </a:tr>
              <a:tr h="222807">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zh-TW" sz="800" b="0" i="0" u="none" strike="noStrike" cap="none" normalizeH="0" baseline="0">
                          <a:ln>
                            <a:noFill/>
                          </a:ln>
                          <a:solidFill>
                            <a:srgbClr val="000000"/>
                          </a:solidFill>
                          <a:effectLst/>
                          <a:latin typeface="Calibri" pitchFamily="34" charset="0"/>
                          <a:ea typeface="新細明體" pitchFamily="18" charset="-120"/>
                          <a:sym typeface="Calibri" pitchFamily="34" charset="0"/>
                        </a:rPr>
                        <a:t>復職率 </a:t>
                      </a:r>
                      <a:r>
                        <a:rPr kumimoji="0" lang="zh-TW" altLang="zh-CN" sz="800" b="0" i="0" u="none" strike="noStrike" cap="none" normalizeH="0" baseline="0">
                          <a:ln>
                            <a:noFill/>
                          </a:ln>
                          <a:solidFill>
                            <a:srgbClr val="000000"/>
                          </a:solidFill>
                          <a:effectLst/>
                          <a:latin typeface="Calibri" pitchFamily="34" charset="0"/>
                          <a:ea typeface="新細明體" pitchFamily="18" charset="-120"/>
                          <a:sym typeface="Calibri" pitchFamily="34" charset="0"/>
                        </a:rPr>
                        <a:t>: (4)/(3)</a:t>
                      </a:r>
                    </a:p>
                  </a:txBody>
                  <a:tcPr marT="45714" marB="4571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800" b="0" i="0" u="none" strike="noStrike">
                          <a:solidFill>
                            <a:srgbClr val="000000"/>
                          </a:solidFill>
                          <a:effectLst/>
                          <a:latin typeface="微軟正黑體"/>
                        </a:rPr>
                        <a:t>100.00%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800" b="0" i="0" u="none" strike="noStrike">
                          <a:solidFill>
                            <a:srgbClr val="000000"/>
                          </a:solidFill>
                          <a:effectLst/>
                          <a:latin typeface="微軟正黑體"/>
                        </a:rPr>
                        <a:t>33.33%</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800" b="0" i="0" u="none" strike="noStrike" dirty="0">
                          <a:solidFill>
                            <a:srgbClr val="000000"/>
                          </a:solidFill>
                          <a:effectLst/>
                          <a:latin typeface="微軟正黑體"/>
                        </a:rPr>
                        <a:t>50%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extLst>
                  <a:ext uri="{0D108BD9-81ED-4DB2-BD59-A6C34878D82A}">
                    <a16:rowId xmlns="" xmlns:a16="http://schemas.microsoft.com/office/drawing/2014/main" val="10010"/>
                  </a:ext>
                </a:extLst>
              </a:tr>
              <a:tr h="237465">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zh-TW" sz="800" b="0" i="0" u="none" strike="noStrike" cap="none" normalizeH="0" baseline="0" dirty="0">
                          <a:ln>
                            <a:noFill/>
                          </a:ln>
                          <a:solidFill>
                            <a:srgbClr val="000000"/>
                          </a:solidFill>
                          <a:effectLst/>
                          <a:latin typeface="Calibri" pitchFamily="34" charset="0"/>
                          <a:ea typeface="新細明體" pitchFamily="18" charset="-120"/>
                          <a:sym typeface="Calibri" pitchFamily="34" charset="0"/>
                        </a:rPr>
                        <a:t>留職率 </a:t>
                      </a:r>
                      <a:r>
                        <a:rPr kumimoji="0" lang="zh-TW" altLang="zh-CN" sz="800" b="0" i="0" u="none" strike="noStrike" cap="none" normalizeH="0" baseline="0" dirty="0">
                          <a:ln>
                            <a:noFill/>
                          </a:ln>
                          <a:solidFill>
                            <a:srgbClr val="000000"/>
                          </a:solidFill>
                          <a:effectLst/>
                          <a:latin typeface="Calibri" pitchFamily="34" charset="0"/>
                          <a:ea typeface="新細明體" pitchFamily="18" charset="-120"/>
                          <a:sym typeface="Calibri" pitchFamily="34" charset="0"/>
                        </a:rPr>
                        <a:t>: (6)/(5)</a:t>
                      </a:r>
                    </a:p>
                  </a:txBody>
                  <a:tcPr marT="45714" marB="4571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800" b="0" i="0" u="none" strike="noStrike">
                          <a:solidFill>
                            <a:srgbClr val="000000"/>
                          </a:solidFill>
                          <a:effectLst/>
                          <a:latin typeface="微軟正黑體"/>
                        </a:rPr>
                        <a:t>100.00%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800" b="0" i="0" u="none" strike="noStrike">
                          <a:solidFill>
                            <a:srgbClr val="000000"/>
                          </a:solidFill>
                          <a:effectLst/>
                          <a:latin typeface="微軟正黑體"/>
                        </a:rPr>
                        <a:t>0.00%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800" b="0" i="0" u="none" strike="noStrike" dirty="0">
                          <a:solidFill>
                            <a:srgbClr val="000000"/>
                          </a:solidFill>
                          <a:effectLst/>
                          <a:latin typeface="微軟正黑體"/>
                        </a:rPr>
                        <a:t>100%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 xmlns:a16="http://schemas.microsoft.com/office/drawing/2014/main" val="10011"/>
                  </a:ext>
                </a:extLst>
              </a:tr>
            </a:tbl>
          </a:graphicData>
        </a:graphic>
      </p:graphicFrame>
      <p:sp>
        <p:nvSpPr>
          <p:cNvPr id="19" name="文字方塊 18"/>
          <p:cNvSpPr txBox="1"/>
          <p:nvPr/>
        </p:nvSpPr>
        <p:spPr>
          <a:xfrm>
            <a:off x="2072680" y="404664"/>
            <a:ext cx="1344581" cy="261610"/>
          </a:xfrm>
          <a:prstGeom prst="rect">
            <a:avLst/>
          </a:prstGeom>
          <a:solidFill>
            <a:srgbClr val="00B0F0"/>
          </a:solidFill>
        </p:spPr>
        <p:txBody>
          <a:bodyPr wrap="square" rtlCol="0">
            <a:spAutoFit/>
          </a:bodyPr>
          <a:lstStyle/>
          <a:p>
            <a:pPr algn="ctr"/>
            <a:r>
              <a:rPr lang="en-US" altLang="zh-TW" sz="1100" dirty="0">
                <a:latin typeface="微軟正黑體" panose="020B0604030504040204" pitchFamily="34" charset="-120"/>
                <a:ea typeface="微軟正黑體" panose="020B0604030504040204" pitchFamily="34" charset="-120"/>
              </a:rPr>
              <a:t>GRI 401-3 </a:t>
            </a:r>
            <a:r>
              <a:rPr lang="zh-TW" altLang="en-US" sz="1100" dirty="0">
                <a:latin typeface="微軟正黑體" panose="020B0604030504040204" pitchFamily="34" charset="-120"/>
                <a:ea typeface="微軟正黑體" panose="020B0604030504040204" pitchFamily="34" charset="-120"/>
              </a:rPr>
              <a:t>育嬰假</a:t>
            </a:r>
          </a:p>
        </p:txBody>
      </p:sp>
      <p:graphicFrame>
        <p:nvGraphicFramePr>
          <p:cNvPr id="8" name="表格 7"/>
          <p:cNvGraphicFramePr>
            <a:graphicFrameLocks noGrp="1"/>
          </p:cNvGraphicFramePr>
          <p:nvPr>
            <p:extLst>
              <p:ext uri="{D42A27DB-BD31-4B8C-83A1-F6EECF244321}">
                <p14:modId xmlns:p14="http://schemas.microsoft.com/office/powerpoint/2010/main" val="459760994"/>
              </p:ext>
            </p:extLst>
          </p:nvPr>
        </p:nvGraphicFramePr>
        <p:xfrm>
          <a:off x="6341975" y="3988860"/>
          <a:ext cx="3461122" cy="1135380"/>
        </p:xfrm>
        <a:graphic>
          <a:graphicData uri="http://schemas.openxmlformats.org/drawingml/2006/table">
            <a:tbl>
              <a:tblPr/>
              <a:tblGrid>
                <a:gridCol w="555241">
                  <a:extLst>
                    <a:ext uri="{9D8B030D-6E8A-4147-A177-3AD203B41FA5}">
                      <a16:colId xmlns="" xmlns:a16="http://schemas.microsoft.com/office/drawing/2014/main" val="20000"/>
                    </a:ext>
                  </a:extLst>
                </a:gridCol>
                <a:gridCol w="433651">
                  <a:extLst>
                    <a:ext uri="{9D8B030D-6E8A-4147-A177-3AD203B41FA5}">
                      <a16:colId xmlns="" xmlns:a16="http://schemas.microsoft.com/office/drawing/2014/main" val="20001"/>
                    </a:ext>
                  </a:extLst>
                </a:gridCol>
                <a:gridCol w="494446">
                  <a:extLst>
                    <a:ext uri="{9D8B030D-6E8A-4147-A177-3AD203B41FA5}">
                      <a16:colId xmlns="" xmlns:a16="http://schemas.microsoft.com/office/drawing/2014/main" val="20002"/>
                    </a:ext>
                  </a:extLst>
                </a:gridCol>
                <a:gridCol w="494446">
                  <a:extLst>
                    <a:ext uri="{9D8B030D-6E8A-4147-A177-3AD203B41FA5}">
                      <a16:colId xmlns="" xmlns:a16="http://schemas.microsoft.com/office/drawing/2014/main" val="20003"/>
                    </a:ext>
                  </a:extLst>
                </a:gridCol>
                <a:gridCol w="494446">
                  <a:extLst>
                    <a:ext uri="{9D8B030D-6E8A-4147-A177-3AD203B41FA5}">
                      <a16:colId xmlns="" xmlns:a16="http://schemas.microsoft.com/office/drawing/2014/main" val="20004"/>
                    </a:ext>
                  </a:extLst>
                </a:gridCol>
                <a:gridCol w="494446">
                  <a:extLst>
                    <a:ext uri="{9D8B030D-6E8A-4147-A177-3AD203B41FA5}">
                      <a16:colId xmlns="" xmlns:a16="http://schemas.microsoft.com/office/drawing/2014/main" val="20005"/>
                    </a:ext>
                  </a:extLst>
                </a:gridCol>
                <a:gridCol w="494446">
                  <a:extLst>
                    <a:ext uri="{9D8B030D-6E8A-4147-A177-3AD203B41FA5}">
                      <a16:colId xmlns="" xmlns:a16="http://schemas.microsoft.com/office/drawing/2014/main" val="20006"/>
                    </a:ext>
                  </a:extLst>
                </a:gridCol>
              </a:tblGrid>
              <a:tr h="48518">
                <a:tc>
                  <a:txBody>
                    <a:bodyPr/>
                    <a:lstStyle/>
                    <a:p>
                      <a:pPr algn="l" fontAlgn="ctr"/>
                      <a:r>
                        <a:rPr lang="zh-TW" altLang="en-US" sz="1800" b="0" i="0" u="none" strike="noStrike" dirty="0">
                          <a:solidFill>
                            <a:srgbClr val="000000"/>
                          </a:solidFill>
                          <a:effectLst/>
                          <a:latin typeface="Arial"/>
                        </a:rPr>
                        <a:t>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zh-TW" altLang="en-US" sz="1800" b="0" i="0" u="none" strike="noStrike">
                          <a:solidFill>
                            <a:srgbClr val="000000"/>
                          </a:solidFill>
                          <a:effectLst/>
                          <a:latin typeface="Arial"/>
                        </a:rPr>
                        <a:t>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zh-TW" altLang="en-US" sz="1800" b="0" i="0" u="none" strike="noStrike">
                          <a:solidFill>
                            <a:srgbClr val="000000"/>
                          </a:solidFill>
                          <a:effectLst/>
                          <a:latin typeface="Arial"/>
                        </a:rPr>
                        <a:t>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zh-TW" altLang="en-US" sz="1800" b="0" i="0" u="none" strike="noStrike">
                          <a:solidFill>
                            <a:srgbClr val="000000"/>
                          </a:solidFill>
                          <a:effectLst/>
                          <a:latin typeface="Arial"/>
                        </a:rPr>
                        <a:t>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zh-TW" altLang="en-US" sz="1800" b="0" i="0" u="none" strike="noStrike">
                          <a:solidFill>
                            <a:srgbClr val="000000"/>
                          </a:solidFill>
                          <a:effectLst/>
                          <a:latin typeface="Arial"/>
                        </a:rPr>
                        <a:t>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rtl="0" fontAlgn="ctr"/>
                      <a:r>
                        <a:rPr lang="zh-TW" altLang="en-US" sz="700" b="0" i="0" u="none" strike="noStrike">
                          <a:solidFill>
                            <a:srgbClr val="000000"/>
                          </a:solidFill>
                          <a:effectLst/>
                          <a:latin typeface="Arial"/>
                        </a:rPr>
                        <a:t>匯率</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rtl="0" fontAlgn="ctr"/>
                      <a:r>
                        <a:rPr lang="en-US" altLang="zh-TW" sz="700" b="0" i="0" u="none" strike="noStrike">
                          <a:solidFill>
                            <a:srgbClr val="000000"/>
                          </a:solidFill>
                          <a:effectLst/>
                          <a:latin typeface="新細明體"/>
                        </a:rPr>
                        <a:t>4.37</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209550">
                <a:tc>
                  <a:txBody>
                    <a:bodyPr/>
                    <a:lstStyle/>
                    <a:p>
                      <a:pPr algn="l" rtl="0" fontAlgn="ctr"/>
                      <a:r>
                        <a:rPr lang="zh-TW" altLang="en-US" sz="700" b="0" i="0" u="none" strike="noStrike">
                          <a:solidFill>
                            <a:srgbClr val="000000"/>
                          </a:solidFill>
                          <a:effectLst/>
                          <a:latin typeface="Arial"/>
                        </a:rPr>
                        <a:t>捐贈項目</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CD2D"/>
                    </a:solidFill>
                  </a:tcPr>
                </a:tc>
                <a:tc>
                  <a:txBody>
                    <a:bodyPr/>
                    <a:lstStyle/>
                    <a:p>
                      <a:pPr algn="ctr" rtl="0" fontAlgn="ctr"/>
                      <a:r>
                        <a:rPr lang="zh-TW" altLang="en-US" sz="700" b="0" i="0" u="none" strike="noStrike">
                          <a:solidFill>
                            <a:srgbClr val="000000"/>
                          </a:solidFill>
                          <a:effectLst/>
                          <a:latin typeface="Arial"/>
                        </a:rPr>
                        <a:t>產業發展</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CD2D"/>
                    </a:solidFill>
                  </a:tcPr>
                </a:tc>
                <a:tc>
                  <a:txBody>
                    <a:bodyPr/>
                    <a:lstStyle/>
                    <a:p>
                      <a:pPr algn="ctr" rtl="0" fontAlgn="ctr"/>
                      <a:r>
                        <a:rPr lang="zh-TW" altLang="en-US" sz="700" b="0" i="0" u="none" strike="noStrike">
                          <a:solidFill>
                            <a:srgbClr val="000000"/>
                          </a:solidFill>
                          <a:effectLst/>
                          <a:latin typeface="Arial"/>
                        </a:rPr>
                        <a:t>藝術文化</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CD2D"/>
                    </a:solidFill>
                  </a:tcPr>
                </a:tc>
                <a:tc>
                  <a:txBody>
                    <a:bodyPr/>
                    <a:lstStyle/>
                    <a:p>
                      <a:pPr algn="ctr" rtl="0" fontAlgn="ctr"/>
                      <a:r>
                        <a:rPr lang="zh-TW" altLang="en-US" sz="700" b="0" i="0" u="none" strike="noStrike">
                          <a:solidFill>
                            <a:srgbClr val="000000"/>
                          </a:solidFill>
                          <a:effectLst/>
                          <a:latin typeface="Arial"/>
                        </a:rPr>
                        <a:t>慈善公益</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CD2D"/>
                    </a:solidFill>
                  </a:tcPr>
                </a:tc>
                <a:tc>
                  <a:txBody>
                    <a:bodyPr/>
                    <a:lstStyle/>
                    <a:p>
                      <a:pPr algn="ctr" rtl="0" fontAlgn="ctr"/>
                      <a:r>
                        <a:rPr lang="zh-TW" altLang="en-US" sz="700" b="0" i="0" u="none" strike="noStrike">
                          <a:solidFill>
                            <a:srgbClr val="000000"/>
                          </a:solidFill>
                          <a:effectLst/>
                          <a:latin typeface="Arial"/>
                        </a:rPr>
                        <a:t>教育</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CD2D"/>
                    </a:solidFill>
                  </a:tcPr>
                </a:tc>
                <a:tc>
                  <a:txBody>
                    <a:bodyPr/>
                    <a:lstStyle/>
                    <a:p>
                      <a:pPr algn="ctr" rtl="0" fontAlgn="ctr"/>
                      <a:r>
                        <a:rPr lang="zh-TW" altLang="en-US" sz="700" b="0" i="0" u="none" strike="noStrike" dirty="0">
                          <a:solidFill>
                            <a:srgbClr val="000000"/>
                          </a:solidFill>
                          <a:effectLst/>
                          <a:latin typeface="Arial"/>
                        </a:rPr>
                        <a:t>合計</a:t>
                      </a:r>
                      <a:r>
                        <a:rPr lang="en-US" altLang="zh-TW" sz="700" b="0" i="0" u="none" strike="noStrike" dirty="0">
                          <a:solidFill>
                            <a:srgbClr val="000000"/>
                          </a:solidFill>
                          <a:effectLst/>
                          <a:latin typeface="微軟正黑體"/>
                        </a:rPr>
                        <a:t>(</a:t>
                      </a:r>
                      <a:r>
                        <a:rPr lang="en-US" sz="700" b="0" i="0" u="none" strike="noStrike" dirty="0">
                          <a:solidFill>
                            <a:srgbClr val="000000"/>
                          </a:solidFill>
                          <a:effectLst/>
                          <a:latin typeface="微軟正黑體"/>
                        </a:rPr>
                        <a:t>RMB)</a:t>
                      </a:r>
                      <a:endParaRPr lang="en-US" sz="700" b="0" i="0" u="none" strike="noStrike" dirty="0">
                        <a:solidFill>
                          <a:srgbClr val="000000"/>
                        </a:solidFill>
                        <a:effectLst/>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CD2D"/>
                    </a:solidFill>
                  </a:tcPr>
                </a:tc>
                <a:tc>
                  <a:txBody>
                    <a:bodyPr/>
                    <a:lstStyle/>
                    <a:p>
                      <a:pPr algn="ctr" rtl="0" fontAlgn="ctr"/>
                      <a:r>
                        <a:rPr lang="zh-TW" altLang="en-US" sz="700" b="0" i="0" u="none" strike="noStrike">
                          <a:solidFill>
                            <a:srgbClr val="000000"/>
                          </a:solidFill>
                          <a:effectLst/>
                          <a:latin typeface="Arial"/>
                        </a:rPr>
                        <a:t>總計</a:t>
                      </a:r>
                      <a:r>
                        <a:rPr lang="en-US" altLang="zh-TW" sz="700" b="0" i="0" u="none" strike="noStrike">
                          <a:solidFill>
                            <a:srgbClr val="000000"/>
                          </a:solidFill>
                          <a:effectLst/>
                          <a:latin typeface="微軟正黑體"/>
                        </a:rPr>
                        <a:t>(</a:t>
                      </a:r>
                      <a:r>
                        <a:rPr lang="en-US" sz="700" b="0" i="0" u="none" strike="noStrike">
                          <a:solidFill>
                            <a:srgbClr val="000000"/>
                          </a:solidFill>
                          <a:effectLst/>
                          <a:latin typeface="微軟正黑體"/>
                        </a:rPr>
                        <a:t>NT$)</a:t>
                      </a:r>
                      <a:endParaRPr lang="en-US" sz="700" b="0" i="0" u="none" strike="noStrike">
                        <a:solidFill>
                          <a:srgbClr val="000000"/>
                        </a:solidFill>
                        <a:effectLst/>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CD2D"/>
                    </a:solidFill>
                  </a:tcPr>
                </a:tc>
                <a:extLst>
                  <a:ext uri="{0D108BD9-81ED-4DB2-BD59-A6C34878D82A}">
                    <a16:rowId xmlns="" xmlns:a16="http://schemas.microsoft.com/office/drawing/2014/main" val="10001"/>
                  </a:ext>
                </a:extLst>
              </a:tr>
              <a:tr h="209550">
                <a:tc>
                  <a:txBody>
                    <a:bodyPr/>
                    <a:lstStyle/>
                    <a:p>
                      <a:pPr algn="l" rtl="0" fontAlgn="ctr"/>
                      <a:r>
                        <a:rPr lang="zh-TW" altLang="en-US" sz="700" b="0" i="0" u="none" strike="noStrike">
                          <a:solidFill>
                            <a:srgbClr val="000000"/>
                          </a:solidFill>
                          <a:effectLst/>
                          <a:latin typeface="Arial"/>
                        </a:rPr>
                        <a:t>英華達</a:t>
                      </a:r>
                      <a:r>
                        <a:rPr lang="en-US" altLang="zh-TW" sz="700" b="0" i="0" u="none" strike="noStrike">
                          <a:solidFill>
                            <a:srgbClr val="000000"/>
                          </a:solidFill>
                          <a:effectLst/>
                          <a:latin typeface="微軟正黑體"/>
                        </a:rPr>
                        <a:t>_</a:t>
                      </a:r>
                      <a:r>
                        <a:rPr lang="zh-TW" altLang="en-US" sz="700" b="0" i="0" u="none" strike="noStrike">
                          <a:solidFill>
                            <a:srgbClr val="000000"/>
                          </a:solidFill>
                          <a:effectLst/>
                          <a:latin typeface="Arial"/>
                        </a:rPr>
                        <a:t>台北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1F7"/>
                    </a:solidFill>
                  </a:tcPr>
                </a:tc>
                <a:tc>
                  <a:txBody>
                    <a:bodyPr/>
                    <a:lstStyle/>
                    <a:p>
                      <a:pPr algn="l" rtl="0" fontAlgn="ctr"/>
                      <a:r>
                        <a:rPr lang="en-US" altLang="zh-TW" sz="700" b="0" i="0" u="none" strike="noStrike">
                          <a:solidFill>
                            <a:srgbClr val="000000"/>
                          </a:solidFill>
                          <a:effectLst/>
                          <a:latin typeface="微軟正黑體"/>
                        </a:rPr>
                        <a:t>$200,000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1F7"/>
                    </a:solidFill>
                  </a:tcPr>
                </a:tc>
                <a:tc>
                  <a:txBody>
                    <a:bodyPr/>
                    <a:lstStyle/>
                    <a:p>
                      <a:pPr algn="l" rtl="0" fontAlgn="ctr"/>
                      <a:r>
                        <a:rPr lang="zh-TW" altLang="en-US" sz="700" b="0" i="0" u="none" strike="noStrike">
                          <a:solidFill>
                            <a:srgbClr val="000000"/>
                          </a:solidFill>
                          <a:effectLst/>
                          <a:latin typeface="微軟正黑體"/>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1F7"/>
                    </a:solidFill>
                  </a:tcPr>
                </a:tc>
                <a:tc>
                  <a:txBody>
                    <a:bodyPr/>
                    <a:lstStyle/>
                    <a:p>
                      <a:pPr algn="l" rtl="0" fontAlgn="ctr"/>
                      <a:r>
                        <a:rPr lang="en-US" altLang="zh-TW" sz="700" b="0" i="0" u="none" strike="noStrike">
                          <a:solidFill>
                            <a:srgbClr val="000000"/>
                          </a:solidFill>
                          <a:effectLst/>
                          <a:latin typeface="微軟正黑體"/>
                        </a:rPr>
                        <a:t>$2,141,936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1F7"/>
                    </a:solidFill>
                  </a:tcPr>
                </a:tc>
                <a:tc>
                  <a:txBody>
                    <a:bodyPr/>
                    <a:lstStyle/>
                    <a:p>
                      <a:pPr algn="l" rtl="0" fontAlgn="ctr"/>
                      <a:r>
                        <a:rPr lang="zh-TW" altLang="en-US" sz="700" b="0" i="0" u="none" strike="noStrike">
                          <a:solidFill>
                            <a:srgbClr val="000000"/>
                          </a:solidFill>
                          <a:effectLst/>
                          <a:latin typeface="微軟正黑體"/>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1F7"/>
                    </a:solidFill>
                  </a:tcPr>
                </a:tc>
                <a:tc>
                  <a:txBody>
                    <a:bodyPr/>
                    <a:lstStyle/>
                    <a:p>
                      <a:pPr algn="l" rtl="0" fontAlgn="ctr"/>
                      <a:endParaRPr lang="en-US" altLang="zh-TW" sz="700" b="0" i="0" u="none" strike="noStrike" dirty="0">
                        <a:solidFill>
                          <a:srgbClr val="000000"/>
                        </a:solidFill>
                        <a:effectLst/>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1F7"/>
                    </a:solidFill>
                  </a:tcPr>
                </a:tc>
                <a:tc>
                  <a:txBody>
                    <a:bodyPr/>
                    <a:lstStyle/>
                    <a:p>
                      <a:pPr algn="l" rtl="0" fontAlgn="ctr"/>
                      <a:r>
                        <a:rPr lang="en-US" altLang="zh-TW" sz="700" b="0" i="0" u="none" strike="noStrike">
                          <a:solidFill>
                            <a:srgbClr val="000000"/>
                          </a:solidFill>
                          <a:effectLst/>
                          <a:latin typeface="微軟正黑體"/>
                        </a:rPr>
                        <a:t>$2,341,936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1F7"/>
                    </a:solidFill>
                  </a:tcPr>
                </a:tc>
                <a:extLst>
                  <a:ext uri="{0D108BD9-81ED-4DB2-BD59-A6C34878D82A}">
                    <a16:rowId xmlns="" xmlns:a16="http://schemas.microsoft.com/office/drawing/2014/main" val="10002"/>
                  </a:ext>
                </a:extLst>
              </a:tr>
              <a:tr h="209550">
                <a:tc>
                  <a:txBody>
                    <a:bodyPr/>
                    <a:lstStyle/>
                    <a:p>
                      <a:pPr algn="l" rtl="0" fontAlgn="ctr"/>
                      <a:r>
                        <a:rPr lang="zh-TW" altLang="en-US" sz="700" b="0" i="0" u="none" strike="noStrike">
                          <a:solidFill>
                            <a:srgbClr val="000000"/>
                          </a:solidFill>
                          <a:effectLst/>
                          <a:latin typeface="Arial"/>
                        </a:rPr>
                        <a:t>英華達</a:t>
                      </a:r>
                      <a:r>
                        <a:rPr lang="en-US" altLang="zh-TW" sz="700" b="0" i="0" u="none" strike="noStrike">
                          <a:solidFill>
                            <a:srgbClr val="000000"/>
                          </a:solidFill>
                          <a:effectLst/>
                          <a:latin typeface="微軟正黑體"/>
                        </a:rPr>
                        <a:t>_</a:t>
                      </a:r>
                      <a:r>
                        <a:rPr lang="zh-TW" altLang="en-US" sz="700" b="0" i="0" u="none" strike="noStrike">
                          <a:solidFill>
                            <a:srgbClr val="000000"/>
                          </a:solidFill>
                          <a:effectLst/>
                          <a:latin typeface="Arial"/>
                        </a:rPr>
                        <a:t>浦東</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E5E6"/>
                    </a:solidFill>
                  </a:tcPr>
                </a:tc>
                <a:tc>
                  <a:txBody>
                    <a:bodyPr/>
                    <a:lstStyle/>
                    <a:p>
                      <a:pPr algn="l" rtl="0" fontAlgn="ctr"/>
                      <a:r>
                        <a:rPr lang="zh-TW" altLang="en-US" sz="700" b="0" i="0" u="none" strike="noStrike">
                          <a:solidFill>
                            <a:srgbClr val="000000"/>
                          </a:solidFill>
                          <a:effectLst/>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E5E6"/>
                    </a:solidFill>
                  </a:tcPr>
                </a:tc>
                <a:tc>
                  <a:txBody>
                    <a:bodyPr/>
                    <a:lstStyle/>
                    <a:p>
                      <a:pPr algn="l" rtl="0" fontAlgn="ctr"/>
                      <a:r>
                        <a:rPr lang="zh-TW" altLang="en-US" sz="700" b="0" i="0" u="none" strike="noStrike">
                          <a:solidFill>
                            <a:srgbClr val="000000"/>
                          </a:solidFill>
                          <a:effectLst/>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E5E6"/>
                    </a:solidFill>
                  </a:tcPr>
                </a:tc>
                <a:tc>
                  <a:txBody>
                    <a:bodyPr/>
                    <a:lstStyle/>
                    <a:p>
                      <a:pPr algn="l" rtl="0" fontAlgn="ctr"/>
                      <a:r>
                        <a:rPr lang="zh-TW" altLang="en-US" sz="700" b="0" i="0" u="none" strike="noStrike">
                          <a:solidFill>
                            <a:srgbClr val="000000"/>
                          </a:solidFill>
                          <a:effectLst/>
                          <a:latin typeface="微軟正黑體"/>
                        </a:rPr>
                        <a:t> </a:t>
                      </a:r>
                      <a:r>
                        <a:rPr lang="en-US" altLang="zh-TW" sz="700" b="0" i="0" u="none" strike="noStrike">
                          <a:solidFill>
                            <a:srgbClr val="000000"/>
                          </a:solidFill>
                          <a:effectLst/>
                          <a:latin typeface="微軟正黑體"/>
                        </a:rPr>
                        <a:t>¥        250,000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E5E6"/>
                    </a:solidFill>
                  </a:tcPr>
                </a:tc>
                <a:tc>
                  <a:txBody>
                    <a:bodyPr/>
                    <a:lstStyle/>
                    <a:p>
                      <a:pPr algn="l" rtl="0" fontAlgn="ctr"/>
                      <a:r>
                        <a:rPr lang="zh-TW" altLang="en-US" sz="700" b="0" i="0" u="none" strike="noStrike">
                          <a:solidFill>
                            <a:srgbClr val="000000"/>
                          </a:solidFill>
                          <a:effectLst/>
                          <a:latin typeface="微軟正黑體"/>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E5E6"/>
                    </a:solidFill>
                  </a:tcPr>
                </a:tc>
                <a:tc>
                  <a:txBody>
                    <a:bodyPr/>
                    <a:lstStyle/>
                    <a:p>
                      <a:pPr algn="l" rtl="0" fontAlgn="ctr"/>
                      <a:r>
                        <a:rPr lang="zh-TW" altLang="en-US" sz="700" b="0" i="0" u="none" strike="noStrike">
                          <a:solidFill>
                            <a:srgbClr val="000000"/>
                          </a:solidFill>
                          <a:effectLst/>
                          <a:latin typeface="微軟正黑體"/>
                        </a:rPr>
                        <a:t> </a:t>
                      </a:r>
                      <a:r>
                        <a:rPr lang="en-US" altLang="zh-TW" sz="700" b="0" i="0" u="none" strike="noStrike">
                          <a:solidFill>
                            <a:srgbClr val="000000"/>
                          </a:solidFill>
                          <a:effectLst/>
                          <a:latin typeface="微軟正黑體"/>
                        </a:rPr>
                        <a:t>¥       250,000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E5E6"/>
                    </a:solidFill>
                  </a:tcPr>
                </a:tc>
                <a:tc>
                  <a:txBody>
                    <a:bodyPr/>
                    <a:lstStyle/>
                    <a:p>
                      <a:pPr algn="l" rtl="0" fontAlgn="ctr"/>
                      <a:r>
                        <a:rPr lang="en-US" altLang="zh-TW" sz="700" b="0" i="0" u="none" strike="noStrike">
                          <a:solidFill>
                            <a:srgbClr val="000000"/>
                          </a:solidFill>
                          <a:effectLst/>
                          <a:latin typeface="微軟正黑體"/>
                        </a:rPr>
                        <a:t>$1,092,500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E5E6"/>
                    </a:solidFill>
                  </a:tcPr>
                </a:tc>
                <a:extLst>
                  <a:ext uri="{0D108BD9-81ED-4DB2-BD59-A6C34878D82A}">
                    <a16:rowId xmlns="" xmlns:a16="http://schemas.microsoft.com/office/drawing/2014/main" val="10003"/>
                  </a:ext>
                </a:extLst>
              </a:tr>
              <a:tr h="209550">
                <a:tc>
                  <a:txBody>
                    <a:bodyPr/>
                    <a:lstStyle/>
                    <a:p>
                      <a:pPr algn="l" rtl="0" fontAlgn="ctr"/>
                      <a:r>
                        <a:rPr lang="zh-TW" altLang="en-US" sz="700" b="0" i="0" u="none" strike="noStrike" dirty="0">
                          <a:solidFill>
                            <a:schemeClr val="tx1"/>
                          </a:solidFill>
                          <a:effectLst/>
                          <a:latin typeface="Arial"/>
                        </a:rPr>
                        <a:t>合計</a:t>
                      </a:r>
                      <a:r>
                        <a:rPr lang="en-US" altLang="zh-TW" sz="700" b="0" i="0" u="none" strike="noStrike" dirty="0">
                          <a:solidFill>
                            <a:schemeClr val="tx1"/>
                          </a:solidFill>
                          <a:effectLst/>
                          <a:latin typeface="微軟正黑體"/>
                        </a:rPr>
                        <a:t>(</a:t>
                      </a:r>
                      <a:r>
                        <a:rPr lang="zh-TW" altLang="en-US" sz="700" b="0" i="0" u="none" strike="noStrike" dirty="0">
                          <a:solidFill>
                            <a:schemeClr val="tx1"/>
                          </a:solidFill>
                          <a:effectLst/>
                          <a:latin typeface="Arial"/>
                        </a:rPr>
                        <a:t>含稅</a:t>
                      </a:r>
                      <a:r>
                        <a:rPr lang="en-US" altLang="zh-TW" sz="700" b="0" i="0" u="none" strike="noStrike" dirty="0">
                          <a:solidFill>
                            <a:schemeClr val="tx1"/>
                          </a:solidFill>
                          <a:effectLst/>
                          <a:latin typeface="微軟正黑體"/>
                        </a:rPr>
                        <a:t>)</a:t>
                      </a:r>
                      <a:endParaRPr lang="zh-TW" altLang="en-US" sz="700" b="0" i="0" u="none" strike="noStrike" dirty="0">
                        <a:solidFill>
                          <a:schemeClr val="tx1"/>
                        </a:solidFill>
                        <a:effectLst/>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1F7"/>
                    </a:solidFill>
                  </a:tcPr>
                </a:tc>
                <a:tc>
                  <a:txBody>
                    <a:bodyPr/>
                    <a:lstStyle/>
                    <a:p>
                      <a:pPr algn="l" rtl="0" fontAlgn="ctr"/>
                      <a:r>
                        <a:rPr lang="zh-TW" altLang="en-US" sz="700" b="0" i="0" u="none" strike="noStrike">
                          <a:solidFill>
                            <a:srgbClr val="000000"/>
                          </a:solidFill>
                          <a:effectLst/>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1F7"/>
                    </a:solidFill>
                  </a:tcPr>
                </a:tc>
                <a:tc>
                  <a:txBody>
                    <a:bodyPr/>
                    <a:lstStyle/>
                    <a:p>
                      <a:pPr algn="l" rtl="0" fontAlgn="ctr"/>
                      <a:r>
                        <a:rPr lang="zh-TW" altLang="en-US" sz="700" b="0" i="0" u="none" strike="noStrike">
                          <a:solidFill>
                            <a:srgbClr val="000000"/>
                          </a:solidFill>
                          <a:effectLst/>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1F7"/>
                    </a:solidFill>
                  </a:tcPr>
                </a:tc>
                <a:tc>
                  <a:txBody>
                    <a:bodyPr/>
                    <a:lstStyle/>
                    <a:p>
                      <a:pPr algn="l" rtl="0" fontAlgn="ctr"/>
                      <a:r>
                        <a:rPr lang="zh-TW" altLang="en-US" sz="700" b="0" i="0" u="none" strike="noStrike">
                          <a:solidFill>
                            <a:srgbClr val="000000"/>
                          </a:solidFill>
                          <a:effectLst/>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1F7"/>
                    </a:solidFill>
                  </a:tcPr>
                </a:tc>
                <a:tc>
                  <a:txBody>
                    <a:bodyPr/>
                    <a:lstStyle/>
                    <a:p>
                      <a:pPr algn="l" rtl="0" fontAlgn="ctr"/>
                      <a:r>
                        <a:rPr lang="zh-TW" altLang="en-US" sz="700" b="0" i="0" u="none" strike="noStrike">
                          <a:solidFill>
                            <a:srgbClr val="000000"/>
                          </a:solidFill>
                          <a:effectLst/>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1F7"/>
                    </a:solidFill>
                  </a:tcPr>
                </a:tc>
                <a:tc>
                  <a:txBody>
                    <a:bodyPr/>
                    <a:lstStyle/>
                    <a:p>
                      <a:pPr algn="l" rtl="0" fontAlgn="ctr"/>
                      <a:r>
                        <a:rPr lang="zh-TW" altLang="en-US" sz="700" b="0" i="0" u="none" strike="noStrike">
                          <a:solidFill>
                            <a:srgbClr val="000000"/>
                          </a:solidFill>
                          <a:effectLst/>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1F7"/>
                    </a:solidFill>
                  </a:tcPr>
                </a:tc>
                <a:tc>
                  <a:txBody>
                    <a:bodyPr/>
                    <a:lstStyle/>
                    <a:p>
                      <a:pPr algn="l" rtl="0" fontAlgn="ctr"/>
                      <a:r>
                        <a:rPr lang="en-US" altLang="zh-TW" sz="700" b="1" i="0" u="none" strike="noStrike" dirty="0">
                          <a:solidFill>
                            <a:srgbClr val="000000"/>
                          </a:solidFill>
                          <a:effectLst/>
                          <a:latin typeface="微軟正黑體"/>
                        </a:rPr>
                        <a:t>$3,434,436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1F7"/>
                    </a:solidFill>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22633827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p:cNvSpPr>
            <a:spLocks noGrp="1"/>
          </p:cNvSpPr>
          <p:nvPr>
            <p:ph idx="13"/>
          </p:nvPr>
        </p:nvSpPr>
        <p:spPr>
          <a:xfrm>
            <a:off x="6470652" y="463260"/>
            <a:ext cx="3008313" cy="3803940"/>
          </a:xfrm>
        </p:spPr>
        <p:txBody>
          <a:bodyPr>
            <a:noAutofit/>
          </a:bodyPr>
          <a:lstStyle/>
          <a:p>
            <a:endParaRPr lang="en-US" altLang="zh-TW" dirty="0"/>
          </a:p>
          <a:p>
            <a:endParaRPr lang="en-US" altLang="zh-TW" dirty="0"/>
          </a:p>
        </p:txBody>
      </p:sp>
      <p:sp>
        <p:nvSpPr>
          <p:cNvPr id="17" name="標題 16"/>
          <p:cNvSpPr>
            <a:spLocks noGrp="1"/>
          </p:cNvSpPr>
          <p:nvPr>
            <p:ph type="title"/>
          </p:nvPr>
        </p:nvSpPr>
        <p:spPr/>
        <p:txBody>
          <a:bodyPr/>
          <a:lstStyle/>
          <a:p>
            <a:r>
              <a:rPr lang="zh-TW" altLang="en-US" dirty="0">
                <a:solidFill>
                  <a:schemeClr val="tx1"/>
                </a:solidFill>
              </a:rPr>
              <a:t>英華達公司</a:t>
            </a:r>
          </a:p>
        </p:txBody>
      </p:sp>
      <p:sp>
        <p:nvSpPr>
          <p:cNvPr id="2" name="內容版面配置區 1"/>
          <p:cNvSpPr>
            <a:spLocks noGrp="1"/>
          </p:cNvSpPr>
          <p:nvPr>
            <p:ph idx="4294967295"/>
          </p:nvPr>
        </p:nvSpPr>
        <p:spPr>
          <a:xfrm>
            <a:off x="345758" y="725652"/>
            <a:ext cx="3057842" cy="6375756"/>
          </a:xfrm>
          <a:prstGeom prst="rect">
            <a:avLst/>
          </a:prstGeom>
        </p:spPr>
        <p:txBody>
          <a:bodyPr>
            <a:normAutofit/>
          </a:bodyPr>
          <a:lstStyle/>
          <a:p>
            <a:pPr marL="0" indent="0">
              <a:lnSpc>
                <a:spcPct val="150000"/>
              </a:lnSpc>
              <a:buNone/>
            </a:pPr>
            <a:r>
              <a:rPr lang="en-US" altLang="zh-TW" sz="1100" b="1" dirty="0">
                <a:latin typeface="微軟正黑體" panose="020B0604030504040204" pitchFamily="34" charset="-120"/>
                <a:ea typeface="微軟正黑體" panose="020B0604030504040204" pitchFamily="34" charset="-120"/>
                <a:sym typeface="微軟正黑體" pitchFamily="34" charset="-120"/>
              </a:rPr>
              <a:t>4. </a:t>
            </a:r>
            <a:r>
              <a:rPr lang="zh-TW" altLang="en-US" sz="1100" b="1" dirty="0">
                <a:latin typeface="微軟正黑體" panose="020B0604030504040204" pitchFamily="34" charset="-120"/>
                <a:ea typeface="微軟正黑體" panose="020B0604030504040204" pitchFamily="34" charset="-120"/>
                <a:sym typeface="微軟正黑體" pitchFamily="34" charset="-120"/>
              </a:rPr>
              <a:t>顧客價值與供應鏈管理</a:t>
            </a:r>
            <a:endParaRPr lang="en-US" altLang="zh-TW" sz="1100" b="1" dirty="0">
              <a:latin typeface="微軟正黑體" panose="020B0604030504040204" pitchFamily="34" charset="-120"/>
              <a:ea typeface="微軟正黑體" panose="020B0604030504040204" pitchFamily="34" charset="-120"/>
              <a:sym typeface="微軟正黑體" pitchFamily="34" charset="-120"/>
            </a:endParaRPr>
          </a:p>
          <a:p>
            <a:pPr marL="0" indent="0">
              <a:lnSpc>
                <a:spcPct val="150000"/>
              </a:lnSpc>
              <a:buNone/>
            </a:pPr>
            <a:r>
              <a:rPr lang="en-US" altLang="zh-TW" sz="1100" b="1" dirty="0">
                <a:solidFill>
                  <a:srgbClr val="000000"/>
                </a:solidFill>
                <a:latin typeface="微軟正黑體" panose="020B0604030504040204" pitchFamily="34" charset="-120"/>
                <a:ea typeface="微軟正黑體" panose="020B0604030504040204" pitchFamily="34" charset="-120"/>
                <a:sym typeface="微軟正黑體" pitchFamily="34" charset="-120"/>
              </a:rPr>
              <a:t>1).</a:t>
            </a:r>
            <a:r>
              <a:rPr lang="zh-TW" altLang="en-US" sz="1100" b="1" dirty="0">
                <a:solidFill>
                  <a:srgbClr val="000000"/>
                </a:solidFill>
                <a:latin typeface="微軟正黑體" panose="020B0604030504040204" pitchFamily="34" charset="-120"/>
                <a:ea typeface="微軟正黑體" panose="020B0604030504040204" pitchFamily="34" charset="-120"/>
                <a:sym typeface="微軟正黑體" pitchFamily="34" charset="-120"/>
              </a:rPr>
              <a:t>積極創新</a:t>
            </a:r>
            <a:endParaRPr lang="en-US" altLang="zh-TW" sz="1100" b="1" dirty="0">
              <a:solidFill>
                <a:srgbClr val="000000"/>
              </a:solidFill>
              <a:latin typeface="微軟正黑體" panose="020B0604030504040204" pitchFamily="34" charset="-120"/>
              <a:ea typeface="微軟正黑體" panose="020B0604030504040204" pitchFamily="34" charset="-120"/>
              <a:sym typeface="微軟正黑體" pitchFamily="34" charset="-120"/>
            </a:endParaRPr>
          </a:p>
          <a:p>
            <a:pPr marL="0" indent="234000">
              <a:lnSpc>
                <a:spcPct val="150000"/>
              </a:lnSpc>
              <a:buNone/>
            </a:pPr>
            <a:r>
              <a:rPr lang="zh-TW" altLang="en-US" sz="900" dirty="0">
                <a:solidFill>
                  <a:srgbClr val="000000"/>
                </a:solidFill>
                <a:latin typeface="微軟正黑體" panose="020B0604030504040204" pitchFamily="34" charset="-120"/>
                <a:ea typeface="微軟正黑體" panose="020B0604030504040204" pitchFamily="34" charset="-120"/>
                <a:sym typeface="微軟正黑體" pitchFamily="34" charset="-120"/>
              </a:rPr>
              <a:t>隨著公司研發實力、測試技術以及產品設計能力的不斷成熟，從軟體到硬體，測試到驗證，設計到生產，多年的技術研發和服務經驗，使得我們創造經營出各式智慧資產，而在此揭露的邊界</a:t>
            </a:r>
            <a:r>
              <a:rPr lang="zh-TW" altLang="en-US" sz="900" dirty="0">
                <a:latin typeface="微軟正黑體" panose="020B0604030504040204" pitchFamily="34" charset="-120"/>
                <a:ea typeface="微軟正黑體" panose="020B0604030504040204" pitchFamily="34" charset="-120"/>
                <a:sym typeface="微軟正黑體" pitchFamily="34" charset="-120"/>
              </a:rPr>
              <a:t>：包含台北、上海、南京三個廠區，皆已成立專案管理部門，統一歸屬於專利管理中心</a:t>
            </a:r>
            <a:r>
              <a:rPr lang="en-US" altLang="zh-TW" sz="900" dirty="0">
                <a:latin typeface="微軟正黑體" panose="020B0604030504040204" pitchFamily="34" charset="-120"/>
                <a:ea typeface="微軟正黑體" panose="020B0604030504040204" pitchFamily="34" charset="-120"/>
                <a:sym typeface="微軟正黑體" pitchFamily="34" charset="-120"/>
              </a:rPr>
              <a:t>(PAM</a:t>
            </a:r>
            <a:r>
              <a:rPr lang="zh-TW" altLang="en-US" sz="900" dirty="0">
                <a:latin typeface="微軟正黑體" panose="020B0604030504040204" pitchFamily="34" charset="-120"/>
                <a:ea typeface="微軟正黑體" panose="020B0604030504040204" pitchFamily="34" charset="-120"/>
                <a:sym typeface="微軟正黑體" pitchFamily="34" charset="-120"/>
              </a:rPr>
              <a:t>，</a:t>
            </a:r>
            <a:r>
              <a:rPr lang="en-US" altLang="zh-TW" sz="900" dirty="0">
                <a:latin typeface="微軟正黑體" panose="020B0604030504040204" pitchFamily="34" charset="-120"/>
                <a:ea typeface="微軟正黑體" panose="020B0604030504040204" pitchFamily="34" charset="-120"/>
                <a:sym typeface="微軟正黑體" pitchFamily="34" charset="-120"/>
              </a:rPr>
              <a:t>)</a:t>
            </a:r>
            <a:r>
              <a:rPr lang="zh-TW" altLang="en-US" sz="900" dirty="0">
                <a:latin typeface="微軟正黑體" panose="020B0604030504040204" pitchFamily="34" charset="-120"/>
                <a:ea typeface="微軟正黑體" panose="020B0604030504040204" pitchFamily="34" charset="-120"/>
                <a:sym typeface="微軟正黑體" pitchFamily="34" charset="-120"/>
              </a:rPr>
              <a:t>在地進行智慧資產的風險控管及保護。截至</a:t>
            </a:r>
            <a:r>
              <a:rPr lang="en-US" altLang="zh-TW" sz="900" dirty="0">
                <a:latin typeface="微軟正黑體" panose="020B0604030504040204" pitchFamily="34" charset="-120"/>
                <a:ea typeface="微軟正黑體" panose="020B0604030504040204" pitchFamily="34" charset="-120"/>
                <a:sym typeface="微軟正黑體" pitchFamily="34" charset="-120"/>
              </a:rPr>
              <a:t>2019</a:t>
            </a:r>
            <a:r>
              <a:rPr lang="zh-TW" altLang="en-US" sz="900" dirty="0">
                <a:latin typeface="微軟正黑體" panose="020B0604030504040204" pitchFamily="34" charset="-120"/>
                <a:ea typeface="微軟正黑體" panose="020B0604030504040204" pitchFamily="34" charset="-120"/>
                <a:sym typeface="微軟正黑體" pitchFamily="34" charset="-120"/>
              </a:rPr>
              <a:t>年12月31日，英華達(浦東、南京)全球專利申請獲得大陸政府專利</a:t>
            </a:r>
            <a:r>
              <a:rPr lang="zh-TW" altLang="en-US" sz="900" dirty="0" smtClean="0">
                <a:latin typeface="微軟正黑體" panose="020B0604030504040204" pitchFamily="34" charset="-120"/>
                <a:ea typeface="微軟正黑體" panose="020B0604030504040204" pitchFamily="34" charset="-120"/>
                <a:sym typeface="微軟正黑體" pitchFamily="34" charset="-120"/>
              </a:rPr>
              <a:t>的賦稅</a:t>
            </a:r>
            <a:r>
              <a:rPr lang="zh-TW" altLang="en-US" sz="900" dirty="0">
                <a:latin typeface="微軟正黑體" panose="020B0604030504040204" pitchFamily="34" charset="-120"/>
                <a:ea typeface="微軟正黑體" panose="020B0604030504040204" pitchFamily="34" charset="-120"/>
                <a:sym typeface="微軟正黑體" pitchFamily="34" charset="-120"/>
              </a:rPr>
              <a:t>優惠</a:t>
            </a:r>
            <a:r>
              <a:rPr lang="en-US" altLang="zh-TW" sz="900" dirty="0">
                <a:latin typeface="微軟正黑體" panose="020B0604030504040204" pitchFamily="34" charset="-120"/>
                <a:ea typeface="微軟正黑體" panose="020B0604030504040204" pitchFamily="34" charset="-120"/>
                <a:sym typeface="微軟正黑體" pitchFamily="34" charset="-120"/>
              </a:rPr>
              <a:t>:NT$ </a:t>
            </a:r>
            <a:r>
              <a:rPr lang="en-US" altLang="zh-TW" sz="900" dirty="0" smtClean="0">
                <a:latin typeface="微軟正黑體" panose="020B0604030504040204" pitchFamily="34" charset="-120"/>
                <a:ea typeface="微軟正黑體" panose="020B0604030504040204" pitchFamily="34" charset="-120"/>
                <a:sym typeface="微軟正黑體" pitchFamily="34" charset="-120"/>
              </a:rPr>
              <a:t>2,967,293.36</a:t>
            </a:r>
            <a:r>
              <a:rPr lang="zh-TW" altLang="en-US" sz="900" dirty="0" smtClean="0">
                <a:latin typeface="微軟正黑體" panose="020B0604030504040204" pitchFamily="34" charset="-120"/>
                <a:ea typeface="微軟正黑體" panose="020B0604030504040204" pitchFamily="34" charset="-120"/>
                <a:sym typeface="微軟正黑體" pitchFamily="34" charset="-120"/>
              </a:rPr>
              <a:t>，</a:t>
            </a:r>
            <a:r>
              <a:rPr lang="zh-TW" altLang="en-US" sz="900" dirty="0">
                <a:latin typeface="微軟正黑體" panose="020B0604030504040204" pitchFamily="34" charset="-120"/>
                <a:ea typeface="微軟正黑體" panose="020B0604030504040204" pitchFamily="34" charset="-120"/>
                <a:sym typeface="微軟正黑體" pitchFamily="34" charset="-120"/>
              </a:rPr>
              <a:t>依經濟部智慧財產局出版資料，獲得專利證書共計:</a:t>
            </a:r>
            <a:r>
              <a:rPr lang="en-US" altLang="zh-TW" sz="900" dirty="0">
                <a:latin typeface="微軟正黑體" panose="020B0604030504040204" pitchFamily="34" charset="-120"/>
                <a:ea typeface="微軟正黑體" panose="020B0604030504040204" pitchFamily="34" charset="-120"/>
                <a:sym typeface="微軟正黑體" pitchFamily="34" charset="-120"/>
              </a:rPr>
              <a:t>36</a:t>
            </a:r>
            <a:r>
              <a:rPr lang="zh-TW" altLang="en-US" sz="900" dirty="0">
                <a:latin typeface="微軟正黑體" panose="020B0604030504040204" pitchFamily="34" charset="-120"/>
                <a:ea typeface="微軟正黑體" panose="020B0604030504040204" pitchFamily="34" charset="-120"/>
                <a:sym typeface="微軟正黑體" pitchFamily="34" charset="-120"/>
              </a:rPr>
              <a:t>件。</a:t>
            </a:r>
            <a:endParaRPr lang="en-US" altLang="zh-TW" sz="900" dirty="0">
              <a:latin typeface="微軟正黑體" panose="020B0604030504040204" pitchFamily="34" charset="-120"/>
              <a:ea typeface="微軟正黑體" panose="020B0604030504040204" pitchFamily="34" charset="-120"/>
              <a:sym typeface="微軟正黑體" pitchFamily="34" charset="-120"/>
            </a:endParaRPr>
          </a:p>
          <a:p>
            <a:pPr marL="0" indent="0">
              <a:lnSpc>
                <a:spcPct val="150000"/>
              </a:lnSpc>
              <a:buNone/>
            </a:pPr>
            <a:endParaRPr lang="zh-TW" altLang="en-US" sz="900" dirty="0">
              <a:solidFill>
                <a:srgbClr val="000000"/>
              </a:solidFill>
              <a:latin typeface="微軟正黑體" panose="020B0604030504040204" pitchFamily="34" charset="-120"/>
              <a:ea typeface="微軟正黑體" panose="020B0604030504040204" pitchFamily="34" charset="-120"/>
            </a:endParaRPr>
          </a:p>
        </p:txBody>
      </p:sp>
      <p:sp>
        <p:nvSpPr>
          <p:cNvPr id="5" name="內容版面配置區 4"/>
          <p:cNvSpPr>
            <a:spLocks noGrp="1"/>
          </p:cNvSpPr>
          <p:nvPr>
            <p:ph idx="12"/>
          </p:nvPr>
        </p:nvSpPr>
        <p:spPr>
          <a:xfrm>
            <a:off x="6537176" y="2820888"/>
            <a:ext cx="2896488" cy="3200400"/>
          </a:xfrm>
        </p:spPr>
        <p:txBody>
          <a:bodyPr>
            <a:noAutofit/>
          </a:bodyPr>
          <a:lstStyle/>
          <a:p>
            <a:pPr>
              <a:lnSpc>
                <a:spcPct val="150000"/>
              </a:lnSpc>
            </a:pPr>
            <a:r>
              <a:rPr lang="en-US" altLang="zh-TW" b="1" dirty="0">
                <a:sym typeface="Arial Unicode MS" pitchFamily="34" charset="-120"/>
              </a:rPr>
              <a:t>3</a:t>
            </a:r>
            <a:r>
              <a:rPr lang="zh-TW" altLang="en-US" b="1" dirty="0">
                <a:sym typeface="Arial Unicode MS" pitchFamily="34" charset="-120"/>
              </a:rPr>
              <a:t>)</a:t>
            </a:r>
            <a:r>
              <a:rPr lang="en-US" altLang="zh-TW" b="1" dirty="0">
                <a:sym typeface="Arial Unicode MS" pitchFamily="34" charset="-120"/>
              </a:rPr>
              <a:t>.</a:t>
            </a:r>
            <a:r>
              <a:rPr lang="zh-TW" altLang="en-US" b="1" dirty="0">
                <a:sym typeface="Arial Unicode MS" pitchFamily="34" charset="-120"/>
              </a:rPr>
              <a:t>加入</a:t>
            </a:r>
            <a:r>
              <a:rPr lang="en-US" altLang="zh-TW" b="1" dirty="0">
                <a:sym typeface="Arial Unicode MS" pitchFamily="34" charset="-120"/>
              </a:rPr>
              <a:t>RBA</a:t>
            </a:r>
            <a:r>
              <a:rPr lang="zh-TW" altLang="en-US" b="1" dirty="0">
                <a:sym typeface="Arial Unicode MS" pitchFamily="34" charset="-120"/>
              </a:rPr>
              <a:t> 會員</a:t>
            </a:r>
            <a:endParaRPr lang="en-US" altLang="zh-TW" b="1" dirty="0">
              <a:sym typeface="Arial Unicode MS" pitchFamily="34" charset="-120"/>
            </a:endParaRPr>
          </a:p>
          <a:p>
            <a:pPr marL="0" indent="265113">
              <a:lnSpc>
                <a:spcPct val="150000"/>
              </a:lnSpc>
            </a:pPr>
            <a:r>
              <a:rPr lang="zh-TW" altLang="en-US" sz="900" dirty="0">
                <a:solidFill>
                  <a:srgbClr val="000000"/>
                </a:solidFill>
                <a:sym typeface="微軟正黑體" pitchFamily="34" charset="-120"/>
              </a:rPr>
              <a:t>為了創造更佳的顧客價值</a:t>
            </a:r>
            <a:r>
              <a:rPr lang="zh-TW" altLang="en-US" sz="900" dirty="0">
                <a:sym typeface="微軟正黑體" pitchFamily="34" charset="-120"/>
              </a:rPr>
              <a:t>，在</a:t>
            </a:r>
            <a:r>
              <a:rPr lang="en-US" altLang="zh-TW" sz="900" dirty="0">
                <a:sym typeface="微軟正黑體" pitchFamily="34" charset="-120"/>
              </a:rPr>
              <a:t>2019</a:t>
            </a:r>
            <a:r>
              <a:rPr lang="zh-TW" altLang="en-US" sz="900" dirty="0">
                <a:sym typeface="微軟正黑體" pitchFamily="34" charset="-120"/>
              </a:rPr>
              <a:t>年與集團公司同時身為</a:t>
            </a:r>
            <a:r>
              <a:rPr lang="zh-TW" altLang="zh-TW" sz="900" dirty="0"/>
              <a:t>「</a:t>
            </a:r>
            <a:r>
              <a:rPr lang="zh-TW" altLang="en-US" sz="900" dirty="0"/>
              <a:t>責任商業聯盟行為準則</a:t>
            </a:r>
            <a:r>
              <a:rPr lang="en-US" altLang="zh-TW" sz="900" dirty="0"/>
              <a:t>(Responsible Business Alliance</a:t>
            </a:r>
            <a:r>
              <a:rPr lang="en-US" altLang="zh-TW" sz="900" dirty="0">
                <a:solidFill>
                  <a:srgbClr val="000000"/>
                </a:solidFill>
              </a:rPr>
              <a:t>)</a:t>
            </a:r>
            <a:r>
              <a:rPr lang="zh-TW" altLang="zh-TW" sz="900" dirty="0">
                <a:solidFill>
                  <a:srgbClr val="000000"/>
                </a:solidFill>
              </a:rPr>
              <a:t>」</a:t>
            </a:r>
            <a:r>
              <a:rPr lang="en-US" altLang="zh-TW" sz="900" dirty="0">
                <a:solidFill>
                  <a:srgbClr val="000000"/>
                </a:solidFill>
              </a:rPr>
              <a:t>RBA</a:t>
            </a:r>
            <a:r>
              <a:rPr lang="zh-TW" altLang="zh-TW" sz="900" dirty="0">
                <a:solidFill>
                  <a:srgbClr val="000000"/>
                </a:solidFill>
              </a:rPr>
              <a:t>正式會員，符合客戶及集團公司需求。</a:t>
            </a:r>
            <a:endParaRPr lang="en-US" altLang="zh-TW" sz="900" dirty="0">
              <a:solidFill>
                <a:srgbClr val="000000"/>
              </a:solidFill>
            </a:endParaRPr>
          </a:p>
          <a:p>
            <a:pPr marL="0" indent="0">
              <a:lnSpc>
                <a:spcPct val="170000"/>
              </a:lnSpc>
            </a:pPr>
            <a:r>
              <a:rPr lang="zh-TW" altLang="zh-TW" sz="900" dirty="0">
                <a:solidFill>
                  <a:srgbClr val="000000"/>
                </a:solidFill>
              </a:rPr>
              <a:t>英</a:t>
            </a:r>
            <a:r>
              <a:rPr lang="zh-TW" altLang="en-US" sz="900" dirty="0">
                <a:solidFill>
                  <a:srgbClr val="000000"/>
                </a:solidFill>
              </a:rPr>
              <a:t>華</a:t>
            </a:r>
            <a:r>
              <a:rPr lang="zh-TW" altLang="zh-TW" sz="900" dirty="0">
                <a:solidFill>
                  <a:srgbClr val="000000"/>
                </a:solidFill>
              </a:rPr>
              <a:t>達</a:t>
            </a:r>
            <a:r>
              <a:rPr lang="zh-TW" altLang="en-US" sz="900" dirty="0">
                <a:solidFill>
                  <a:srgbClr val="000000"/>
                </a:solidFill>
              </a:rPr>
              <a:t>台北、浦東</a:t>
            </a:r>
            <a:r>
              <a:rPr lang="zh-TW" altLang="zh-TW" sz="900" dirty="0">
                <a:solidFill>
                  <a:srgbClr val="000000"/>
                </a:solidFill>
              </a:rPr>
              <a:t>廠區</a:t>
            </a:r>
            <a:r>
              <a:rPr lang="zh-TW" altLang="en-US" sz="900" dirty="0">
                <a:solidFill>
                  <a:srgbClr val="000000"/>
                </a:solidFill>
              </a:rPr>
              <a:t>及南京廠區都已</a:t>
            </a:r>
            <a:r>
              <a:rPr lang="zh-TW" altLang="zh-TW" sz="900" dirty="0">
                <a:solidFill>
                  <a:srgbClr val="000000"/>
                </a:solidFill>
              </a:rPr>
              <a:t>有進行</a:t>
            </a:r>
            <a:r>
              <a:rPr lang="en-US" altLang="zh-TW" sz="900" dirty="0">
                <a:solidFill>
                  <a:srgbClr val="000000"/>
                </a:solidFill>
              </a:rPr>
              <a:t>RBA-ON</a:t>
            </a:r>
            <a:r>
              <a:rPr lang="zh-TW" altLang="zh-TW" sz="900" dirty="0">
                <a:solidFill>
                  <a:srgbClr val="000000"/>
                </a:solidFill>
              </a:rPr>
              <a:t>的</a:t>
            </a:r>
            <a:r>
              <a:rPr lang="en-US" altLang="zh-TW" sz="900" dirty="0">
                <a:solidFill>
                  <a:srgbClr val="000000"/>
                </a:solidFill>
              </a:rPr>
              <a:t>SAQ</a:t>
            </a:r>
            <a:r>
              <a:rPr lang="zh-TW" altLang="zh-TW" sz="900" dirty="0">
                <a:solidFill>
                  <a:srgbClr val="000000"/>
                </a:solidFill>
              </a:rPr>
              <a:t>評估、</a:t>
            </a:r>
            <a:r>
              <a:rPr lang="en-US" altLang="zh-TW" sz="900" dirty="0">
                <a:solidFill>
                  <a:srgbClr val="000000"/>
                </a:solidFill>
              </a:rPr>
              <a:t>VAP</a:t>
            </a:r>
            <a:r>
              <a:rPr lang="zh-TW" altLang="zh-TW" sz="900" dirty="0">
                <a:solidFill>
                  <a:srgbClr val="000000"/>
                </a:solidFill>
              </a:rPr>
              <a:t>稽核與改善，以及日常供應商</a:t>
            </a:r>
            <a:r>
              <a:rPr lang="en-US" altLang="zh-TW" sz="900" dirty="0">
                <a:solidFill>
                  <a:srgbClr val="000000"/>
                </a:solidFill>
              </a:rPr>
              <a:t>SER</a:t>
            </a:r>
            <a:r>
              <a:rPr lang="zh-TW" altLang="zh-TW" sz="900" dirty="0">
                <a:solidFill>
                  <a:srgbClr val="000000"/>
                </a:solidFill>
              </a:rPr>
              <a:t>稽核</a:t>
            </a:r>
            <a:r>
              <a:rPr lang="zh-TW" altLang="en-US" sz="900" dirty="0">
                <a:solidFill>
                  <a:srgbClr val="000000"/>
                </a:solidFill>
              </a:rPr>
              <a:t>，</a:t>
            </a:r>
            <a:r>
              <a:rPr lang="zh-TW" altLang="zh-TW" sz="900" dirty="0">
                <a:solidFill>
                  <a:srgbClr val="000000"/>
                </a:solidFill>
              </a:rPr>
              <a:t>滿足客戶</a:t>
            </a:r>
            <a:r>
              <a:rPr lang="en-US" altLang="zh-TW" sz="900" dirty="0">
                <a:solidFill>
                  <a:srgbClr val="000000"/>
                </a:solidFill>
              </a:rPr>
              <a:t>RBA</a:t>
            </a:r>
            <a:r>
              <a:rPr lang="zh-TW" altLang="zh-TW" sz="900" dirty="0">
                <a:solidFill>
                  <a:srgbClr val="000000"/>
                </a:solidFill>
              </a:rPr>
              <a:t>訴求、對外揭露</a:t>
            </a:r>
            <a:r>
              <a:rPr lang="en-US" altLang="zh-TW" sz="900" dirty="0">
                <a:solidFill>
                  <a:srgbClr val="000000"/>
                </a:solidFill>
              </a:rPr>
              <a:t>CSR</a:t>
            </a:r>
            <a:r>
              <a:rPr lang="zh-TW" altLang="zh-TW" sz="900" dirty="0">
                <a:solidFill>
                  <a:srgbClr val="000000"/>
                </a:solidFill>
              </a:rPr>
              <a:t>資訊。</a:t>
            </a:r>
            <a:endParaRPr lang="en-US" altLang="zh-TW" sz="900" dirty="0">
              <a:solidFill>
                <a:srgbClr val="000000"/>
              </a:solidFill>
              <a:sym typeface="微軟正黑體" pitchFamily="34" charset="-120"/>
            </a:endParaRPr>
          </a:p>
        </p:txBody>
      </p:sp>
      <p:sp>
        <p:nvSpPr>
          <p:cNvPr id="7" name="內容版面配置區 1"/>
          <p:cNvSpPr>
            <a:spLocks noGrp="1"/>
          </p:cNvSpPr>
          <p:nvPr>
            <p:ph idx="4294967295"/>
          </p:nvPr>
        </p:nvSpPr>
        <p:spPr>
          <a:xfrm>
            <a:off x="3510384" y="2780928"/>
            <a:ext cx="3057842" cy="6375756"/>
          </a:xfrm>
          <a:prstGeom prst="rect">
            <a:avLst/>
          </a:prstGeom>
        </p:spPr>
        <p:txBody>
          <a:bodyPr>
            <a:normAutofit/>
          </a:bodyPr>
          <a:lstStyle/>
          <a:p>
            <a:pPr marL="0" indent="0">
              <a:lnSpc>
                <a:spcPct val="150000"/>
              </a:lnSpc>
              <a:buNone/>
            </a:pPr>
            <a:r>
              <a:rPr lang="en-US" altLang="zh-TW" sz="1100" b="1" dirty="0">
                <a:solidFill>
                  <a:srgbClr val="000000"/>
                </a:solidFill>
                <a:latin typeface="微軟正黑體" panose="020B0604030504040204" pitchFamily="34" charset="-120"/>
                <a:ea typeface="微軟正黑體" panose="020B0604030504040204" pitchFamily="34" charset="-120"/>
                <a:sym typeface="微軟正黑體" pitchFamily="34" charset="-120"/>
              </a:rPr>
              <a:t>2).</a:t>
            </a:r>
            <a:r>
              <a:rPr lang="zh-TW" altLang="en-US" sz="1100" b="1" dirty="0">
                <a:solidFill>
                  <a:srgbClr val="000000"/>
                </a:solidFill>
                <a:latin typeface="微軟正黑體" panose="020B0604030504040204" pitchFamily="34" charset="-120"/>
                <a:ea typeface="微軟正黑體" panose="020B0604030504040204" pitchFamily="34" charset="-120"/>
                <a:sym typeface="微軟正黑體" pitchFamily="34" charset="-120"/>
              </a:rPr>
              <a:t>顧客服務與顧客滿意度</a:t>
            </a:r>
            <a:endParaRPr lang="en-US" altLang="zh-TW" sz="1100" b="1" dirty="0">
              <a:solidFill>
                <a:srgbClr val="000000"/>
              </a:solidFill>
              <a:latin typeface="微軟正黑體" panose="020B0604030504040204" pitchFamily="34" charset="-120"/>
              <a:ea typeface="微軟正黑體" panose="020B0604030504040204" pitchFamily="34" charset="-120"/>
              <a:sym typeface="微軟正黑體" pitchFamily="34" charset="-120"/>
            </a:endParaRPr>
          </a:p>
          <a:p>
            <a:pPr marL="0" indent="234000">
              <a:lnSpc>
                <a:spcPct val="150000"/>
              </a:lnSpc>
              <a:buNone/>
            </a:pPr>
            <a:r>
              <a:rPr lang="en-US" altLang="zh-TW" sz="900" dirty="0">
                <a:solidFill>
                  <a:srgbClr val="000000"/>
                </a:solidFill>
                <a:latin typeface="微軟正黑體" panose="020B0604030504040204" pitchFamily="34" charset="-120"/>
                <a:ea typeface="微軟正黑體" panose="020B0604030504040204" pitchFamily="34" charset="-120"/>
                <a:sym typeface="微軟正黑體" pitchFamily="34" charset="-120"/>
              </a:rPr>
              <a:t>英華達公司依產業供應鏈緊密聯繫運作的特性，將公司內部流程與個別顧客的流程相連接，針對顧客設立專屬團隊，有效達成顧客對品質、效率、與彈性的要求。公司內部的績效</a:t>
            </a:r>
            <a:r>
              <a:rPr lang="zh-TW" altLang="en-US" sz="900" dirty="0">
                <a:solidFill>
                  <a:srgbClr val="000000"/>
                </a:solidFill>
                <a:latin typeface="微軟正黑體" panose="020B0604030504040204" pitchFamily="34" charset="-120"/>
                <a:ea typeface="微軟正黑體" panose="020B0604030504040204" pitchFamily="34" charset="-120"/>
                <a:sym typeface="微軟正黑體" pitchFamily="34" charset="-120"/>
              </a:rPr>
              <a:t>管理</a:t>
            </a:r>
            <a:r>
              <a:rPr lang="en-US" altLang="zh-TW" sz="900" dirty="0" err="1">
                <a:solidFill>
                  <a:srgbClr val="000000"/>
                </a:solidFill>
                <a:latin typeface="微軟正黑體" panose="020B0604030504040204" pitchFamily="34" charset="-120"/>
                <a:ea typeface="微軟正黑體" panose="020B0604030504040204" pitchFamily="34" charset="-120"/>
                <a:sym typeface="微軟正黑體" pitchFamily="34" charset="-120"/>
              </a:rPr>
              <a:t>依平衡計分卡的展開，由公司層面貫穿到各部門及個人</a:t>
            </a:r>
            <a:r>
              <a:rPr lang="zh-TW" altLang="en-US" sz="900" dirty="0">
                <a:solidFill>
                  <a:srgbClr val="000000"/>
                </a:solidFill>
                <a:latin typeface="微軟正黑體" panose="020B0604030504040204" pitchFamily="34" charset="-120"/>
                <a:ea typeface="微軟正黑體" panose="020B0604030504040204" pitchFamily="34" charset="-120"/>
                <a:sym typeface="微軟正黑體" pitchFamily="34" charset="-120"/>
              </a:rPr>
              <a:t>，因此不論在內部流程還是績效管理制度的發揮上，顧客總是給予高度的評價與服務滿意度。英華達每年針對交易金額較大主要客戶，皆進行顧客滿意度調查，IAC主要提升的三個評分面向，有全年度產線產能提升、客戶於產線現場稽核評分、客訴以及緊急事項的及時因應處理三個部分。顯現IAC在提升服務品質、產線維護以及即時動員的部分，精益求精，普遍獲得客戶滿意</a:t>
            </a:r>
            <a:endParaRPr lang="zh-TW" altLang="en-US" sz="900" dirty="0">
              <a:solidFill>
                <a:srgbClr val="000000"/>
              </a:solidFill>
              <a:latin typeface="微軟正黑體" panose="020B0604030504040204" pitchFamily="34" charset="-120"/>
              <a:ea typeface="微軟正黑體" panose="020B0604030504040204" pitchFamily="34" charset="-120"/>
            </a:endParaRPr>
          </a:p>
        </p:txBody>
      </p:sp>
      <p:graphicFrame>
        <p:nvGraphicFramePr>
          <p:cNvPr id="3" name="表格 2"/>
          <p:cNvGraphicFramePr>
            <a:graphicFrameLocks noGrp="1"/>
          </p:cNvGraphicFramePr>
          <p:nvPr>
            <p:extLst>
              <p:ext uri="{D42A27DB-BD31-4B8C-83A1-F6EECF244321}">
                <p14:modId xmlns:p14="http://schemas.microsoft.com/office/powerpoint/2010/main" val="1461600691"/>
              </p:ext>
            </p:extLst>
          </p:nvPr>
        </p:nvGraphicFramePr>
        <p:xfrm>
          <a:off x="3403600" y="404665"/>
          <a:ext cx="6373935" cy="1584175"/>
        </p:xfrm>
        <a:graphic>
          <a:graphicData uri="http://schemas.openxmlformats.org/drawingml/2006/table">
            <a:tbl>
              <a:tblPr firstRow="1" firstCol="1" bandRow="1">
                <a:tableStyleId>{5C22544A-7EE6-4342-B048-85BDC9FD1C3A}</a:tableStyleId>
              </a:tblPr>
              <a:tblGrid>
                <a:gridCol w="864778">
                  <a:extLst>
                    <a:ext uri="{9D8B030D-6E8A-4147-A177-3AD203B41FA5}">
                      <a16:colId xmlns="" xmlns:a16="http://schemas.microsoft.com/office/drawing/2014/main" val="20000"/>
                    </a:ext>
                  </a:extLst>
                </a:gridCol>
                <a:gridCol w="2384561">
                  <a:extLst>
                    <a:ext uri="{9D8B030D-6E8A-4147-A177-3AD203B41FA5}">
                      <a16:colId xmlns="" xmlns:a16="http://schemas.microsoft.com/office/drawing/2014/main" val="20001"/>
                    </a:ext>
                  </a:extLst>
                </a:gridCol>
                <a:gridCol w="822262">
                  <a:extLst>
                    <a:ext uri="{9D8B030D-6E8A-4147-A177-3AD203B41FA5}">
                      <a16:colId xmlns="" xmlns:a16="http://schemas.microsoft.com/office/drawing/2014/main" val="20002"/>
                    </a:ext>
                  </a:extLst>
                </a:gridCol>
                <a:gridCol w="740036">
                  <a:extLst>
                    <a:ext uri="{9D8B030D-6E8A-4147-A177-3AD203B41FA5}">
                      <a16:colId xmlns="" xmlns:a16="http://schemas.microsoft.com/office/drawing/2014/main" val="20003"/>
                    </a:ext>
                  </a:extLst>
                </a:gridCol>
                <a:gridCol w="740036">
                  <a:extLst>
                    <a:ext uri="{9D8B030D-6E8A-4147-A177-3AD203B41FA5}">
                      <a16:colId xmlns="" xmlns:a16="http://schemas.microsoft.com/office/drawing/2014/main" val="20004"/>
                    </a:ext>
                  </a:extLst>
                </a:gridCol>
                <a:gridCol w="822262">
                  <a:extLst>
                    <a:ext uri="{9D8B030D-6E8A-4147-A177-3AD203B41FA5}">
                      <a16:colId xmlns="" xmlns:a16="http://schemas.microsoft.com/office/drawing/2014/main" val="20005"/>
                    </a:ext>
                  </a:extLst>
                </a:gridCol>
              </a:tblGrid>
              <a:tr h="744580">
                <a:tc>
                  <a:txBody>
                    <a:bodyPr/>
                    <a:lstStyle/>
                    <a:p>
                      <a:pPr algn="l">
                        <a:spcAft>
                          <a:spcPts val="0"/>
                        </a:spcAft>
                      </a:pPr>
                      <a:r>
                        <a:rPr lang="en-US" sz="1200" kern="100" dirty="0">
                          <a:effectLst/>
                        </a:rPr>
                        <a:t>BU</a:t>
                      </a:r>
                      <a:endParaRPr lang="zh-TW" sz="1200" kern="100" dirty="0">
                        <a:effectLst/>
                        <a:latin typeface="Calibri"/>
                        <a:ea typeface="新細明體"/>
                        <a:cs typeface="Times New Roman"/>
                      </a:endParaRPr>
                    </a:p>
                  </a:txBody>
                  <a:tcPr marL="68580" marR="68580" marT="0" marB="0"/>
                </a:tc>
                <a:tc>
                  <a:txBody>
                    <a:bodyPr/>
                    <a:lstStyle/>
                    <a:p>
                      <a:pPr algn="l">
                        <a:spcAft>
                          <a:spcPts val="0"/>
                        </a:spcAft>
                      </a:pPr>
                      <a:r>
                        <a:rPr lang="zh-TW" sz="1200" kern="100" dirty="0">
                          <a:effectLst/>
                        </a:rPr>
                        <a:t>資料種類</a:t>
                      </a:r>
                      <a:endParaRPr lang="zh-TW" sz="1200" kern="100" dirty="0">
                        <a:effectLst/>
                        <a:latin typeface="Calibri"/>
                        <a:ea typeface="新細明體"/>
                        <a:cs typeface="Times New Roman"/>
                      </a:endParaRPr>
                    </a:p>
                  </a:txBody>
                  <a:tcPr marL="68580" marR="68580" marT="0" marB="0"/>
                </a:tc>
                <a:tc>
                  <a:txBody>
                    <a:bodyPr/>
                    <a:lstStyle/>
                    <a:p>
                      <a:pPr algn="l">
                        <a:spcAft>
                          <a:spcPts val="0"/>
                        </a:spcAft>
                      </a:pPr>
                      <a:r>
                        <a:rPr lang="en-US" sz="1200" kern="100" dirty="0">
                          <a:effectLst/>
                        </a:rPr>
                        <a:t>2019 Q1</a:t>
                      </a:r>
                      <a:endParaRPr lang="zh-TW" sz="1200" kern="100" dirty="0">
                        <a:effectLst/>
                        <a:latin typeface="Calibri"/>
                        <a:ea typeface="新細明體"/>
                        <a:cs typeface="Times New Roman"/>
                      </a:endParaRPr>
                    </a:p>
                  </a:txBody>
                  <a:tcPr marL="68580" marR="68580" marT="0" marB="0"/>
                </a:tc>
                <a:tc>
                  <a:txBody>
                    <a:bodyPr/>
                    <a:lstStyle/>
                    <a:p>
                      <a:pPr algn="l">
                        <a:spcAft>
                          <a:spcPts val="0"/>
                        </a:spcAft>
                      </a:pPr>
                      <a:r>
                        <a:rPr lang="en-US" sz="1200" kern="100" dirty="0">
                          <a:effectLst/>
                        </a:rPr>
                        <a:t>2019</a:t>
                      </a:r>
                    </a:p>
                    <a:p>
                      <a:pPr algn="l">
                        <a:spcAft>
                          <a:spcPts val="0"/>
                        </a:spcAft>
                      </a:pPr>
                      <a:r>
                        <a:rPr lang="en-US" sz="1200" kern="100" dirty="0">
                          <a:effectLst/>
                        </a:rPr>
                        <a:t>Q2</a:t>
                      </a:r>
                      <a:endParaRPr lang="zh-TW" sz="1200" kern="100" dirty="0">
                        <a:effectLst/>
                        <a:latin typeface="Calibri"/>
                        <a:ea typeface="新細明體"/>
                        <a:cs typeface="Times New Roman"/>
                      </a:endParaRPr>
                    </a:p>
                  </a:txBody>
                  <a:tcPr marL="68580" marR="68580" marT="0" marB="0"/>
                </a:tc>
                <a:tc>
                  <a:txBody>
                    <a:bodyPr/>
                    <a:lstStyle/>
                    <a:p>
                      <a:pPr algn="l">
                        <a:spcAft>
                          <a:spcPts val="0"/>
                        </a:spcAft>
                      </a:pPr>
                      <a:r>
                        <a:rPr lang="en-US" sz="1200" kern="100" dirty="0">
                          <a:effectLst/>
                        </a:rPr>
                        <a:t>2019 Q3</a:t>
                      </a:r>
                      <a:endParaRPr lang="zh-TW" sz="1200" kern="100" dirty="0">
                        <a:effectLst/>
                        <a:latin typeface="Calibri"/>
                        <a:ea typeface="新細明體"/>
                        <a:cs typeface="Times New Roman"/>
                      </a:endParaRPr>
                    </a:p>
                  </a:txBody>
                  <a:tcPr marL="68580" marR="68580" marT="0" marB="0"/>
                </a:tc>
                <a:tc>
                  <a:txBody>
                    <a:bodyPr/>
                    <a:lstStyle/>
                    <a:p>
                      <a:pPr algn="l">
                        <a:spcAft>
                          <a:spcPts val="0"/>
                        </a:spcAft>
                      </a:pPr>
                      <a:r>
                        <a:rPr lang="en-US" sz="1200" kern="100" dirty="0">
                          <a:effectLst/>
                        </a:rPr>
                        <a:t>2019</a:t>
                      </a:r>
                    </a:p>
                    <a:p>
                      <a:pPr algn="l">
                        <a:spcAft>
                          <a:spcPts val="0"/>
                        </a:spcAft>
                      </a:pPr>
                      <a:r>
                        <a:rPr lang="en-US" sz="1200" kern="100" dirty="0">
                          <a:effectLst/>
                        </a:rPr>
                        <a:t>Q4</a:t>
                      </a:r>
                      <a:endParaRPr lang="zh-TW" sz="1200" kern="100" dirty="0">
                        <a:effectLst/>
                        <a:latin typeface="Calibri"/>
                        <a:ea typeface="新細明體"/>
                        <a:cs typeface="Times New Roman"/>
                      </a:endParaRPr>
                    </a:p>
                  </a:txBody>
                  <a:tcPr marL="68580" marR="68580" marT="0" marB="0"/>
                </a:tc>
                <a:extLst>
                  <a:ext uri="{0D108BD9-81ED-4DB2-BD59-A6C34878D82A}">
                    <a16:rowId xmlns="" xmlns:a16="http://schemas.microsoft.com/office/drawing/2014/main" val="10000"/>
                  </a:ext>
                </a:extLst>
              </a:tr>
              <a:tr h="150803">
                <a:tc>
                  <a:txBody>
                    <a:bodyPr/>
                    <a:lstStyle/>
                    <a:p>
                      <a:pPr algn="l">
                        <a:spcAft>
                          <a:spcPts val="0"/>
                        </a:spcAft>
                      </a:pPr>
                      <a:r>
                        <a:rPr lang="en-US" sz="1200" kern="100" dirty="0">
                          <a:effectLst/>
                          <a:latin typeface="Calibri"/>
                          <a:ea typeface="新細明體"/>
                          <a:cs typeface="Times New Roman"/>
                        </a:rPr>
                        <a:t>Mambo</a:t>
                      </a:r>
                      <a:endParaRPr lang="zh-TW" sz="1200" kern="100" dirty="0">
                        <a:effectLst/>
                        <a:latin typeface="Calibri"/>
                        <a:ea typeface="新細明體"/>
                        <a:cs typeface="Times New Roman"/>
                      </a:endParaRPr>
                    </a:p>
                  </a:txBody>
                  <a:tcPr marL="68580" marR="68580" marT="0" marB="0"/>
                </a:tc>
                <a:tc>
                  <a:txBody>
                    <a:bodyPr/>
                    <a:lstStyle/>
                    <a:p>
                      <a:pPr algn="l">
                        <a:spcAft>
                          <a:spcPts val="0"/>
                        </a:spcAft>
                      </a:pPr>
                      <a:r>
                        <a:rPr lang="en-US" sz="1200" kern="100">
                          <a:effectLst/>
                          <a:latin typeface="Calibri"/>
                          <a:ea typeface="新細明體"/>
                          <a:cs typeface="Times New Roman"/>
                        </a:rPr>
                        <a:t>QBR scorecard (</a:t>
                      </a:r>
                      <a:r>
                        <a:rPr lang="zh-TW" sz="1200" kern="100">
                          <a:effectLst/>
                          <a:latin typeface="Calibri"/>
                          <a:ea typeface="新細明體"/>
                          <a:cs typeface="Times New Roman"/>
                        </a:rPr>
                        <a:t>滿分</a:t>
                      </a:r>
                      <a:r>
                        <a:rPr lang="en-US" sz="1200" kern="100">
                          <a:effectLst/>
                          <a:latin typeface="Calibri"/>
                          <a:ea typeface="新細明體"/>
                          <a:cs typeface="Times New Roman"/>
                        </a:rPr>
                        <a:t>10</a:t>
                      </a:r>
                      <a:r>
                        <a:rPr lang="zh-TW" sz="1200" kern="100">
                          <a:effectLst/>
                          <a:latin typeface="Calibri"/>
                          <a:ea typeface="新細明體"/>
                          <a:cs typeface="Times New Roman"/>
                        </a:rPr>
                        <a:t>分</a:t>
                      </a:r>
                      <a:r>
                        <a:rPr lang="en-US" sz="1200" kern="100">
                          <a:effectLst/>
                          <a:latin typeface="Calibri"/>
                          <a:ea typeface="新細明體"/>
                          <a:cs typeface="Times New Roman"/>
                        </a:rPr>
                        <a:t>)</a:t>
                      </a:r>
                      <a:endParaRPr lang="zh-TW" sz="1200" kern="100">
                        <a:effectLst/>
                        <a:latin typeface="Calibri"/>
                        <a:ea typeface="新細明體"/>
                        <a:cs typeface="Times New Roman"/>
                      </a:endParaRPr>
                    </a:p>
                  </a:txBody>
                  <a:tcPr marL="68580" marR="68580" marT="0" marB="0"/>
                </a:tc>
                <a:tc>
                  <a:txBody>
                    <a:bodyPr/>
                    <a:lstStyle/>
                    <a:p>
                      <a:pPr algn="l">
                        <a:spcAft>
                          <a:spcPts val="0"/>
                        </a:spcAft>
                      </a:pPr>
                      <a:r>
                        <a:rPr lang="en-US" sz="1200" kern="100">
                          <a:effectLst/>
                          <a:latin typeface="Calibri"/>
                          <a:ea typeface="新細明體"/>
                          <a:cs typeface="Times New Roman"/>
                        </a:rPr>
                        <a:t>8.08</a:t>
                      </a:r>
                      <a:endParaRPr lang="zh-TW" sz="1200" kern="100">
                        <a:effectLst/>
                        <a:latin typeface="Calibri"/>
                        <a:ea typeface="新細明體"/>
                        <a:cs typeface="Times New Roman"/>
                      </a:endParaRPr>
                    </a:p>
                  </a:txBody>
                  <a:tcPr marL="68580" marR="68580" marT="0" marB="0"/>
                </a:tc>
                <a:tc>
                  <a:txBody>
                    <a:bodyPr/>
                    <a:lstStyle/>
                    <a:p>
                      <a:pPr algn="l">
                        <a:spcAft>
                          <a:spcPts val="0"/>
                        </a:spcAft>
                      </a:pPr>
                      <a:r>
                        <a:rPr lang="en-US" sz="1200" kern="100">
                          <a:effectLst/>
                          <a:latin typeface="Calibri"/>
                          <a:ea typeface="新細明體"/>
                          <a:cs typeface="Times New Roman"/>
                        </a:rPr>
                        <a:t>8.06</a:t>
                      </a:r>
                      <a:endParaRPr lang="zh-TW" sz="1200" kern="100">
                        <a:effectLst/>
                        <a:latin typeface="Calibri"/>
                        <a:ea typeface="新細明體"/>
                        <a:cs typeface="Times New Roman"/>
                      </a:endParaRPr>
                    </a:p>
                  </a:txBody>
                  <a:tcPr marL="68580" marR="68580" marT="0" marB="0"/>
                </a:tc>
                <a:tc>
                  <a:txBody>
                    <a:bodyPr/>
                    <a:lstStyle/>
                    <a:p>
                      <a:pPr algn="l">
                        <a:spcAft>
                          <a:spcPts val="0"/>
                        </a:spcAft>
                      </a:pPr>
                      <a:r>
                        <a:rPr lang="en-US" sz="1200" kern="100">
                          <a:effectLst/>
                          <a:latin typeface="Calibri"/>
                          <a:ea typeface="新細明體"/>
                          <a:cs typeface="Times New Roman"/>
                        </a:rPr>
                        <a:t>8.55</a:t>
                      </a:r>
                      <a:endParaRPr lang="zh-TW" sz="1200" kern="100">
                        <a:effectLst/>
                        <a:latin typeface="Calibri"/>
                        <a:ea typeface="新細明體"/>
                        <a:cs typeface="Times New Roman"/>
                      </a:endParaRPr>
                    </a:p>
                  </a:txBody>
                  <a:tcPr marL="68580" marR="68580" marT="0" marB="0"/>
                </a:tc>
                <a:tc>
                  <a:txBody>
                    <a:bodyPr/>
                    <a:lstStyle/>
                    <a:p>
                      <a:pPr algn="l">
                        <a:spcAft>
                          <a:spcPts val="0"/>
                        </a:spcAft>
                      </a:pPr>
                      <a:r>
                        <a:rPr lang="en-US" sz="1200" kern="100" dirty="0">
                          <a:effectLst/>
                          <a:latin typeface="Calibri"/>
                          <a:ea typeface="新細明體"/>
                          <a:cs typeface="Times New Roman"/>
                        </a:rPr>
                        <a:t> </a:t>
                      </a:r>
                      <a:r>
                        <a:rPr lang="en-US" sz="1200" kern="100" dirty="0" smtClean="0">
                          <a:effectLst/>
                          <a:latin typeface="Calibri"/>
                          <a:ea typeface="新細明體"/>
                          <a:cs typeface="Times New Roman"/>
                        </a:rPr>
                        <a:t>N/A</a:t>
                      </a:r>
                      <a:endParaRPr lang="zh-TW" sz="1200" kern="100" dirty="0">
                        <a:effectLst/>
                        <a:latin typeface="Calibri"/>
                        <a:ea typeface="新細明體"/>
                        <a:cs typeface="Times New Roman"/>
                      </a:endParaRPr>
                    </a:p>
                  </a:txBody>
                  <a:tcPr marL="68580" marR="68580" marT="0" marB="0"/>
                </a:tc>
                <a:extLst>
                  <a:ext uri="{0D108BD9-81ED-4DB2-BD59-A6C34878D82A}">
                    <a16:rowId xmlns="" xmlns:a16="http://schemas.microsoft.com/office/drawing/2014/main" val="10002"/>
                  </a:ext>
                </a:extLst>
              </a:tr>
              <a:tr h="150803">
                <a:tc>
                  <a:txBody>
                    <a:bodyPr/>
                    <a:lstStyle/>
                    <a:p>
                      <a:pPr algn="l">
                        <a:spcAft>
                          <a:spcPts val="0"/>
                        </a:spcAft>
                      </a:pPr>
                      <a:r>
                        <a:rPr lang="en-US" sz="1200" kern="100">
                          <a:effectLst/>
                          <a:latin typeface="Calibri"/>
                          <a:ea typeface="新細明體"/>
                          <a:cs typeface="Times New Roman"/>
                        </a:rPr>
                        <a:t>NTG</a:t>
                      </a:r>
                      <a:endParaRPr lang="zh-TW" sz="1200" kern="100">
                        <a:effectLst/>
                        <a:latin typeface="Calibri"/>
                        <a:ea typeface="新細明體"/>
                        <a:cs typeface="Times New Roman"/>
                      </a:endParaRPr>
                    </a:p>
                  </a:txBody>
                  <a:tcPr marL="68580" marR="68580" marT="0" marB="0"/>
                </a:tc>
                <a:tc>
                  <a:txBody>
                    <a:bodyPr/>
                    <a:lstStyle/>
                    <a:p>
                      <a:pPr algn="l">
                        <a:spcAft>
                          <a:spcPts val="0"/>
                        </a:spcAft>
                      </a:pPr>
                      <a:r>
                        <a:rPr lang="en-US" sz="1200" kern="100">
                          <a:effectLst/>
                          <a:latin typeface="Calibri"/>
                          <a:ea typeface="新細明體"/>
                          <a:cs typeface="Times New Roman"/>
                        </a:rPr>
                        <a:t>QBR scorecard (</a:t>
                      </a:r>
                      <a:r>
                        <a:rPr lang="zh-TW" sz="1200" kern="100">
                          <a:effectLst/>
                          <a:latin typeface="Calibri"/>
                          <a:ea typeface="新細明體"/>
                          <a:cs typeface="Times New Roman"/>
                        </a:rPr>
                        <a:t>滿分</a:t>
                      </a:r>
                      <a:r>
                        <a:rPr lang="en-US" sz="1200" kern="100">
                          <a:effectLst/>
                          <a:latin typeface="Calibri"/>
                          <a:ea typeface="新細明體"/>
                          <a:cs typeface="Times New Roman"/>
                        </a:rPr>
                        <a:t>100</a:t>
                      </a:r>
                      <a:r>
                        <a:rPr lang="zh-TW" sz="1200" kern="100">
                          <a:effectLst/>
                          <a:latin typeface="Calibri"/>
                          <a:ea typeface="新細明體"/>
                          <a:cs typeface="Times New Roman"/>
                        </a:rPr>
                        <a:t>分</a:t>
                      </a:r>
                      <a:r>
                        <a:rPr lang="en-US" sz="1200" kern="100">
                          <a:effectLst/>
                          <a:latin typeface="Calibri"/>
                          <a:ea typeface="新細明體"/>
                          <a:cs typeface="Times New Roman"/>
                        </a:rPr>
                        <a:t>)</a:t>
                      </a:r>
                      <a:endParaRPr lang="zh-TW" sz="1200" kern="100">
                        <a:effectLst/>
                        <a:latin typeface="Calibri"/>
                        <a:ea typeface="新細明體"/>
                        <a:cs typeface="Times New Roman"/>
                      </a:endParaRPr>
                    </a:p>
                  </a:txBody>
                  <a:tcPr marL="68580" marR="68580" marT="0" marB="0"/>
                </a:tc>
                <a:tc>
                  <a:txBody>
                    <a:bodyPr/>
                    <a:lstStyle/>
                    <a:p>
                      <a:pPr algn="l">
                        <a:spcAft>
                          <a:spcPts val="0"/>
                        </a:spcAft>
                      </a:pPr>
                      <a:r>
                        <a:rPr lang="en-US" sz="1200" kern="100">
                          <a:effectLst/>
                          <a:latin typeface="Calibri"/>
                          <a:ea typeface="新細明體"/>
                          <a:cs typeface="Times New Roman"/>
                        </a:rPr>
                        <a:t>82</a:t>
                      </a:r>
                      <a:endParaRPr lang="zh-TW" sz="1200" kern="100">
                        <a:effectLst/>
                        <a:latin typeface="Calibri"/>
                        <a:ea typeface="新細明體"/>
                        <a:cs typeface="Times New Roman"/>
                      </a:endParaRPr>
                    </a:p>
                  </a:txBody>
                  <a:tcPr marL="68580" marR="68580" marT="0" marB="0"/>
                </a:tc>
                <a:tc>
                  <a:txBody>
                    <a:bodyPr/>
                    <a:lstStyle/>
                    <a:p>
                      <a:pPr algn="l">
                        <a:spcAft>
                          <a:spcPts val="0"/>
                        </a:spcAft>
                      </a:pPr>
                      <a:r>
                        <a:rPr lang="en-US" sz="1200" kern="100">
                          <a:effectLst/>
                          <a:latin typeface="Calibri"/>
                          <a:ea typeface="新細明體"/>
                          <a:cs typeface="Times New Roman"/>
                        </a:rPr>
                        <a:t>85</a:t>
                      </a:r>
                      <a:endParaRPr lang="zh-TW" sz="1200" kern="100">
                        <a:effectLst/>
                        <a:latin typeface="Calibri"/>
                        <a:ea typeface="新細明體"/>
                        <a:cs typeface="Times New Roman"/>
                      </a:endParaRPr>
                    </a:p>
                  </a:txBody>
                  <a:tcPr marL="68580" marR="68580" marT="0" marB="0"/>
                </a:tc>
                <a:tc>
                  <a:txBody>
                    <a:bodyPr/>
                    <a:lstStyle/>
                    <a:p>
                      <a:pPr algn="l">
                        <a:spcAft>
                          <a:spcPts val="0"/>
                        </a:spcAft>
                      </a:pPr>
                      <a:r>
                        <a:rPr lang="en-US" sz="1200" kern="100">
                          <a:effectLst/>
                          <a:latin typeface="Calibri"/>
                          <a:ea typeface="新細明體"/>
                          <a:cs typeface="Times New Roman"/>
                        </a:rPr>
                        <a:t>88</a:t>
                      </a:r>
                      <a:endParaRPr lang="zh-TW" sz="1200" kern="100">
                        <a:effectLst/>
                        <a:latin typeface="Calibri"/>
                        <a:ea typeface="新細明體"/>
                        <a:cs typeface="Times New Roman"/>
                      </a:endParaRPr>
                    </a:p>
                  </a:txBody>
                  <a:tcPr marL="68580" marR="68580" marT="0" marB="0"/>
                </a:tc>
                <a:tc>
                  <a:txBody>
                    <a:bodyPr/>
                    <a:lstStyle/>
                    <a:p>
                      <a:pPr algn="l">
                        <a:spcAft>
                          <a:spcPts val="0"/>
                        </a:spcAft>
                      </a:pPr>
                      <a:r>
                        <a:rPr lang="en-US" sz="1200" kern="100">
                          <a:effectLst/>
                          <a:latin typeface="Calibri"/>
                          <a:ea typeface="新細明體"/>
                          <a:cs typeface="Times New Roman"/>
                        </a:rPr>
                        <a:t>82</a:t>
                      </a:r>
                      <a:endParaRPr lang="zh-TW" sz="1200" kern="100">
                        <a:effectLst/>
                        <a:latin typeface="Calibri"/>
                        <a:ea typeface="新細明體"/>
                        <a:cs typeface="Times New Roman"/>
                      </a:endParaRPr>
                    </a:p>
                  </a:txBody>
                  <a:tcPr marL="68580" marR="68580" marT="0" marB="0"/>
                </a:tc>
                <a:extLst>
                  <a:ext uri="{0D108BD9-81ED-4DB2-BD59-A6C34878D82A}">
                    <a16:rowId xmlns="" xmlns:a16="http://schemas.microsoft.com/office/drawing/2014/main" val="10003"/>
                  </a:ext>
                </a:extLst>
              </a:tr>
              <a:tr h="150803">
                <a:tc>
                  <a:txBody>
                    <a:bodyPr/>
                    <a:lstStyle/>
                    <a:p>
                      <a:pPr algn="l">
                        <a:spcAft>
                          <a:spcPts val="0"/>
                        </a:spcAft>
                      </a:pPr>
                      <a:r>
                        <a:rPr lang="en-US" sz="1200" kern="100">
                          <a:effectLst/>
                          <a:latin typeface="Calibri"/>
                          <a:ea typeface="新細明體"/>
                          <a:cs typeface="Times New Roman"/>
                        </a:rPr>
                        <a:t>T-Bone</a:t>
                      </a:r>
                      <a:endParaRPr lang="zh-TW" sz="1200" kern="100">
                        <a:effectLst/>
                        <a:latin typeface="Calibri"/>
                        <a:ea typeface="新細明體"/>
                        <a:cs typeface="Times New Roman"/>
                      </a:endParaRPr>
                    </a:p>
                  </a:txBody>
                  <a:tcPr marL="68580" marR="68580" marT="0" marB="0"/>
                </a:tc>
                <a:tc>
                  <a:txBody>
                    <a:bodyPr/>
                    <a:lstStyle/>
                    <a:p>
                      <a:pPr algn="l">
                        <a:spcAft>
                          <a:spcPts val="0"/>
                        </a:spcAft>
                      </a:pPr>
                      <a:r>
                        <a:rPr lang="en-US" sz="1200" kern="100">
                          <a:effectLst/>
                          <a:latin typeface="Calibri"/>
                          <a:ea typeface="新細明體"/>
                          <a:cs typeface="Times New Roman"/>
                        </a:rPr>
                        <a:t>QBR scorecard (</a:t>
                      </a:r>
                      <a:r>
                        <a:rPr lang="zh-TW" sz="1200" kern="100">
                          <a:effectLst/>
                          <a:latin typeface="Calibri"/>
                          <a:ea typeface="新細明體"/>
                          <a:cs typeface="Times New Roman"/>
                        </a:rPr>
                        <a:t>滿分</a:t>
                      </a:r>
                      <a:r>
                        <a:rPr lang="en-US" sz="1200" kern="100">
                          <a:effectLst/>
                          <a:latin typeface="Calibri"/>
                          <a:ea typeface="新細明體"/>
                          <a:cs typeface="Times New Roman"/>
                        </a:rPr>
                        <a:t>100</a:t>
                      </a:r>
                      <a:r>
                        <a:rPr lang="zh-TW" sz="1200" kern="100">
                          <a:effectLst/>
                          <a:latin typeface="Calibri"/>
                          <a:ea typeface="新細明體"/>
                          <a:cs typeface="Times New Roman"/>
                        </a:rPr>
                        <a:t>分</a:t>
                      </a:r>
                      <a:r>
                        <a:rPr lang="en-US" sz="1200" kern="100">
                          <a:effectLst/>
                          <a:latin typeface="Calibri"/>
                          <a:ea typeface="新細明體"/>
                          <a:cs typeface="Times New Roman"/>
                        </a:rPr>
                        <a:t>)</a:t>
                      </a:r>
                      <a:endParaRPr lang="zh-TW" sz="1200" kern="100">
                        <a:effectLst/>
                        <a:latin typeface="Calibri"/>
                        <a:ea typeface="新細明體"/>
                        <a:cs typeface="Times New Roman"/>
                      </a:endParaRPr>
                    </a:p>
                  </a:txBody>
                  <a:tcPr marL="68580" marR="68580" marT="0" marB="0"/>
                </a:tc>
                <a:tc>
                  <a:txBody>
                    <a:bodyPr/>
                    <a:lstStyle/>
                    <a:p>
                      <a:pPr algn="l">
                        <a:spcAft>
                          <a:spcPts val="0"/>
                        </a:spcAft>
                      </a:pPr>
                      <a:r>
                        <a:rPr lang="en-US" sz="1200" kern="100">
                          <a:effectLst/>
                          <a:latin typeface="Calibri"/>
                          <a:ea typeface="新細明體"/>
                          <a:cs typeface="Times New Roman"/>
                        </a:rPr>
                        <a:t>81.9</a:t>
                      </a:r>
                      <a:endParaRPr lang="zh-TW" sz="1200" kern="100">
                        <a:effectLst/>
                        <a:latin typeface="Calibri"/>
                        <a:ea typeface="新細明體"/>
                        <a:cs typeface="Times New Roman"/>
                      </a:endParaRPr>
                    </a:p>
                  </a:txBody>
                  <a:tcPr marL="68580" marR="68580" marT="0" marB="0"/>
                </a:tc>
                <a:tc>
                  <a:txBody>
                    <a:bodyPr/>
                    <a:lstStyle/>
                    <a:p>
                      <a:pPr algn="l">
                        <a:spcAft>
                          <a:spcPts val="0"/>
                        </a:spcAft>
                      </a:pPr>
                      <a:r>
                        <a:rPr lang="en-US" sz="1200" kern="100">
                          <a:effectLst/>
                          <a:latin typeface="Calibri"/>
                          <a:ea typeface="新細明體"/>
                          <a:cs typeface="Times New Roman"/>
                        </a:rPr>
                        <a:t>81.0</a:t>
                      </a:r>
                      <a:endParaRPr lang="zh-TW" sz="1200" kern="100">
                        <a:effectLst/>
                        <a:latin typeface="Calibri"/>
                        <a:ea typeface="新細明體"/>
                        <a:cs typeface="Times New Roman"/>
                      </a:endParaRPr>
                    </a:p>
                  </a:txBody>
                  <a:tcPr marL="68580" marR="68580" marT="0" marB="0"/>
                </a:tc>
                <a:tc>
                  <a:txBody>
                    <a:bodyPr/>
                    <a:lstStyle/>
                    <a:p>
                      <a:pPr algn="l">
                        <a:spcAft>
                          <a:spcPts val="0"/>
                        </a:spcAft>
                      </a:pPr>
                      <a:r>
                        <a:rPr lang="en-US" sz="1200" kern="100">
                          <a:effectLst/>
                          <a:latin typeface="Calibri"/>
                          <a:ea typeface="新細明體"/>
                          <a:cs typeface="Times New Roman"/>
                        </a:rPr>
                        <a:t>98</a:t>
                      </a:r>
                      <a:endParaRPr lang="zh-TW" sz="1200" kern="100">
                        <a:effectLst/>
                        <a:latin typeface="Calibri"/>
                        <a:ea typeface="新細明體"/>
                        <a:cs typeface="Times New Roman"/>
                      </a:endParaRPr>
                    </a:p>
                  </a:txBody>
                  <a:tcPr marL="68580" marR="68580" marT="0" marB="0"/>
                </a:tc>
                <a:tc>
                  <a:txBody>
                    <a:bodyPr/>
                    <a:lstStyle/>
                    <a:p>
                      <a:pPr algn="l">
                        <a:spcAft>
                          <a:spcPts val="0"/>
                        </a:spcAft>
                      </a:pPr>
                      <a:r>
                        <a:rPr lang="en-US" sz="1200" kern="100" dirty="0">
                          <a:effectLst/>
                          <a:latin typeface="Calibri"/>
                          <a:ea typeface="新細明體"/>
                          <a:cs typeface="Times New Roman"/>
                        </a:rPr>
                        <a:t> </a:t>
                      </a:r>
                      <a:r>
                        <a:rPr lang="en-US" sz="1200" kern="100" dirty="0" smtClean="0">
                          <a:effectLst/>
                          <a:latin typeface="Calibri"/>
                          <a:ea typeface="新細明體"/>
                          <a:cs typeface="Times New Roman"/>
                        </a:rPr>
                        <a:t>N/A</a:t>
                      </a:r>
                      <a:endParaRPr lang="zh-TW" sz="1200" kern="100" dirty="0">
                        <a:effectLst/>
                        <a:latin typeface="Calibri"/>
                        <a:ea typeface="新細明體"/>
                        <a:cs typeface="Times New Roman"/>
                      </a:endParaRPr>
                    </a:p>
                  </a:txBody>
                  <a:tcPr marL="68580" marR="68580" marT="0" marB="0"/>
                </a:tc>
                <a:extLst>
                  <a:ext uri="{0D108BD9-81ED-4DB2-BD59-A6C34878D82A}">
                    <a16:rowId xmlns="" xmlns:a16="http://schemas.microsoft.com/office/drawing/2014/main" val="10004"/>
                  </a:ext>
                </a:extLst>
              </a:tr>
              <a:tr h="290955">
                <a:tc>
                  <a:txBody>
                    <a:bodyPr/>
                    <a:lstStyle/>
                    <a:p>
                      <a:pPr algn="l">
                        <a:spcAft>
                          <a:spcPts val="0"/>
                        </a:spcAft>
                      </a:pPr>
                      <a:endParaRPr lang="zh-TW" sz="1200" kern="100" dirty="0">
                        <a:effectLst/>
                        <a:latin typeface="Calibri"/>
                        <a:ea typeface="新細明體"/>
                        <a:cs typeface="Times New Roman"/>
                      </a:endParaRPr>
                    </a:p>
                  </a:txBody>
                  <a:tcPr marL="68580" marR="68580" marT="0" marB="0"/>
                </a:tc>
                <a:tc>
                  <a:txBody>
                    <a:bodyPr/>
                    <a:lstStyle/>
                    <a:p>
                      <a:pPr algn="l">
                        <a:spcAft>
                          <a:spcPts val="0"/>
                        </a:spcAft>
                      </a:pPr>
                      <a:endParaRPr lang="zh-TW" sz="1200" kern="100" dirty="0">
                        <a:effectLst/>
                        <a:latin typeface="Calibri"/>
                        <a:ea typeface="新細明體"/>
                        <a:cs typeface="Times New Roman"/>
                      </a:endParaRPr>
                    </a:p>
                  </a:txBody>
                  <a:tcPr marL="68580" marR="68580" marT="0" marB="0"/>
                </a:tc>
                <a:tc>
                  <a:txBody>
                    <a:bodyPr/>
                    <a:lstStyle/>
                    <a:p>
                      <a:pPr algn="l">
                        <a:spcAft>
                          <a:spcPts val="0"/>
                        </a:spcAft>
                      </a:pPr>
                      <a:endParaRPr lang="zh-TW" sz="1200" kern="100" dirty="0">
                        <a:effectLst/>
                        <a:latin typeface="Calibri"/>
                        <a:ea typeface="新細明體"/>
                        <a:cs typeface="Times New Roman"/>
                      </a:endParaRPr>
                    </a:p>
                  </a:txBody>
                  <a:tcPr marL="68580" marR="68580" marT="0" marB="0"/>
                </a:tc>
                <a:tc>
                  <a:txBody>
                    <a:bodyPr/>
                    <a:lstStyle/>
                    <a:p>
                      <a:pPr algn="l">
                        <a:spcAft>
                          <a:spcPts val="0"/>
                        </a:spcAft>
                      </a:pPr>
                      <a:endParaRPr lang="zh-TW" sz="1200" kern="100" dirty="0">
                        <a:effectLst/>
                        <a:latin typeface="Calibri"/>
                        <a:ea typeface="新細明體"/>
                        <a:cs typeface="Times New Roman"/>
                      </a:endParaRPr>
                    </a:p>
                  </a:txBody>
                  <a:tcPr marL="68580" marR="68580" marT="0" marB="0"/>
                </a:tc>
                <a:tc>
                  <a:txBody>
                    <a:bodyPr/>
                    <a:lstStyle/>
                    <a:p>
                      <a:pPr algn="l">
                        <a:spcAft>
                          <a:spcPts val="0"/>
                        </a:spcAft>
                      </a:pPr>
                      <a:endParaRPr lang="zh-TW" sz="1200" kern="100" dirty="0">
                        <a:effectLst/>
                        <a:latin typeface="Calibri"/>
                        <a:ea typeface="新細明體"/>
                        <a:cs typeface="Times New Roman"/>
                      </a:endParaRPr>
                    </a:p>
                  </a:txBody>
                  <a:tcPr marL="68580" marR="68580" marT="0" marB="0"/>
                </a:tc>
                <a:tc>
                  <a:txBody>
                    <a:bodyPr/>
                    <a:lstStyle/>
                    <a:p>
                      <a:pPr algn="l">
                        <a:spcAft>
                          <a:spcPts val="0"/>
                        </a:spcAft>
                      </a:pPr>
                      <a:r>
                        <a:rPr lang="en-US" sz="800" kern="100" dirty="0" smtClean="0">
                          <a:effectLst/>
                          <a:latin typeface="Calibri"/>
                          <a:ea typeface="新細明體"/>
                          <a:cs typeface="Times New Roman"/>
                        </a:rPr>
                        <a:t>*N/A</a:t>
                      </a:r>
                      <a:r>
                        <a:rPr lang="zh-TW" altLang="en-US" sz="800" kern="100" dirty="0" smtClean="0">
                          <a:effectLst/>
                          <a:latin typeface="Calibri"/>
                          <a:ea typeface="新細明體"/>
                          <a:cs typeface="Times New Roman"/>
                        </a:rPr>
                        <a:t>：隔年</a:t>
                      </a:r>
                      <a:r>
                        <a:rPr lang="en-US" altLang="zh-TW" sz="800" kern="100" dirty="0" smtClean="0">
                          <a:effectLst/>
                          <a:latin typeface="Calibri"/>
                          <a:ea typeface="新細明體"/>
                          <a:cs typeface="Times New Roman"/>
                        </a:rPr>
                        <a:t>Q1</a:t>
                      </a:r>
                      <a:r>
                        <a:rPr lang="zh-TW" altLang="en-US" sz="800" kern="100" dirty="0" smtClean="0">
                          <a:effectLst/>
                          <a:latin typeface="Calibri"/>
                          <a:ea typeface="新細明體"/>
                          <a:cs typeface="Times New Roman"/>
                        </a:rPr>
                        <a:t>後才能提供</a:t>
                      </a:r>
                      <a:endParaRPr lang="zh-TW" sz="800" kern="100" dirty="0">
                        <a:effectLst/>
                        <a:latin typeface="Calibri"/>
                        <a:ea typeface="新細明體"/>
                        <a:cs typeface="Times New Roman"/>
                      </a:endParaRPr>
                    </a:p>
                  </a:txBody>
                  <a:tcPr marL="68580" marR="68580" marT="0" marB="0"/>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12303308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730202114"/>
              </p:ext>
            </p:extLst>
          </p:nvPr>
        </p:nvGraphicFramePr>
        <p:xfrm>
          <a:off x="272484" y="692696"/>
          <a:ext cx="9433044" cy="5906152"/>
        </p:xfrm>
        <a:graphic>
          <a:graphicData uri="http://schemas.openxmlformats.org/drawingml/2006/table">
            <a:tbl>
              <a:tblPr/>
              <a:tblGrid>
                <a:gridCol w="978963">
                  <a:extLst>
                    <a:ext uri="{9D8B030D-6E8A-4147-A177-3AD203B41FA5}">
                      <a16:colId xmlns="" xmlns:a16="http://schemas.microsoft.com/office/drawing/2014/main" val="20000"/>
                    </a:ext>
                  </a:extLst>
                </a:gridCol>
                <a:gridCol w="1331215">
                  <a:extLst>
                    <a:ext uri="{9D8B030D-6E8A-4147-A177-3AD203B41FA5}">
                      <a16:colId xmlns="" xmlns:a16="http://schemas.microsoft.com/office/drawing/2014/main" val="20001"/>
                    </a:ext>
                  </a:extLst>
                </a:gridCol>
                <a:gridCol w="1331215">
                  <a:extLst>
                    <a:ext uri="{9D8B030D-6E8A-4147-A177-3AD203B41FA5}">
                      <a16:colId xmlns="" xmlns:a16="http://schemas.microsoft.com/office/drawing/2014/main" val="20002"/>
                    </a:ext>
                  </a:extLst>
                </a:gridCol>
                <a:gridCol w="1331215">
                  <a:extLst>
                    <a:ext uri="{9D8B030D-6E8A-4147-A177-3AD203B41FA5}">
                      <a16:colId xmlns="" xmlns:a16="http://schemas.microsoft.com/office/drawing/2014/main" val="20003"/>
                    </a:ext>
                  </a:extLst>
                </a:gridCol>
                <a:gridCol w="1331215">
                  <a:extLst>
                    <a:ext uri="{9D8B030D-6E8A-4147-A177-3AD203B41FA5}">
                      <a16:colId xmlns="" xmlns:a16="http://schemas.microsoft.com/office/drawing/2014/main" val="20004"/>
                    </a:ext>
                  </a:extLst>
                </a:gridCol>
                <a:gridCol w="1329054">
                  <a:extLst>
                    <a:ext uri="{9D8B030D-6E8A-4147-A177-3AD203B41FA5}">
                      <a16:colId xmlns="" xmlns:a16="http://schemas.microsoft.com/office/drawing/2014/main" val="20005"/>
                    </a:ext>
                  </a:extLst>
                </a:gridCol>
                <a:gridCol w="899003">
                  <a:extLst>
                    <a:ext uri="{9D8B030D-6E8A-4147-A177-3AD203B41FA5}">
                      <a16:colId xmlns="" xmlns:a16="http://schemas.microsoft.com/office/drawing/2014/main" val="20006"/>
                    </a:ext>
                  </a:extLst>
                </a:gridCol>
                <a:gridCol w="901164">
                  <a:extLst>
                    <a:ext uri="{9D8B030D-6E8A-4147-A177-3AD203B41FA5}">
                      <a16:colId xmlns="" xmlns:a16="http://schemas.microsoft.com/office/drawing/2014/main" val="20007"/>
                    </a:ext>
                  </a:extLst>
                </a:gridCol>
              </a:tblGrid>
              <a:tr h="238275">
                <a:tc gridSpan="8">
                  <a:txBody>
                    <a:bodyPr/>
                    <a:lstStyle/>
                    <a:p>
                      <a:pPr algn="ctr" fontAlgn="ctr"/>
                      <a:endParaRPr lang="zh-TW" altLang="en-US" sz="1700" b="1" i="0" u="none" strike="noStrike" dirty="0">
                        <a:solidFill>
                          <a:srgbClr val="064E74"/>
                        </a:solidFill>
                        <a:effectLst/>
                        <a:latin typeface="微軟正黑體"/>
                      </a:endParaRPr>
                    </a:p>
                  </a:txBody>
                  <a:tcPr marL="5021" marR="5021" marT="5021"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10000"/>
                  </a:ext>
                </a:extLst>
              </a:tr>
              <a:tr h="114527">
                <a:tc>
                  <a:txBody>
                    <a:bodyPr/>
                    <a:lstStyle/>
                    <a:p>
                      <a:pPr algn="ctr" rtl="0" fontAlgn="ctr"/>
                      <a:r>
                        <a:rPr lang="zh-TW" altLang="en-US" sz="800" b="1" i="0" u="none" strike="noStrike" dirty="0">
                          <a:solidFill>
                            <a:srgbClr val="FFFFFF"/>
                          </a:solidFill>
                          <a:effectLst/>
                          <a:latin typeface="微軟正黑體"/>
                        </a:rPr>
                        <a:t>重大主題</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B8DFF"/>
                    </a:solidFill>
                  </a:tcPr>
                </a:tc>
                <a:tc gridSpan="7">
                  <a:txBody>
                    <a:bodyPr/>
                    <a:lstStyle/>
                    <a:p>
                      <a:pPr algn="ctr" rtl="0" fontAlgn="ctr"/>
                      <a:r>
                        <a:rPr lang="zh-TW" altLang="en-US" sz="800" b="1" i="0" u="none" strike="noStrike" dirty="0">
                          <a:solidFill>
                            <a:srgbClr val="FFFFFF"/>
                          </a:solidFill>
                          <a:effectLst/>
                          <a:latin typeface="微軟正黑體"/>
                        </a:rPr>
                        <a:t>供應鏈管理、衝突礦產</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B8D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10001"/>
                  </a:ext>
                </a:extLst>
              </a:tr>
              <a:tr h="114527">
                <a:tc>
                  <a:txBody>
                    <a:bodyPr/>
                    <a:lstStyle/>
                    <a:p>
                      <a:pPr algn="ctr" rtl="0" fontAlgn="ctr"/>
                      <a:r>
                        <a:rPr lang="zh-TW" altLang="en-US" sz="800" b="1" i="0" u="none" strike="noStrike" dirty="0">
                          <a:solidFill>
                            <a:srgbClr val="000000"/>
                          </a:solidFill>
                          <a:effectLst/>
                          <a:latin typeface="微軟正黑體"/>
                        </a:rPr>
                        <a:t>管理方針項目</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7">
                  <a:txBody>
                    <a:bodyPr/>
                    <a:lstStyle/>
                    <a:p>
                      <a:pPr algn="ctr" rtl="0" fontAlgn="ctr"/>
                      <a:r>
                        <a:rPr lang="zh-TW" altLang="en-US" sz="800" b="1" i="0" u="none" strike="noStrike" dirty="0">
                          <a:solidFill>
                            <a:srgbClr val="000000"/>
                          </a:solidFill>
                          <a:effectLst/>
                          <a:latin typeface="微軟正黑體"/>
                        </a:rPr>
                        <a:t>說明</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10002"/>
                  </a:ext>
                </a:extLst>
              </a:tr>
              <a:tr h="224525">
                <a:tc>
                  <a:txBody>
                    <a:bodyPr/>
                    <a:lstStyle/>
                    <a:p>
                      <a:pPr algn="ctr" rtl="0" fontAlgn="ctr"/>
                      <a:r>
                        <a:rPr lang="zh-TW" altLang="en-US" sz="800" b="1" i="0" u="none" strike="noStrike" dirty="0">
                          <a:solidFill>
                            <a:srgbClr val="000000"/>
                          </a:solidFill>
                          <a:effectLst/>
                          <a:latin typeface="微軟正黑體"/>
                        </a:rPr>
                        <a:t>主題的重要性與邊界</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7">
                  <a:txBody>
                    <a:bodyPr/>
                    <a:lstStyle/>
                    <a:p>
                      <a:pPr algn="l" rtl="0" fontAlgn="ctr"/>
                      <a:r>
                        <a:rPr lang="zh-TW" altLang="en-US" sz="800" b="0" i="0" u="none" strike="noStrike" dirty="0">
                          <a:solidFill>
                            <a:srgbClr val="000000"/>
                          </a:solidFill>
                          <a:effectLst/>
                          <a:latin typeface="微軟正黑體"/>
                        </a:rPr>
                        <a:t>為達成</a:t>
                      </a:r>
                      <a:r>
                        <a:rPr lang="en-US" altLang="zh-TW" sz="800" b="0" i="0" u="none" strike="noStrike" dirty="0">
                          <a:solidFill>
                            <a:srgbClr val="000000"/>
                          </a:solidFill>
                          <a:effectLst/>
                          <a:latin typeface="微軟正黑體"/>
                        </a:rPr>
                        <a:t>Green </a:t>
                      </a:r>
                      <a:r>
                        <a:rPr lang="en-US" altLang="zh-TW" sz="800" b="0" i="0" u="none" strike="noStrike" dirty="0" err="1">
                          <a:solidFill>
                            <a:srgbClr val="000000"/>
                          </a:solidFill>
                          <a:effectLst/>
                          <a:latin typeface="微軟正黑體"/>
                        </a:rPr>
                        <a:t>Inventec</a:t>
                      </a:r>
                      <a:r>
                        <a:rPr lang="zh-TW" altLang="en-US" sz="800" b="0" i="0" u="none" strike="noStrike" dirty="0">
                          <a:solidFill>
                            <a:srgbClr val="000000"/>
                          </a:solidFill>
                          <a:effectLst/>
                          <a:latin typeface="微軟正黑體"/>
                        </a:rPr>
                        <a:t>價值鏈的「綠色產品、綠色生產、綠色生活」目標，實踐責任商業聯盟行為準則，同時降低供應鏈風險，期待供應商在產業經濟發展同時，兼顧誠信經營、勞動人權、健康職場、氣候變遷、衝突礦產、資訊揭露等面向，共同邁向永續供應鏈管理之目標。</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10003"/>
                  </a:ext>
                </a:extLst>
              </a:tr>
              <a:tr h="334522">
                <a:tc>
                  <a:txBody>
                    <a:bodyPr/>
                    <a:lstStyle/>
                    <a:p>
                      <a:pPr algn="ctr" rtl="0" fontAlgn="ctr"/>
                      <a:r>
                        <a:rPr lang="zh-TW" altLang="en-US" sz="800" b="1" i="0" u="none" strike="noStrike" dirty="0">
                          <a:solidFill>
                            <a:srgbClr val="000000"/>
                          </a:solidFill>
                          <a:effectLst/>
                          <a:latin typeface="微軟正黑體"/>
                        </a:rPr>
                        <a:t>管理方法</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7">
                  <a:txBody>
                    <a:bodyPr/>
                    <a:lstStyle/>
                    <a:p>
                      <a:pPr algn="l" rtl="0" fontAlgn="ctr"/>
                      <a:r>
                        <a:rPr lang="en-US" altLang="zh-TW" sz="800" b="1" i="0" u="none" strike="noStrike" dirty="0">
                          <a:solidFill>
                            <a:srgbClr val="000000"/>
                          </a:solidFill>
                          <a:effectLst/>
                          <a:latin typeface="微軟正黑體"/>
                        </a:rPr>
                        <a:t>1. </a:t>
                      </a:r>
                      <a:r>
                        <a:rPr lang="zh-TW" altLang="en-US" sz="800" b="1" i="0" u="none" strike="noStrike" dirty="0">
                          <a:solidFill>
                            <a:srgbClr val="000000"/>
                          </a:solidFill>
                          <a:effectLst/>
                          <a:latin typeface="微軟正黑體"/>
                        </a:rPr>
                        <a:t>供應鏈管理：</a:t>
                      </a:r>
                      <a:r>
                        <a:rPr lang="zh-TW" altLang="en-US" sz="800" b="0" i="0" u="none" strike="noStrike" dirty="0">
                          <a:solidFill>
                            <a:srgbClr val="000000"/>
                          </a:solidFill>
                          <a:effectLst/>
                          <a:latin typeface="微軟正黑體"/>
                        </a:rPr>
                        <a:t>透過英華達供應鏈資訊管理系統 </a:t>
                      </a:r>
                      <a:r>
                        <a:rPr lang="en-US" altLang="zh-TW" sz="800" b="0" i="0" u="none" strike="noStrike" dirty="0">
                          <a:solidFill>
                            <a:srgbClr val="000000"/>
                          </a:solidFill>
                          <a:effectLst/>
                          <a:latin typeface="微軟正黑體"/>
                        </a:rPr>
                        <a:t>(</a:t>
                      </a:r>
                      <a:r>
                        <a:rPr lang="zh-TW" altLang="en-US" sz="800" b="0" i="0" u="none" strike="noStrike" dirty="0">
                          <a:solidFill>
                            <a:srgbClr val="000000"/>
                          </a:solidFill>
                          <a:effectLst/>
                          <a:latin typeface="微軟正黑體"/>
                        </a:rPr>
                        <a:t>供應鏈電子商務管理系統、綠色產品管理系統、供應商進料檢驗管理系統與供應商評鑑及輔導系統</a:t>
                      </a:r>
                      <a:r>
                        <a:rPr lang="en-US" altLang="zh-TW" sz="800" b="0" i="0" u="none" strike="noStrike" dirty="0">
                          <a:solidFill>
                            <a:srgbClr val="000000"/>
                          </a:solidFill>
                          <a:effectLst/>
                          <a:latin typeface="微軟正黑體"/>
                        </a:rPr>
                        <a:t>)</a:t>
                      </a:r>
                      <a:r>
                        <a:rPr lang="zh-TW" altLang="en-US" sz="800" b="0" i="0" u="none" strike="noStrike" dirty="0">
                          <a:solidFill>
                            <a:srgbClr val="000000"/>
                          </a:solidFill>
                          <a:effectLst/>
                          <a:latin typeface="微軟正黑體"/>
                        </a:rPr>
                        <a:t>要求合作供應商簽署「採購合約」、「環保切結書」、「廉潔承諾書」及「英華達責任商業聯盟行為準則符合聲明」。</a:t>
                      </a:r>
                      <a:br>
                        <a:rPr lang="zh-TW" altLang="en-US" sz="800" b="0" i="0" u="none" strike="noStrike" dirty="0">
                          <a:solidFill>
                            <a:srgbClr val="000000"/>
                          </a:solidFill>
                          <a:effectLst/>
                          <a:latin typeface="微軟正黑體"/>
                        </a:rPr>
                      </a:br>
                      <a:r>
                        <a:rPr lang="en-US" altLang="zh-TW" sz="800" b="1" i="0" u="none" strike="noStrike" dirty="0">
                          <a:solidFill>
                            <a:srgbClr val="000000"/>
                          </a:solidFill>
                          <a:effectLst/>
                          <a:latin typeface="微軟正黑體"/>
                        </a:rPr>
                        <a:t>2. </a:t>
                      </a:r>
                      <a:r>
                        <a:rPr lang="zh-TW" altLang="en-US" sz="800" b="1" i="0" u="none" strike="noStrike" dirty="0">
                          <a:solidFill>
                            <a:srgbClr val="000000"/>
                          </a:solidFill>
                          <a:effectLst/>
                          <a:latin typeface="微軟正黑體"/>
                        </a:rPr>
                        <a:t>衝突礦產：</a:t>
                      </a:r>
                      <a:r>
                        <a:rPr lang="zh-TW" altLang="en-US" sz="800" b="0" i="0" u="none" strike="noStrike" dirty="0">
                          <a:solidFill>
                            <a:srgbClr val="000000"/>
                          </a:solidFill>
                          <a:effectLst/>
                          <a:latin typeface="微軟正黑體"/>
                        </a:rPr>
                        <a:t>配合客戶之需求，每年依實際狀況要求供應商進行衝突礦產調查並提交報告。</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10004"/>
                  </a:ext>
                </a:extLst>
              </a:tr>
              <a:tr h="664515">
                <a:tc>
                  <a:txBody>
                    <a:bodyPr/>
                    <a:lstStyle/>
                    <a:p>
                      <a:pPr algn="ctr" rtl="0" fontAlgn="ctr"/>
                      <a:r>
                        <a:rPr lang="zh-TW" altLang="en-US" sz="800" b="1" i="0" u="none" strike="noStrike" dirty="0">
                          <a:solidFill>
                            <a:srgbClr val="000000"/>
                          </a:solidFill>
                          <a:effectLst/>
                          <a:latin typeface="微軟正黑體"/>
                        </a:rPr>
                        <a:t>中、長期發展重點</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7">
                  <a:txBody>
                    <a:bodyPr/>
                    <a:lstStyle/>
                    <a:p>
                      <a:pPr algn="l" rtl="0" fontAlgn="ctr"/>
                      <a:r>
                        <a:rPr lang="en-US" altLang="zh-TW" sz="800" b="1" i="0" u="none" strike="noStrike" dirty="0">
                          <a:solidFill>
                            <a:srgbClr val="477AB1"/>
                          </a:solidFill>
                          <a:effectLst/>
                          <a:latin typeface="微軟正黑體"/>
                        </a:rPr>
                        <a:t>1. </a:t>
                      </a:r>
                      <a:r>
                        <a:rPr lang="zh-TW" altLang="en-US" sz="800" b="1" i="0" u="none" strike="noStrike" dirty="0">
                          <a:solidFill>
                            <a:srgbClr val="477AB1"/>
                          </a:solidFill>
                          <a:effectLst/>
                          <a:latin typeface="微軟正黑體"/>
                        </a:rPr>
                        <a:t>供應鏈管理：</a:t>
                      </a:r>
                      <a:r>
                        <a:rPr lang="zh-TW" altLang="en-US" sz="800" b="0" i="0" u="none" strike="noStrike" dirty="0">
                          <a:solidFill>
                            <a:srgbClr val="477AB1"/>
                          </a:solidFill>
                          <a:effectLst/>
                          <a:latin typeface="微軟正黑體"/>
                        </a:rPr>
                        <a:t/>
                      </a:r>
                      <a:br>
                        <a:rPr lang="zh-TW" altLang="en-US" sz="800" b="0" i="0" u="none" strike="noStrike" dirty="0">
                          <a:solidFill>
                            <a:srgbClr val="477AB1"/>
                          </a:solidFill>
                          <a:effectLst/>
                          <a:latin typeface="微軟正黑體"/>
                        </a:rPr>
                      </a:br>
                      <a:r>
                        <a:rPr lang="en-US" altLang="zh-TW" sz="800" b="0" i="0" u="none" strike="noStrike" dirty="0">
                          <a:solidFill>
                            <a:srgbClr val="000000"/>
                          </a:solidFill>
                          <a:effectLst/>
                          <a:latin typeface="微軟正黑體"/>
                        </a:rPr>
                        <a:t>1.1. </a:t>
                      </a:r>
                      <a:r>
                        <a:rPr lang="zh-TW" altLang="en-US" sz="800" b="0" i="0" u="none" strike="noStrike" dirty="0">
                          <a:solidFill>
                            <a:srgbClr val="000000"/>
                          </a:solidFill>
                          <a:effectLst/>
                          <a:latin typeface="微軟正黑體"/>
                        </a:rPr>
                        <a:t>發揮供應鏈影響力，協同供應商建立穩定的供應鏈體系。</a:t>
                      </a:r>
                      <a:br>
                        <a:rPr lang="zh-TW" altLang="en-US" sz="800" b="0" i="0" u="none" strike="noStrike" dirty="0">
                          <a:solidFill>
                            <a:srgbClr val="000000"/>
                          </a:solidFill>
                          <a:effectLst/>
                          <a:latin typeface="微軟正黑體"/>
                        </a:rPr>
                      </a:br>
                      <a:r>
                        <a:rPr lang="en-US" altLang="zh-TW" sz="800" b="0" i="0" u="none" strike="noStrike" dirty="0">
                          <a:solidFill>
                            <a:srgbClr val="000000"/>
                          </a:solidFill>
                          <a:effectLst/>
                          <a:latin typeface="微軟正黑體"/>
                        </a:rPr>
                        <a:t>1.2. </a:t>
                      </a:r>
                      <a:r>
                        <a:rPr lang="zh-TW" altLang="en-US" sz="800" b="0" i="0" u="none" strike="noStrike" dirty="0">
                          <a:solidFill>
                            <a:srgbClr val="000000"/>
                          </a:solidFill>
                          <a:effectLst/>
                          <a:latin typeface="微軟正黑體"/>
                        </a:rPr>
                        <a:t>促進當地經濟、環境與社會的永續發展，藉由強化當地採購達成共榮目標。</a:t>
                      </a:r>
                      <a:br>
                        <a:rPr lang="zh-TW" altLang="en-US" sz="800" b="0" i="0" u="none" strike="noStrike" dirty="0">
                          <a:solidFill>
                            <a:srgbClr val="000000"/>
                          </a:solidFill>
                          <a:effectLst/>
                          <a:latin typeface="微軟正黑體"/>
                        </a:rPr>
                      </a:br>
                      <a:r>
                        <a:rPr lang="en-US" altLang="zh-TW" sz="800" b="0" i="0" u="none" strike="noStrike" dirty="0">
                          <a:solidFill>
                            <a:srgbClr val="000000"/>
                          </a:solidFill>
                          <a:effectLst/>
                          <a:latin typeface="微軟正黑體"/>
                        </a:rPr>
                        <a:t>1.3. </a:t>
                      </a:r>
                      <a:r>
                        <a:rPr lang="zh-TW" altLang="en-US" sz="800" b="0" i="0" u="none" strike="noStrike" dirty="0">
                          <a:solidFill>
                            <a:srgbClr val="000000"/>
                          </a:solidFill>
                          <a:effectLst/>
                          <a:latin typeface="微軟正黑體"/>
                        </a:rPr>
                        <a:t>定期進行供應商稽核評比用以督促與確保品質。</a:t>
                      </a:r>
                      <a:br>
                        <a:rPr lang="zh-TW" altLang="en-US" sz="800" b="0" i="0" u="none" strike="noStrike" dirty="0">
                          <a:solidFill>
                            <a:srgbClr val="000000"/>
                          </a:solidFill>
                          <a:effectLst/>
                          <a:latin typeface="微軟正黑體"/>
                        </a:rPr>
                      </a:br>
                      <a:r>
                        <a:rPr lang="en-US" altLang="zh-TW" sz="800" b="0" i="0" u="none" strike="noStrike" dirty="0">
                          <a:solidFill>
                            <a:srgbClr val="000000"/>
                          </a:solidFill>
                          <a:effectLst/>
                          <a:latin typeface="微軟正黑體"/>
                        </a:rPr>
                        <a:t>1.4. </a:t>
                      </a:r>
                      <a:r>
                        <a:rPr lang="zh-TW" altLang="en-US" sz="800" b="0" i="0" u="none" strike="noStrike" dirty="0">
                          <a:solidFill>
                            <a:srgbClr val="000000"/>
                          </a:solidFill>
                          <a:effectLst/>
                          <a:latin typeface="微軟正黑體"/>
                        </a:rPr>
                        <a:t>持續提升有交易之自有供應商簽署「英華達責任商業聯盟行為準則符合聲明」比例</a:t>
                      </a:r>
                      <a:r>
                        <a:rPr lang="en-US" altLang="zh-TW" sz="800" b="0" i="0" u="none" strike="noStrike" dirty="0">
                          <a:solidFill>
                            <a:srgbClr val="000000"/>
                          </a:solidFill>
                          <a:effectLst/>
                          <a:latin typeface="微軟正黑體"/>
                        </a:rPr>
                        <a:t>100%</a:t>
                      </a:r>
                      <a:r>
                        <a:rPr lang="zh-TW" altLang="en-US" sz="800" b="0" i="0" u="none" strike="noStrike" dirty="0">
                          <a:solidFill>
                            <a:srgbClr val="000000"/>
                          </a:solidFill>
                          <a:effectLst/>
                          <a:latin typeface="微軟正黑體"/>
                        </a:rPr>
                        <a:t>，持續維持環保切結書簽署比率達</a:t>
                      </a:r>
                      <a:r>
                        <a:rPr lang="en-US" altLang="zh-TW" sz="800" b="0" i="0" u="none" strike="noStrike" dirty="0">
                          <a:solidFill>
                            <a:srgbClr val="000000"/>
                          </a:solidFill>
                          <a:effectLst/>
                          <a:latin typeface="微軟正黑體"/>
                        </a:rPr>
                        <a:t>100%</a:t>
                      </a:r>
                      <a:r>
                        <a:rPr lang="zh-TW" altLang="en-US" sz="800" b="0" i="0" u="none" strike="noStrike" dirty="0">
                          <a:solidFill>
                            <a:srgbClr val="000000"/>
                          </a:solidFill>
                          <a:effectLst/>
                          <a:latin typeface="微軟正黑體"/>
                        </a:rPr>
                        <a:t>。</a:t>
                      </a:r>
                      <a:br>
                        <a:rPr lang="zh-TW" altLang="en-US" sz="800" b="0" i="0" u="none" strike="noStrike" dirty="0">
                          <a:solidFill>
                            <a:srgbClr val="000000"/>
                          </a:solidFill>
                          <a:effectLst/>
                          <a:latin typeface="微軟正黑體"/>
                        </a:rPr>
                      </a:br>
                      <a:r>
                        <a:rPr lang="en-US" altLang="zh-TW" sz="800" b="1" i="0" u="none" strike="noStrike" dirty="0">
                          <a:solidFill>
                            <a:srgbClr val="477AB1"/>
                          </a:solidFill>
                          <a:effectLst/>
                          <a:latin typeface="微軟正黑體"/>
                        </a:rPr>
                        <a:t>2. </a:t>
                      </a:r>
                      <a:r>
                        <a:rPr lang="zh-TW" altLang="en-US" sz="800" b="1" i="0" u="none" strike="noStrike" dirty="0">
                          <a:solidFill>
                            <a:srgbClr val="477AB1"/>
                          </a:solidFill>
                          <a:effectLst/>
                          <a:latin typeface="微軟正黑體"/>
                        </a:rPr>
                        <a:t>衝突礦產：</a:t>
                      </a:r>
                      <a:r>
                        <a:rPr lang="zh-TW" altLang="en-US" sz="800" b="0" i="0" u="none" strike="noStrike" dirty="0">
                          <a:solidFill>
                            <a:srgbClr val="000000"/>
                          </a:solidFill>
                          <a:effectLst/>
                          <a:latin typeface="微軟正黑體"/>
                        </a:rPr>
                        <a:t>致力於與供應鏈合作，合理確保負責任的原材料採購，包括但不限於衝突礦產，以符合責任礦產倡議</a:t>
                      </a:r>
                      <a:r>
                        <a:rPr lang="en-US" altLang="zh-TW" sz="800" b="0" i="0" u="none" strike="noStrike" dirty="0">
                          <a:solidFill>
                            <a:srgbClr val="000000"/>
                          </a:solidFill>
                          <a:effectLst/>
                          <a:latin typeface="微軟正黑體"/>
                        </a:rPr>
                        <a:t>(Responsible Minerals Initiative, RMI)</a:t>
                      </a:r>
                      <a:r>
                        <a:rPr lang="zh-TW" altLang="en-US" sz="800" b="0" i="0" u="none" strike="noStrike" dirty="0">
                          <a:solidFill>
                            <a:srgbClr val="000000"/>
                          </a:solidFill>
                          <a:effectLst/>
                          <a:latin typeface="微軟正黑體"/>
                        </a:rPr>
                        <a:t>的標準。</a:t>
                      </a:r>
                      <a:endParaRPr lang="zh-TW" altLang="en-US" sz="800" b="0" i="0" u="none" strike="noStrike" dirty="0">
                        <a:solidFill>
                          <a:srgbClr val="477AB1"/>
                        </a:solidFill>
                        <a:effectLst/>
                        <a:latin typeface="微軟正黑體"/>
                      </a:endParaRP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10005"/>
                  </a:ext>
                </a:extLst>
              </a:tr>
              <a:tr h="224525">
                <a:tc rowSpan="25">
                  <a:txBody>
                    <a:bodyPr/>
                    <a:lstStyle/>
                    <a:p>
                      <a:pPr algn="ctr" rtl="0" fontAlgn="ctr"/>
                      <a:r>
                        <a:rPr lang="zh-TW" altLang="en-US" sz="800" b="1" i="0" u="none" strike="noStrike" dirty="0">
                          <a:solidFill>
                            <a:srgbClr val="000000"/>
                          </a:solidFill>
                          <a:effectLst/>
                          <a:latin typeface="微軟正黑體"/>
                        </a:rPr>
                        <a:t>　</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5">
                  <a:txBody>
                    <a:bodyPr/>
                    <a:lstStyle/>
                    <a:p>
                      <a:pPr algn="ctr" rtl="0" fontAlgn="ctr"/>
                      <a:r>
                        <a:rPr lang="zh-TW" altLang="en-US" sz="800" b="0" i="0" u="none" strike="noStrike" dirty="0">
                          <a:solidFill>
                            <a:srgbClr val="000000"/>
                          </a:solidFill>
                          <a:effectLst/>
                          <a:latin typeface="微軟正黑體"/>
                        </a:rPr>
                        <a:t>說明</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rtl="0" fontAlgn="ctr"/>
                      <a:r>
                        <a:rPr lang="en-US" altLang="zh-TW" sz="800" b="0" i="0" u="none" strike="noStrike">
                          <a:solidFill>
                            <a:srgbClr val="000000"/>
                          </a:solidFill>
                          <a:effectLst/>
                          <a:latin typeface="微軟正黑體"/>
                        </a:rPr>
                        <a:t>2019</a:t>
                      </a:r>
                      <a:r>
                        <a:rPr lang="zh-TW" altLang="en-US" sz="800" b="0" i="0" u="none" strike="noStrike">
                          <a:solidFill>
                            <a:srgbClr val="000000"/>
                          </a:solidFill>
                          <a:effectLst/>
                          <a:latin typeface="微軟正黑體"/>
                        </a:rPr>
                        <a:t>年目標</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zh-TW" sz="800" b="0" i="0" u="none" strike="noStrike">
                          <a:solidFill>
                            <a:srgbClr val="000000"/>
                          </a:solidFill>
                          <a:effectLst/>
                          <a:latin typeface="微軟正黑體"/>
                        </a:rPr>
                        <a:t>2019</a:t>
                      </a:r>
                      <a:r>
                        <a:rPr lang="zh-TW" altLang="en-US" sz="800" b="0" i="0" u="none" strike="noStrike">
                          <a:solidFill>
                            <a:srgbClr val="000000"/>
                          </a:solidFill>
                          <a:effectLst/>
                          <a:latin typeface="微軟正黑體"/>
                        </a:rPr>
                        <a:t>年目標達成狀況</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6"/>
                  </a:ext>
                </a:extLst>
              </a:tr>
              <a:tr h="114527">
                <a:tc vMerge="1">
                  <a:txBody>
                    <a:bodyPr/>
                    <a:lstStyle/>
                    <a:p>
                      <a:endParaRPr lang="zh-TW" altLang="en-US"/>
                    </a:p>
                  </a:txBody>
                  <a:tcPr/>
                </a:tc>
                <a:tc gridSpan="5">
                  <a:txBody>
                    <a:bodyPr/>
                    <a:lstStyle/>
                    <a:p>
                      <a:pPr algn="l" rtl="0" fontAlgn="ctr"/>
                      <a:r>
                        <a:rPr lang="en-US" altLang="zh-TW" sz="800" b="1" i="0" u="none" strike="noStrike">
                          <a:solidFill>
                            <a:srgbClr val="FFFFFF"/>
                          </a:solidFill>
                          <a:effectLst/>
                          <a:latin typeface="微軟正黑體"/>
                        </a:rPr>
                        <a:t>1.</a:t>
                      </a:r>
                      <a:r>
                        <a:rPr lang="zh-TW" altLang="en-US" sz="800" b="1" i="0" u="none" strike="noStrike">
                          <a:solidFill>
                            <a:srgbClr val="FFFFFF"/>
                          </a:solidFill>
                          <a:effectLst/>
                          <a:latin typeface="微軟正黑體"/>
                        </a:rPr>
                        <a:t>供應鏈管理</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l" rtl="0" fontAlgn="ctr"/>
                      <a:r>
                        <a:rPr lang="zh-TW" altLang="en-US" sz="800" b="0" i="0" u="none" strike="noStrike">
                          <a:solidFill>
                            <a:srgbClr val="477AB1"/>
                          </a:solidFill>
                          <a:effectLst/>
                          <a:latin typeface="微軟正黑體"/>
                        </a:rPr>
                        <a:t>　</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rtl="0" fontAlgn="ctr"/>
                      <a:r>
                        <a:rPr lang="zh-TW" altLang="en-US" sz="800" b="0" i="0" u="none" strike="noStrike">
                          <a:solidFill>
                            <a:srgbClr val="477AB1"/>
                          </a:solidFill>
                          <a:effectLst/>
                          <a:latin typeface="微軟正黑體"/>
                        </a:rPr>
                        <a:t>　</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7"/>
                  </a:ext>
                </a:extLst>
              </a:tr>
              <a:tr h="114527">
                <a:tc vMerge="1">
                  <a:txBody>
                    <a:bodyPr/>
                    <a:lstStyle/>
                    <a:p>
                      <a:endParaRPr lang="zh-TW" altLang="en-US"/>
                    </a:p>
                  </a:txBody>
                  <a:tcPr/>
                </a:tc>
                <a:tc rowSpan="3">
                  <a:txBody>
                    <a:bodyPr/>
                    <a:lstStyle/>
                    <a:p>
                      <a:pPr algn="ctr" rtl="0" fontAlgn="ctr"/>
                      <a:r>
                        <a:rPr lang="zh-TW" altLang="en-US" sz="800" b="0" i="0" u="none" strike="noStrike">
                          <a:solidFill>
                            <a:srgbClr val="000000"/>
                          </a:solidFill>
                          <a:effectLst/>
                          <a:latin typeface="微軟正黑體"/>
                        </a:rPr>
                        <a:t>項目</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4">
                  <a:txBody>
                    <a:bodyPr/>
                    <a:lstStyle/>
                    <a:p>
                      <a:pPr algn="l" rtl="0" fontAlgn="ctr"/>
                      <a:r>
                        <a:rPr lang="en-US" altLang="zh-TW" sz="800" b="0" i="0" u="none" strike="noStrike" dirty="0">
                          <a:solidFill>
                            <a:srgbClr val="000000"/>
                          </a:solidFill>
                          <a:effectLst/>
                          <a:latin typeface="微軟正黑體"/>
                        </a:rPr>
                        <a:t>2019</a:t>
                      </a:r>
                      <a:r>
                        <a:rPr lang="zh-TW" altLang="en-US" sz="800" b="0" i="0" u="none" strike="noStrike" dirty="0">
                          <a:solidFill>
                            <a:srgbClr val="000000"/>
                          </a:solidFill>
                          <a:effectLst/>
                          <a:latin typeface="微軟正黑體"/>
                        </a:rPr>
                        <a:t>年新增供應商家數</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rtl="0" fontAlgn="ctr"/>
                      <a:r>
                        <a:rPr lang="en-US" altLang="zh-TW" sz="800" b="0" i="0" u="none" strike="noStrike">
                          <a:solidFill>
                            <a:srgbClr val="000000"/>
                          </a:solidFill>
                          <a:effectLst/>
                          <a:latin typeface="微軟正黑體"/>
                        </a:rPr>
                        <a:t>100</a:t>
                      </a:r>
                      <a:r>
                        <a:rPr lang="zh-TW" altLang="en-US" sz="800" b="0" i="0" u="none" strike="noStrike">
                          <a:solidFill>
                            <a:srgbClr val="000000"/>
                          </a:solidFill>
                          <a:effectLst/>
                          <a:latin typeface="微軟正黑體"/>
                        </a:rPr>
                        <a:t>家</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zh-TW" sz="800" b="0" i="0" u="none" strike="noStrike">
                          <a:solidFill>
                            <a:srgbClr val="000000"/>
                          </a:solidFill>
                          <a:effectLst/>
                          <a:latin typeface="微軟正黑體"/>
                        </a:rPr>
                        <a:t>100%</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8"/>
                  </a:ext>
                </a:extLst>
              </a:tr>
              <a:tr h="114527">
                <a:tc vMerge="1">
                  <a:txBody>
                    <a:bodyPr/>
                    <a:lstStyle/>
                    <a:p>
                      <a:endParaRPr lang="zh-TW" altLang="en-US"/>
                    </a:p>
                  </a:txBody>
                  <a:tcPr/>
                </a:tc>
                <a:tc vMerge="1">
                  <a:txBody>
                    <a:bodyPr/>
                    <a:lstStyle/>
                    <a:p>
                      <a:endParaRPr lang="zh-TW" altLang="en-US"/>
                    </a:p>
                  </a:txBody>
                  <a:tcPr/>
                </a:tc>
                <a:tc gridSpan="4">
                  <a:txBody>
                    <a:bodyPr/>
                    <a:lstStyle/>
                    <a:p>
                      <a:pPr algn="l" rtl="0" fontAlgn="ctr"/>
                      <a:r>
                        <a:rPr lang="en-US" altLang="zh-TW" sz="800" b="0" i="0" u="none" strike="noStrike" dirty="0">
                          <a:solidFill>
                            <a:srgbClr val="000000"/>
                          </a:solidFill>
                          <a:effectLst/>
                          <a:latin typeface="微軟正黑體"/>
                        </a:rPr>
                        <a:t>2019</a:t>
                      </a:r>
                      <a:r>
                        <a:rPr lang="zh-TW" altLang="en-US" sz="800" b="0" i="0" u="none" strike="noStrike" dirty="0">
                          <a:solidFill>
                            <a:srgbClr val="000000"/>
                          </a:solidFill>
                          <a:effectLst/>
                          <a:latin typeface="微軟正黑體"/>
                        </a:rPr>
                        <a:t>年新供應商簽署「英華達責任商業聯盟行為準則符合聲明」家數</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rtl="0" fontAlgn="ctr"/>
                      <a:r>
                        <a:rPr lang="en-US" altLang="zh-TW" sz="800" b="0" i="0" u="none" strike="noStrike">
                          <a:solidFill>
                            <a:srgbClr val="000000"/>
                          </a:solidFill>
                          <a:effectLst/>
                          <a:latin typeface="微軟正黑體"/>
                        </a:rPr>
                        <a:t>100</a:t>
                      </a:r>
                      <a:r>
                        <a:rPr lang="zh-TW" altLang="en-US" sz="800" b="0" i="0" u="none" strike="noStrike">
                          <a:solidFill>
                            <a:srgbClr val="000000"/>
                          </a:solidFill>
                          <a:effectLst/>
                          <a:latin typeface="微軟正黑體"/>
                        </a:rPr>
                        <a:t>家</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zh-TW" sz="800" b="0" i="0" u="none" strike="noStrike">
                          <a:solidFill>
                            <a:srgbClr val="000000"/>
                          </a:solidFill>
                          <a:effectLst/>
                          <a:latin typeface="微軟正黑體"/>
                        </a:rPr>
                        <a:t>100%</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9"/>
                  </a:ext>
                </a:extLst>
              </a:tr>
              <a:tr h="114527">
                <a:tc vMerge="1">
                  <a:txBody>
                    <a:bodyPr/>
                    <a:lstStyle/>
                    <a:p>
                      <a:endParaRPr lang="zh-TW" altLang="en-US"/>
                    </a:p>
                  </a:txBody>
                  <a:tcPr/>
                </a:tc>
                <a:tc vMerge="1">
                  <a:txBody>
                    <a:bodyPr/>
                    <a:lstStyle/>
                    <a:p>
                      <a:endParaRPr lang="zh-TW" altLang="en-US"/>
                    </a:p>
                  </a:txBody>
                  <a:tcPr/>
                </a:tc>
                <a:tc gridSpan="4">
                  <a:txBody>
                    <a:bodyPr/>
                    <a:lstStyle/>
                    <a:p>
                      <a:pPr algn="l" rtl="0" fontAlgn="ctr"/>
                      <a:r>
                        <a:rPr lang="en-US" altLang="zh-TW" sz="800" b="0" i="0" u="none" strike="noStrike" dirty="0">
                          <a:solidFill>
                            <a:srgbClr val="000000"/>
                          </a:solidFill>
                          <a:effectLst/>
                          <a:latin typeface="微軟正黑體"/>
                        </a:rPr>
                        <a:t>2019</a:t>
                      </a:r>
                      <a:r>
                        <a:rPr lang="zh-TW" altLang="en-US" sz="800" b="0" i="0" u="none" strike="noStrike" dirty="0">
                          <a:solidFill>
                            <a:srgbClr val="000000"/>
                          </a:solidFill>
                          <a:effectLst/>
                          <a:latin typeface="微軟正黑體"/>
                        </a:rPr>
                        <a:t>年新供應供應商簽署「環保切結書」家數</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rtl="0" fontAlgn="ctr"/>
                      <a:r>
                        <a:rPr lang="en-US" altLang="zh-TW" sz="800" b="0" i="0" u="none" strike="noStrike">
                          <a:solidFill>
                            <a:srgbClr val="000000"/>
                          </a:solidFill>
                          <a:effectLst/>
                          <a:latin typeface="微軟正黑體"/>
                        </a:rPr>
                        <a:t>100</a:t>
                      </a:r>
                      <a:r>
                        <a:rPr lang="zh-TW" altLang="en-US" sz="800" b="0" i="0" u="none" strike="noStrike">
                          <a:solidFill>
                            <a:srgbClr val="000000"/>
                          </a:solidFill>
                          <a:effectLst/>
                          <a:latin typeface="微軟正黑體"/>
                        </a:rPr>
                        <a:t>家</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zh-TW" sz="800" b="0" i="0" u="none" strike="noStrike">
                          <a:solidFill>
                            <a:srgbClr val="000000"/>
                          </a:solidFill>
                          <a:effectLst/>
                          <a:latin typeface="微軟正黑體"/>
                        </a:rPr>
                        <a:t>100%</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10"/>
                  </a:ext>
                </a:extLst>
              </a:tr>
              <a:tr h="114527">
                <a:tc vMerge="1">
                  <a:txBody>
                    <a:bodyPr/>
                    <a:lstStyle/>
                    <a:p>
                      <a:endParaRPr lang="zh-TW" altLang="en-US"/>
                    </a:p>
                  </a:txBody>
                  <a:tcPr/>
                </a:tc>
                <a:tc rowSpan="2">
                  <a:txBody>
                    <a:bodyPr/>
                    <a:lstStyle/>
                    <a:p>
                      <a:pPr algn="ctr" rtl="0" fontAlgn="ctr"/>
                      <a:r>
                        <a:rPr lang="zh-TW" altLang="en-US" sz="800" b="1" i="0" u="none" strike="noStrike">
                          <a:solidFill>
                            <a:srgbClr val="000000"/>
                          </a:solidFill>
                          <a:effectLst/>
                          <a:latin typeface="微軟正黑體"/>
                        </a:rPr>
                        <a:t>比例</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4">
                  <a:txBody>
                    <a:bodyPr/>
                    <a:lstStyle/>
                    <a:p>
                      <a:pPr algn="l" rtl="0" fontAlgn="ctr"/>
                      <a:r>
                        <a:rPr lang="en-US" altLang="zh-TW" sz="800" b="0" i="0" u="none" strike="noStrike" dirty="0">
                          <a:solidFill>
                            <a:srgbClr val="000000"/>
                          </a:solidFill>
                          <a:effectLst/>
                          <a:latin typeface="微軟正黑體"/>
                        </a:rPr>
                        <a:t>2019</a:t>
                      </a:r>
                      <a:r>
                        <a:rPr lang="zh-TW" altLang="en-US" sz="800" b="0" i="0" u="none" strike="noStrike" dirty="0">
                          <a:solidFill>
                            <a:srgbClr val="000000"/>
                          </a:solidFill>
                          <a:effectLst/>
                          <a:latin typeface="微軟正黑體"/>
                        </a:rPr>
                        <a:t>年新供應商簽署「英華達責任商業聯盟行為準則符合聲明」比例</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rtl="0" fontAlgn="ctr"/>
                      <a:r>
                        <a:rPr lang="en-US" altLang="zh-TW" sz="800" b="0" i="0" u="none" strike="noStrike" dirty="0" smtClean="0">
                          <a:solidFill>
                            <a:srgbClr val="000000"/>
                          </a:solidFill>
                          <a:effectLst/>
                          <a:latin typeface="微軟正黑體"/>
                        </a:rPr>
                        <a:t>96%</a:t>
                      </a:r>
                      <a:endParaRPr lang="en-US" altLang="zh-TW" sz="800" b="0" i="0" u="none" strike="noStrike" dirty="0">
                        <a:solidFill>
                          <a:srgbClr val="000000"/>
                        </a:solidFill>
                        <a:effectLst/>
                        <a:latin typeface="微軟正黑體"/>
                      </a:endParaRP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zh-TW" sz="800" b="0" i="0" u="none" strike="noStrike">
                          <a:solidFill>
                            <a:srgbClr val="000000"/>
                          </a:solidFill>
                          <a:effectLst/>
                          <a:latin typeface="微軟正黑體"/>
                        </a:rPr>
                        <a:t>100%</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11"/>
                  </a:ext>
                </a:extLst>
              </a:tr>
              <a:tr h="114527">
                <a:tc vMerge="1">
                  <a:txBody>
                    <a:bodyPr/>
                    <a:lstStyle/>
                    <a:p>
                      <a:endParaRPr lang="zh-TW" altLang="en-US"/>
                    </a:p>
                  </a:txBody>
                  <a:tcPr/>
                </a:tc>
                <a:tc vMerge="1">
                  <a:txBody>
                    <a:bodyPr/>
                    <a:lstStyle/>
                    <a:p>
                      <a:endParaRPr lang="zh-TW" altLang="en-US"/>
                    </a:p>
                  </a:txBody>
                  <a:tcPr/>
                </a:tc>
                <a:tc gridSpan="4">
                  <a:txBody>
                    <a:bodyPr/>
                    <a:lstStyle/>
                    <a:p>
                      <a:pPr algn="l" rtl="0" fontAlgn="ctr"/>
                      <a:r>
                        <a:rPr lang="en-US" altLang="zh-TW" sz="800" b="0" i="0" u="none" strike="noStrike">
                          <a:solidFill>
                            <a:srgbClr val="000000"/>
                          </a:solidFill>
                          <a:effectLst/>
                          <a:latin typeface="微軟正黑體"/>
                        </a:rPr>
                        <a:t>2019</a:t>
                      </a:r>
                      <a:r>
                        <a:rPr lang="zh-TW" altLang="en-US" sz="800" b="0" i="0" u="none" strike="noStrike">
                          <a:solidFill>
                            <a:srgbClr val="000000"/>
                          </a:solidFill>
                          <a:effectLst/>
                          <a:latin typeface="微軟正黑體"/>
                        </a:rPr>
                        <a:t>年新供應供應商簽署「環保切結書」比例</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rtl="0" fontAlgn="ctr"/>
                      <a:r>
                        <a:rPr lang="en-US" altLang="zh-TW" sz="800" b="0" i="0" u="none" strike="noStrike">
                          <a:solidFill>
                            <a:srgbClr val="000000"/>
                          </a:solidFill>
                          <a:effectLst/>
                          <a:latin typeface="微軟正黑體"/>
                        </a:rPr>
                        <a:t>100%</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zh-TW" sz="800" b="0" i="0" u="none" strike="noStrike">
                          <a:solidFill>
                            <a:srgbClr val="000000"/>
                          </a:solidFill>
                          <a:effectLst/>
                          <a:latin typeface="微軟正黑體"/>
                        </a:rPr>
                        <a:t>100%</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12"/>
                  </a:ext>
                </a:extLst>
              </a:tr>
              <a:tr h="114527">
                <a:tc vMerge="1">
                  <a:txBody>
                    <a:bodyPr/>
                    <a:lstStyle/>
                    <a:p>
                      <a:endParaRPr lang="zh-TW" altLang="en-US"/>
                    </a:p>
                  </a:txBody>
                  <a:tcPr/>
                </a:tc>
                <a:tc>
                  <a:txBody>
                    <a:bodyPr/>
                    <a:lstStyle/>
                    <a:p>
                      <a:pPr algn="ctr" rtl="0" fontAlgn="ctr"/>
                      <a:r>
                        <a:rPr lang="zh-TW" altLang="en-US" sz="800" b="1" i="0" u="none" strike="noStrike">
                          <a:solidFill>
                            <a:srgbClr val="000000"/>
                          </a:solidFill>
                          <a:effectLst/>
                          <a:latin typeface="微軟正黑體"/>
                        </a:rPr>
                        <a:t>　</a:t>
                      </a:r>
                    </a:p>
                  </a:txBody>
                  <a:tcPr marL="5021" marR="5021" marT="5021"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zh-TW" altLang="en-US" sz="800" b="0" i="0" u="none" strike="noStrike">
                          <a:solidFill>
                            <a:srgbClr val="000000"/>
                          </a:solidFill>
                          <a:effectLst/>
                          <a:latin typeface="微軟正黑體"/>
                        </a:rPr>
                        <a:t>　</a:t>
                      </a:r>
                    </a:p>
                  </a:txBody>
                  <a:tcPr marL="5021" marR="5021" marT="502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zh-TW" altLang="en-US" sz="800" b="0" i="0" u="none" strike="noStrike">
                          <a:solidFill>
                            <a:srgbClr val="000000"/>
                          </a:solidFill>
                          <a:effectLst/>
                          <a:latin typeface="微軟正黑體"/>
                        </a:rPr>
                        <a:t>　</a:t>
                      </a:r>
                    </a:p>
                  </a:txBody>
                  <a:tcPr marL="5021" marR="5021" marT="502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zh-TW" altLang="en-US" sz="800" b="0" i="0" u="none" strike="noStrike">
                          <a:solidFill>
                            <a:srgbClr val="000000"/>
                          </a:solidFill>
                          <a:effectLst/>
                          <a:latin typeface="微軟正黑體"/>
                        </a:rPr>
                        <a:t>　</a:t>
                      </a:r>
                    </a:p>
                  </a:txBody>
                  <a:tcPr marL="5021" marR="5021" marT="502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zh-TW" altLang="en-US" sz="800" b="0" i="0" u="none" strike="noStrike">
                          <a:solidFill>
                            <a:srgbClr val="000000"/>
                          </a:solidFill>
                          <a:effectLst/>
                          <a:latin typeface="微軟正黑體"/>
                        </a:rPr>
                        <a:t>　</a:t>
                      </a:r>
                    </a:p>
                  </a:txBody>
                  <a:tcPr marL="5021" marR="5021" marT="502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zh-TW" altLang="en-US" sz="800" b="0" i="0" u="none" strike="noStrike">
                          <a:solidFill>
                            <a:srgbClr val="FF0000"/>
                          </a:solidFill>
                          <a:effectLst/>
                          <a:latin typeface="微軟正黑體"/>
                        </a:rPr>
                        <a:t>　</a:t>
                      </a:r>
                    </a:p>
                  </a:txBody>
                  <a:tcPr marL="5021" marR="5021" marT="502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zh-TW" altLang="en-US" sz="800" b="0" i="0" u="none" strike="noStrike">
                          <a:solidFill>
                            <a:srgbClr val="FF0000"/>
                          </a:solidFill>
                          <a:effectLst/>
                          <a:latin typeface="微軟正黑體"/>
                        </a:rPr>
                        <a:t>　</a:t>
                      </a:r>
                    </a:p>
                  </a:txBody>
                  <a:tcPr marL="5021" marR="5021" marT="5021"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3"/>
                  </a:ext>
                </a:extLst>
              </a:tr>
              <a:tr h="114527">
                <a:tc vMerge="1">
                  <a:txBody>
                    <a:bodyPr/>
                    <a:lstStyle/>
                    <a:p>
                      <a:endParaRPr lang="zh-TW" altLang="en-US"/>
                    </a:p>
                  </a:txBody>
                  <a:tcPr/>
                </a:tc>
                <a:tc rowSpan="3">
                  <a:txBody>
                    <a:bodyPr/>
                    <a:lstStyle/>
                    <a:p>
                      <a:pPr algn="ctr" rtl="0" fontAlgn="ctr"/>
                      <a:r>
                        <a:rPr lang="zh-TW" altLang="en-US" sz="800" b="0" i="0" u="none" strike="noStrike" dirty="0">
                          <a:solidFill>
                            <a:srgbClr val="000000"/>
                          </a:solidFill>
                          <a:effectLst/>
                          <a:latin typeface="微軟正黑體"/>
                        </a:rPr>
                        <a:t>項目</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4">
                  <a:txBody>
                    <a:bodyPr/>
                    <a:lstStyle/>
                    <a:p>
                      <a:pPr algn="l" rtl="0" fontAlgn="ctr"/>
                      <a:r>
                        <a:rPr lang="en-US" altLang="zh-TW" sz="800" b="0" i="0" u="none" strike="noStrike" dirty="0">
                          <a:solidFill>
                            <a:srgbClr val="000000"/>
                          </a:solidFill>
                          <a:effectLst/>
                          <a:latin typeface="微軟正黑體"/>
                        </a:rPr>
                        <a:t>2019</a:t>
                      </a:r>
                      <a:r>
                        <a:rPr lang="zh-TW" altLang="en-US" sz="800" b="0" i="0" u="none" strike="noStrike" dirty="0">
                          <a:solidFill>
                            <a:srgbClr val="000000"/>
                          </a:solidFill>
                          <a:effectLst/>
                          <a:latin typeface="微軟正黑體"/>
                        </a:rPr>
                        <a:t>年有交易之自有供應商家數</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rtl="0" fontAlgn="ctr"/>
                      <a:r>
                        <a:rPr lang="en-US" altLang="zh-TW" sz="800" b="0" i="0" u="none" strike="noStrike" dirty="0">
                          <a:solidFill>
                            <a:srgbClr val="000000"/>
                          </a:solidFill>
                          <a:effectLst/>
                          <a:latin typeface="微軟正黑體"/>
                        </a:rPr>
                        <a:t>128</a:t>
                      </a:r>
                      <a:r>
                        <a:rPr lang="zh-TW" altLang="en-US" sz="800" b="0" i="0" u="none" strike="noStrike" dirty="0">
                          <a:solidFill>
                            <a:srgbClr val="000000"/>
                          </a:solidFill>
                          <a:effectLst/>
                          <a:latin typeface="微軟正黑體"/>
                        </a:rPr>
                        <a:t>家</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zh-TW" sz="800" b="0" i="0" u="none" strike="noStrike">
                          <a:solidFill>
                            <a:srgbClr val="000000"/>
                          </a:solidFill>
                          <a:effectLst/>
                          <a:latin typeface="微軟正黑體"/>
                        </a:rPr>
                        <a:t>100%</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14"/>
                  </a:ext>
                </a:extLst>
              </a:tr>
              <a:tr h="114527">
                <a:tc vMerge="1">
                  <a:txBody>
                    <a:bodyPr/>
                    <a:lstStyle/>
                    <a:p>
                      <a:endParaRPr lang="zh-TW" altLang="en-US"/>
                    </a:p>
                  </a:txBody>
                  <a:tcPr/>
                </a:tc>
                <a:tc vMerge="1">
                  <a:txBody>
                    <a:bodyPr/>
                    <a:lstStyle/>
                    <a:p>
                      <a:endParaRPr lang="zh-TW" altLang="en-US"/>
                    </a:p>
                  </a:txBody>
                  <a:tcPr/>
                </a:tc>
                <a:tc gridSpan="4">
                  <a:txBody>
                    <a:bodyPr/>
                    <a:lstStyle/>
                    <a:p>
                      <a:pPr algn="l" rtl="0" fontAlgn="ctr"/>
                      <a:r>
                        <a:rPr lang="en-US" altLang="zh-TW" sz="800" b="0" i="0" u="none" strike="noStrike" dirty="0">
                          <a:solidFill>
                            <a:srgbClr val="000000"/>
                          </a:solidFill>
                          <a:effectLst/>
                          <a:latin typeface="微軟正黑體"/>
                        </a:rPr>
                        <a:t>2019</a:t>
                      </a:r>
                      <a:r>
                        <a:rPr lang="zh-TW" altLang="en-US" sz="800" b="0" i="0" u="none" strike="noStrike" dirty="0">
                          <a:solidFill>
                            <a:srgbClr val="000000"/>
                          </a:solidFill>
                          <a:effectLst/>
                          <a:latin typeface="微軟正黑體"/>
                        </a:rPr>
                        <a:t>年有交易之自有供應商簽署「英華達責任商業聯盟行為準則符合聲明」家數</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rtl="0" fontAlgn="ctr"/>
                      <a:r>
                        <a:rPr lang="en-US" altLang="zh-TW" sz="800" b="0" i="0" u="none" strike="noStrike">
                          <a:solidFill>
                            <a:srgbClr val="000000"/>
                          </a:solidFill>
                          <a:effectLst/>
                          <a:latin typeface="微軟正黑體"/>
                        </a:rPr>
                        <a:t>128</a:t>
                      </a:r>
                      <a:r>
                        <a:rPr lang="zh-TW" altLang="en-US" sz="800" b="0" i="0" u="none" strike="noStrike">
                          <a:solidFill>
                            <a:srgbClr val="000000"/>
                          </a:solidFill>
                          <a:effectLst/>
                          <a:latin typeface="微軟正黑體"/>
                        </a:rPr>
                        <a:t>家</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zh-TW" sz="800" b="0" i="0" u="none" strike="noStrike">
                          <a:solidFill>
                            <a:srgbClr val="000000"/>
                          </a:solidFill>
                          <a:effectLst/>
                          <a:latin typeface="微軟正黑體"/>
                        </a:rPr>
                        <a:t>100%</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15"/>
                  </a:ext>
                </a:extLst>
              </a:tr>
              <a:tr h="114527">
                <a:tc vMerge="1">
                  <a:txBody>
                    <a:bodyPr/>
                    <a:lstStyle/>
                    <a:p>
                      <a:endParaRPr lang="zh-TW" altLang="en-US"/>
                    </a:p>
                  </a:txBody>
                  <a:tcPr/>
                </a:tc>
                <a:tc vMerge="1">
                  <a:txBody>
                    <a:bodyPr/>
                    <a:lstStyle/>
                    <a:p>
                      <a:endParaRPr lang="zh-TW" altLang="en-US"/>
                    </a:p>
                  </a:txBody>
                  <a:tcPr/>
                </a:tc>
                <a:tc gridSpan="4">
                  <a:txBody>
                    <a:bodyPr/>
                    <a:lstStyle/>
                    <a:p>
                      <a:pPr algn="l" rtl="0" fontAlgn="ctr"/>
                      <a:r>
                        <a:rPr lang="en-US" altLang="zh-TW" sz="800" b="0" i="0" u="none" strike="noStrike" dirty="0">
                          <a:solidFill>
                            <a:srgbClr val="000000"/>
                          </a:solidFill>
                          <a:effectLst/>
                          <a:latin typeface="微軟正黑體"/>
                        </a:rPr>
                        <a:t>2019</a:t>
                      </a:r>
                      <a:r>
                        <a:rPr lang="zh-TW" altLang="en-US" sz="800" b="0" i="0" u="none" strike="noStrike" dirty="0">
                          <a:solidFill>
                            <a:srgbClr val="000000"/>
                          </a:solidFill>
                          <a:effectLst/>
                          <a:latin typeface="微軟正黑體"/>
                        </a:rPr>
                        <a:t>年有交易之自有供應商簽署「環保切結書」家數</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rtl="0" fontAlgn="ctr"/>
                      <a:r>
                        <a:rPr lang="en-US" altLang="zh-TW" sz="800" b="0" i="0" u="none" strike="noStrike">
                          <a:solidFill>
                            <a:srgbClr val="000000"/>
                          </a:solidFill>
                          <a:effectLst/>
                          <a:latin typeface="微軟正黑體"/>
                        </a:rPr>
                        <a:t>128</a:t>
                      </a:r>
                      <a:r>
                        <a:rPr lang="zh-TW" altLang="en-US" sz="800" b="0" i="0" u="none" strike="noStrike">
                          <a:solidFill>
                            <a:srgbClr val="000000"/>
                          </a:solidFill>
                          <a:effectLst/>
                          <a:latin typeface="微軟正黑體"/>
                        </a:rPr>
                        <a:t>家</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zh-TW" sz="800" b="0" i="0" u="none" strike="noStrike">
                          <a:solidFill>
                            <a:srgbClr val="000000"/>
                          </a:solidFill>
                          <a:effectLst/>
                          <a:latin typeface="微軟正黑體"/>
                        </a:rPr>
                        <a:t>100%</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16"/>
                  </a:ext>
                </a:extLst>
              </a:tr>
              <a:tr h="114527">
                <a:tc vMerge="1">
                  <a:txBody>
                    <a:bodyPr/>
                    <a:lstStyle/>
                    <a:p>
                      <a:endParaRPr lang="zh-TW" altLang="en-US"/>
                    </a:p>
                  </a:txBody>
                  <a:tcPr/>
                </a:tc>
                <a:tc rowSpan="2">
                  <a:txBody>
                    <a:bodyPr/>
                    <a:lstStyle/>
                    <a:p>
                      <a:pPr algn="ctr" rtl="0" fontAlgn="ctr"/>
                      <a:r>
                        <a:rPr lang="zh-TW" altLang="en-US" sz="800" b="0" i="0" u="none" strike="noStrike" dirty="0">
                          <a:solidFill>
                            <a:srgbClr val="000000"/>
                          </a:solidFill>
                          <a:effectLst/>
                          <a:latin typeface="微軟正黑體"/>
                        </a:rPr>
                        <a:t>比例</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4">
                  <a:txBody>
                    <a:bodyPr/>
                    <a:lstStyle/>
                    <a:p>
                      <a:pPr algn="l" rtl="0" fontAlgn="ctr"/>
                      <a:r>
                        <a:rPr lang="en-US" altLang="zh-TW" sz="800" b="0" i="0" u="none" strike="noStrike" dirty="0">
                          <a:solidFill>
                            <a:srgbClr val="000000"/>
                          </a:solidFill>
                          <a:effectLst/>
                          <a:latin typeface="微軟正黑體"/>
                        </a:rPr>
                        <a:t>2019</a:t>
                      </a:r>
                      <a:r>
                        <a:rPr lang="zh-TW" altLang="en-US" sz="800" b="0" i="0" u="none" strike="noStrike" dirty="0">
                          <a:solidFill>
                            <a:srgbClr val="000000"/>
                          </a:solidFill>
                          <a:effectLst/>
                          <a:latin typeface="微軟正黑體"/>
                        </a:rPr>
                        <a:t>年有交易之自有供應商簽署「英華達責任商業聯盟行為準則符合聲明」比例</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rtl="0" fontAlgn="ctr"/>
                      <a:r>
                        <a:rPr lang="en-US" altLang="zh-TW" sz="800" b="0" i="0" u="none" strike="noStrike">
                          <a:solidFill>
                            <a:srgbClr val="000000"/>
                          </a:solidFill>
                          <a:effectLst/>
                          <a:latin typeface="微軟正黑體"/>
                        </a:rPr>
                        <a:t>96%</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zh-TW" sz="800" b="0" i="0" u="none" strike="noStrike">
                          <a:solidFill>
                            <a:srgbClr val="000000"/>
                          </a:solidFill>
                          <a:effectLst/>
                          <a:latin typeface="微軟正黑體"/>
                        </a:rPr>
                        <a:t>100%</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17"/>
                  </a:ext>
                </a:extLst>
              </a:tr>
              <a:tr h="114527">
                <a:tc vMerge="1">
                  <a:txBody>
                    <a:bodyPr/>
                    <a:lstStyle/>
                    <a:p>
                      <a:endParaRPr lang="zh-TW" altLang="en-US"/>
                    </a:p>
                  </a:txBody>
                  <a:tcPr/>
                </a:tc>
                <a:tc vMerge="1">
                  <a:txBody>
                    <a:bodyPr/>
                    <a:lstStyle/>
                    <a:p>
                      <a:endParaRPr lang="zh-TW" altLang="en-US"/>
                    </a:p>
                  </a:txBody>
                  <a:tcPr/>
                </a:tc>
                <a:tc gridSpan="4">
                  <a:txBody>
                    <a:bodyPr/>
                    <a:lstStyle/>
                    <a:p>
                      <a:pPr algn="l" rtl="0" fontAlgn="ctr"/>
                      <a:r>
                        <a:rPr lang="en-US" altLang="zh-TW" sz="800" b="0" i="0" u="none" strike="noStrike" dirty="0">
                          <a:solidFill>
                            <a:srgbClr val="000000"/>
                          </a:solidFill>
                          <a:effectLst/>
                          <a:latin typeface="微軟正黑體"/>
                        </a:rPr>
                        <a:t>2019</a:t>
                      </a:r>
                      <a:r>
                        <a:rPr lang="zh-TW" altLang="en-US" sz="800" b="0" i="0" u="none" strike="noStrike" dirty="0">
                          <a:solidFill>
                            <a:srgbClr val="000000"/>
                          </a:solidFill>
                          <a:effectLst/>
                          <a:latin typeface="微軟正黑體"/>
                        </a:rPr>
                        <a:t>年有交易之自有供應商簽署「環保切結書」比例</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rtl="0" fontAlgn="ctr"/>
                      <a:r>
                        <a:rPr lang="en-US" altLang="zh-TW" sz="800" b="0" i="0" u="none" strike="noStrike">
                          <a:solidFill>
                            <a:srgbClr val="000000"/>
                          </a:solidFill>
                          <a:effectLst/>
                          <a:latin typeface="微軟正黑體"/>
                        </a:rPr>
                        <a:t>100%</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zh-TW" sz="800" b="0" i="0" u="none" strike="noStrike">
                          <a:solidFill>
                            <a:srgbClr val="000000"/>
                          </a:solidFill>
                          <a:effectLst/>
                          <a:latin typeface="微軟正黑體"/>
                        </a:rPr>
                        <a:t>100%</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18"/>
                  </a:ext>
                </a:extLst>
              </a:tr>
              <a:tr h="114527">
                <a:tc vMerge="1">
                  <a:txBody>
                    <a:bodyPr/>
                    <a:lstStyle/>
                    <a:p>
                      <a:endParaRPr lang="zh-TW" altLang="en-US"/>
                    </a:p>
                  </a:txBody>
                  <a:tcPr/>
                </a:tc>
                <a:tc>
                  <a:txBody>
                    <a:bodyPr/>
                    <a:lstStyle/>
                    <a:p>
                      <a:pPr algn="ctr" rtl="0" fontAlgn="ctr"/>
                      <a:r>
                        <a:rPr lang="zh-TW" altLang="en-US" sz="800" b="0" i="0" u="none" strike="noStrike">
                          <a:solidFill>
                            <a:srgbClr val="000000"/>
                          </a:solidFill>
                          <a:effectLst/>
                          <a:latin typeface="微軟正黑體"/>
                        </a:rPr>
                        <a:t>　</a:t>
                      </a:r>
                    </a:p>
                  </a:txBody>
                  <a:tcPr marL="5021" marR="5021" marT="5021"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4">
                  <a:txBody>
                    <a:bodyPr/>
                    <a:lstStyle/>
                    <a:p>
                      <a:pPr algn="l" rtl="0" fontAlgn="ctr"/>
                      <a:r>
                        <a:rPr lang="zh-TW" altLang="en-US" sz="800" b="0" i="0" u="none" strike="noStrike" dirty="0">
                          <a:solidFill>
                            <a:srgbClr val="000000"/>
                          </a:solidFill>
                          <a:effectLst/>
                          <a:latin typeface="微軟正黑體"/>
                        </a:rPr>
                        <a:t>　</a:t>
                      </a:r>
                    </a:p>
                  </a:txBody>
                  <a:tcPr marL="5021" marR="5021" marT="502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rtl="0" fontAlgn="ctr"/>
                      <a:r>
                        <a:rPr lang="zh-TW" altLang="en-US" sz="800" b="0" i="0" u="none" strike="noStrike">
                          <a:solidFill>
                            <a:srgbClr val="FF0000"/>
                          </a:solidFill>
                          <a:effectLst/>
                          <a:latin typeface="微軟正黑體"/>
                        </a:rPr>
                        <a:t>　</a:t>
                      </a:r>
                    </a:p>
                  </a:txBody>
                  <a:tcPr marL="5021" marR="5021" marT="502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zh-TW" altLang="en-US" sz="800" b="0" i="0" u="none" strike="noStrike">
                          <a:solidFill>
                            <a:srgbClr val="FF0000"/>
                          </a:solidFill>
                          <a:effectLst/>
                          <a:latin typeface="微軟正黑體"/>
                        </a:rPr>
                        <a:t>　</a:t>
                      </a:r>
                    </a:p>
                  </a:txBody>
                  <a:tcPr marL="5021" marR="5021" marT="5021"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19"/>
                  </a:ext>
                </a:extLst>
              </a:tr>
              <a:tr h="114527">
                <a:tc vMerge="1">
                  <a:txBody>
                    <a:bodyPr/>
                    <a:lstStyle/>
                    <a:p>
                      <a:endParaRPr lang="zh-TW" altLang="en-US"/>
                    </a:p>
                  </a:txBody>
                  <a:tcPr/>
                </a:tc>
                <a:tc rowSpan="2">
                  <a:txBody>
                    <a:bodyPr/>
                    <a:lstStyle/>
                    <a:p>
                      <a:pPr algn="ctr" rtl="0" fontAlgn="ctr"/>
                      <a:r>
                        <a:rPr lang="zh-TW" altLang="en-US" sz="800" b="0" i="0" u="none" strike="noStrike">
                          <a:solidFill>
                            <a:srgbClr val="000000"/>
                          </a:solidFill>
                          <a:effectLst/>
                          <a:latin typeface="微軟正黑體"/>
                        </a:rPr>
                        <a:t>項目</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4">
                  <a:txBody>
                    <a:bodyPr/>
                    <a:lstStyle/>
                    <a:p>
                      <a:pPr algn="l" rtl="0" fontAlgn="ctr"/>
                      <a:r>
                        <a:rPr lang="en-US" altLang="zh-TW" sz="800" b="0" i="0" u="none" strike="noStrike" dirty="0">
                          <a:solidFill>
                            <a:srgbClr val="000000"/>
                          </a:solidFill>
                          <a:effectLst/>
                          <a:latin typeface="微軟正黑體"/>
                        </a:rPr>
                        <a:t>2019</a:t>
                      </a:r>
                      <a:r>
                        <a:rPr lang="zh-TW" altLang="en-US" sz="800" b="0" i="0" u="none" strike="noStrike" dirty="0">
                          <a:solidFill>
                            <a:srgbClr val="000000"/>
                          </a:solidFill>
                          <a:effectLst/>
                          <a:latin typeface="微軟正黑體"/>
                        </a:rPr>
                        <a:t>供應商預定稽核家數</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rtl="0" fontAlgn="ctr"/>
                      <a:r>
                        <a:rPr lang="en-US" altLang="zh-TW" sz="800" b="0" i="0" u="none" strike="noStrike">
                          <a:solidFill>
                            <a:srgbClr val="000000"/>
                          </a:solidFill>
                          <a:effectLst/>
                          <a:latin typeface="微軟正黑體"/>
                        </a:rPr>
                        <a:t>32</a:t>
                      </a:r>
                      <a:r>
                        <a:rPr lang="zh-TW" altLang="en-US" sz="800" b="0" i="0" u="none" strike="noStrike">
                          <a:solidFill>
                            <a:srgbClr val="000000"/>
                          </a:solidFill>
                          <a:effectLst/>
                          <a:latin typeface="微軟正黑體"/>
                        </a:rPr>
                        <a:t>家</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zh-TW" sz="800" b="0" i="0" u="none" strike="noStrike">
                          <a:solidFill>
                            <a:srgbClr val="000000"/>
                          </a:solidFill>
                          <a:effectLst/>
                          <a:latin typeface="微軟正黑體"/>
                        </a:rPr>
                        <a:t>32</a:t>
                      </a:r>
                      <a:r>
                        <a:rPr lang="zh-TW" altLang="en-US" sz="800" b="0" i="0" u="none" strike="noStrike">
                          <a:solidFill>
                            <a:srgbClr val="000000"/>
                          </a:solidFill>
                          <a:effectLst/>
                          <a:latin typeface="微軟正黑體"/>
                        </a:rPr>
                        <a:t>家</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20"/>
                  </a:ext>
                </a:extLst>
              </a:tr>
              <a:tr h="114527">
                <a:tc vMerge="1">
                  <a:txBody>
                    <a:bodyPr/>
                    <a:lstStyle/>
                    <a:p>
                      <a:endParaRPr lang="zh-TW" altLang="en-US"/>
                    </a:p>
                  </a:txBody>
                  <a:tcPr/>
                </a:tc>
                <a:tc vMerge="1">
                  <a:txBody>
                    <a:bodyPr/>
                    <a:lstStyle/>
                    <a:p>
                      <a:endParaRPr lang="zh-TW" altLang="en-US"/>
                    </a:p>
                  </a:txBody>
                  <a:tcPr/>
                </a:tc>
                <a:tc gridSpan="4">
                  <a:txBody>
                    <a:bodyPr/>
                    <a:lstStyle/>
                    <a:p>
                      <a:pPr algn="l" rtl="0" fontAlgn="ctr"/>
                      <a:r>
                        <a:rPr lang="en-US" altLang="zh-TW" sz="800" b="0" i="0" u="none" strike="noStrike" dirty="0">
                          <a:solidFill>
                            <a:srgbClr val="000000"/>
                          </a:solidFill>
                          <a:effectLst/>
                          <a:latin typeface="微軟正黑體"/>
                        </a:rPr>
                        <a:t>2019</a:t>
                      </a:r>
                      <a:r>
                        <a:rPr lang="zh-TW" altLang="en-US" sz="800" b="0" i="0" u="none" strike="noStrike" dirty="0">
                          <a:solidFill>
                            <a:srgbClr val="000000"/>
                          </a:solidFill>
                          <a:effectLst/>
                          <a:latin typeface="微軟正黑體"/>
                        </a:rPr>
                        <a:t>供應商實際稽核家數</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rtl="0" fontAlgn="ctr"/>
                      <a:r>
                        <a:rPr lang="en-US" altLang="zh-TW" sz="800" b="0" i="0" u="none" strike="noStrike">
                          <a:solidFill>
                            <a:srgbClr val="000000"/>
                          </a:solidFill>
                          <a:effectLst/>
                          <a:latin typeface="微軟正黑體"/>
                        </a:rPr>
                        <a:t>32</a:t>
                      </a:r>
                      <a:r>
                        <a:rPr lang="zh-TW" altLang="en-US" sz="800" b="0" i="0" u="none" strike="noStrike">
                          <a:solidFill>
                            <a:srgbClr val="000000"/>
                          </a:solidFill>
                          <a:effectLst/>
                          <a:latin typeface="微軟正黑體"/>
                        </a:rPr>
                        <a:t>家</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zh-TW" sz="800" b="0" i="0" u="none" strike="noStrike">
                          <a:solidFill>
                            <a:srgbClr val="000000"/>
                          </a:solidFill>
                          <a:effectLst/>
                          <a:latin typeface="微軟正黑體"/>
                        </a:rPr>
                        <a:t>32</a:t>
                      </a:r>
                      <a:r>
                        <a:rPr lang="zh-TW" altLang="en-US" sz="800" b="0" i="0" u="none" strike="noStrike">
                          <a:solidFill>
                            <a:srgbClr val="000000"/>
                          </a:solidFill>
                          <a:effectLst/>
                          <a:latin typeface="微軟正黑體"/>
                        </a:rPr>
                        <a:t>家</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21"/>
                  </a:ext>
                </a:extLst>
              </a:tr>
              <a:tr h="114527">
                <a:tc vMerge="1">
                  <a:txBody>
                    <a:bodyPr/>
                    <a:lstStyle/>
                    <a:p>
                      <a:endParaRPr lang="zh-TW" altLang="en-US"/>
                    </a:p>
                  </a:txBody>
                  <a:tcPr/>
                </a:tc>
                <a:tc>
                  <a:txBody>
                    <a:bodyPr/>
                    <a:lstStyle/>
                    <a:p>
                      <a:pPr algn="ctr" rtl="0" fontAlgn="ctr"/>
                      <a:r>
                        <a:rPr lang="zh-TW" altLang="en-US" sz="800" b="0" i="0" u="none" strike="noStrike">
                          <a:solidFill>
                            <a:srgbClr val="000000"/>
                          </a:solidFill>
                          <a:effectLst/>
                          <a:latin typeface="微軟正黑體"/>
                        </a:rPr>
                        <a:t>比例</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4">
                  <a:txBody>
                    <a:bodyPr/>
                    <a:lstStyle/>
                    <a:p>
                      <a:pPr algn="l" rtl="0" fontAlgn="ctr"/>
                      <a:r>
                        <a:rPr lang="en-US" altLang="zh-TW" sz="800" b="0" i="0" u="none" strike="noStrike" dirty="0">
                          <a:solidFill>
                            <a:srgbClr val="000000"/>
                          </a:solidFill>
                          <a:effectLst/>
                          <a:latin typeface="微軟正黑體"/>
                        </a:rPr>
                        <a:t>2019</a:t>
                      </a:r>
                      <a:r>
                        <a:rPr lang="zh-TW" altLang="en-US" sz="800" b="0" i="0" u="none" strike="noStrike" dirty="0">
                          <a:solidFill>
                            <a:srgbClr val="000000"/>
                          </a:solidFill>
                          <a:effectLst/>
                          <a:latin typeface="微軟正黑體"/>
                        </a:rPr>
                        <a:t>供應商稽核達成率</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rtl="0" fontAlgn="ctr"/>
                      <a:r>
                        <a:rPr lang="en-US" altLang="zh-TW" sz="800" b="0" i="0" u="none" strike="noStrike">
                          <a:solidFill>
                            <a:srgbClr val="000000"/>
                          </a:solidFill>
                          <a:effectLst/>
                          <a:latin typeface="微軟正黑體"/>
                        </a:rPr>
                        <a:t>100%</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zh-TW" sz="800" b="0" i="0" u="none" strike="noStrike">
                          <a:solidFill>
                            <a:srgbClr val="000000"/>
                          </a:solidFill>
                          <a:effectLst/>
                          <a:latin typeface="微軟正黑體"/>
                        </a:rPr>
                        <a:t>100%</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22"/>
                  </a:ext>
                </a:extLst>
              </a:tr>
              <a:tr h="114527">
                <a:tc vMerge="1">
                  <a:txBody>
                    <a:bodyPr/>
                    <a:lstStyle/>
                    <a:p>
                      <a:endParaRPr lang="zh-TW" altLang="en-US"/>
                    </a:p>
                  </a:txBody>
                  <a:tcPr/>
                </a:tc>
                <a:tc>
                  <a:txBody>
                    <a:bodyPr/>
                    <a:lstStyle/>
                    <a:p>
                      <a:pPr algn="ctr" rtl="0" fontAlgn="ctr"/>
                      <a:r>
                        <a:rPr lang="zh-TW" altLang="en-US" sz="800" b="0" i="0" u="none" strike="noStrike">
                          <a:solidFill>
                            <a:srgbClr val="000000"/>
                          </a:solidFill>
                          <a:effectLst/>
                          <a:latin typeface="微軟正黑體"/>
                        </a:rPr>
                        <a:t>　</a:t>
                      </a:r>
                    </a:p>
                  </a:txBody>
                  <a:tcPr marL="5021" marR="5021" marT="5021"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4">
                  <a:txBody>
                    <a:bodyPr/>
                    <a:lstStyle/>
                    <a:p>
                      <a:pPr algn="l" rtl="0" fontAlgn="ctr"/>
                      <a:r>
                        <a:rPr lang="zh-TW" altLang="en-US" sz="800" b="0" i="0" u="none" strike="noStrike" dirty="0">
                          <a:solidFill>
                            <a:srgbClr val="000000"/>
                          </a:solidFill>
                          <a:effectLst/>
                          <a:latin typeface="微軟正黑體"/>
                        </a:rPr>
                        <a:t>　</a:t>
                      </a:r>
                    </a:p>
                  </a:txBody>
                  <a:tcPr marL="5021" marR="5021" marT="502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rtl="0" fontAlgn="ctr"/>
                      <a:r>
                        <a:rPr lang="zh-TW" altLang="en-US" sz="800" b="0" i="0" u="none" strike="noStrike">
                          <a:solidFill>
                            <a:srgbClr val="FF0000"/>
                          </a:solidFill>
                          <a:effectLst/>
                          <a:latin typeface="微軟正黑體"/>
                        </a:rPr>
                        <a:t>　</a:t>
                      </a:r>
                    </a:p>
                  </a:txBody>
                  <a:tcPr marL="5021" marR="5021" marT="502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zh-TW" altLang="en-US" sz="800" b="0" i="0" u="none" strike="noStrike">
                          <a:solidFill>
                            <a:srgbClr val="FF0000"/>
                          </a:solidFill>
                          <a:effectLst/>
                          <a:latin typeface="微軟正黑體"/>
                        </a:rPr>
                        <a:t>　</a:t>
                      </a:r>
                    </a:p>
                  </a:txBody>
                  <a:tcPr marL="5021" marR="5021" marT="5021"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23"/>
                  </a:ext>
                </a:extLst>
              </a:tr>
              <a:tr h="114527">
                <a:tc vMerge="1">
                  <a:txBody>
                    <a:bodyPr/>
                    <a:lstStyle/>
                    <a:p>
                      <a:endParaRPr lang="zh-TW" altLang="en-US"/>
                    </a:p>
                  </a:txBody>
                  <a:tcPr/>
                </a:tc>
                <a:tc rowSpan="3">
                  <a:txBody>
                    <a:bodyPr/>
                    <a:lstStyle/>
                    <a:p>
                      <a:pPr algn="ctr" rtl="0" fontAlgn="ctr"/>
                      <a:r>
                        <a:rPr lang="zh-TW" altLang="en-US" sz="800" b="0" i="0" u="none" strike="noStrike">
                          <a:solidFill>
                            <a:srgbClr val="000000"/>
                          </a:solidFill>
                          <a:effectLst/>
                          <a:latin typeface="微軟正黑體"/>
                        </a:rPr>
                        <a:t>項目</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4">
                  <a:txBody>
                    <a:bodyPr/>
                    <a:lstStyle/>
                    <a:p>
                      <a:pPr algn="l" rtl="0" fontAlgn="ctr"/>
                      <a:r>
                        <a:rPr lang="en-US" altLang="zh-TW" sz="800" b="0" i="0" u="none" strike="noStrike" dirty="0">
                          <a:solidFill>
                            <a:srgbClr val="000000"/>
                          </a:solidFill>
                          <a:effectLst/>
                          <a:latin typeface="微軟正黑體"/>
                        </a:rPr>
                        <a:t>2019</a:t>
                      </a:r>
                      <a:r>
                        <a:rPr lang="zh-TW" altLang="en-US" sz="800" b="0" i="0" u="none" strike="noStrike" dirty="0">
                          <a:solidFill>
                            <a:srgbClr val="000000"/>
                          </a:solidFill>
                          <a:effectLst/>
                          <a:latin typeface="微軟正黑體"/>
                        </a:rPr>
                        <a:t>供應商交易金額</a:t>
                      </a:r>
                      <a:r>
                        <a:rPr lang="en-US" altLang="zh-TW" sz="800" b="0" i="0" u="none" strike="noStrike" dirty="0">
                          <a:solidFill>
                            <a:srgbClr val="000000"/>
                          </a:solidFill>
                          <a:effectLst/>
                          <a:latin typeface="微軟正黑體"/>
                        </a:rPr>
                        <a:t>(</a:t>
                      </a:r>
                      <a:r>
                        <a:rPr lang="zh-TW" altLang="en-US" sz="800" b="0" i="0" u="none" strike="noStrike" dirty="0">
                          <a:solidFill>
                            <a:srgbClr val="000000"/>
                          </a:solidFill>
                          <a:effectLst/>
                          <a:latin typeface="微軟正黑體"/>
                        </a:rPr>
                        <a:t>單位：美元</a:t>
                      </a:r>
                      <a:r>
                        <a:rPr lang="en-US" altLang="zh-TW" sz="800" b="0" i="0" u="none" strike="noStrike" dirty="0">
                          <a:solidFill>
                            <a:srgbClr val="000000"/>
                          </a:solidFill>
                          <a:effectLst/>
                          <a:latin typeface="微軟正黑體"/>
                        </a:rPr>
                        <a:t>)</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2">
                  <a:txBody>
                    <a:bodyPr/>
                    <a:lstStyle/>
                    <a:p>
                      <a:pPr algn="ctr" rtl="0" fontAlgn="ctr"/>
                      <a:r>
                        <a:rPr lang="en-US" altLang="zh-TW" sz="800" b="0" i="0" u="none" strike="noStrike">
                          <a:solidFill>
                            <a:srgbClr val="000000"/>
                          </a:solidFill>
                          <a:effectLst/>
                          <a:latin typeface="微軟正黑體"/>
                        </a:rPr>
                        <a:t>2,047,491,214 </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extLst>
                  <a:ext uri="{0D108BD9-81ED-4DB2-BD59-A6C34878D82A}">
                    <a16:rowId xmlns="" xmlns:a16="http://schemas.microsoft.com/office/drawing/2014/main" val="10024"/>
                  </a:ext>
                </a:extLst>
              </a:tr>
              <a:tr h="114527">
                <a:tc vMerge="1">
                  <a:txBody>
                    <a:bodyPr/>
                    <a:lstStyle/>
                    <a:p>
                      <a:endParaRPr lang="zh-TW" altLang="en-US"/>
                    </a:p>
                  </a:txBody>
                  <a:tcPr/>
                </a:tc>
                <a:tc vMerge="1">
                  <a:txBody>
                    <a:bodyPr/>
                    <a:lstStyle/>
                    <a:p>
                      <a:endParaRPr lang="zh-TW" altLang="en-US"/>
                    </a:p>
                  </a:txBody>
                  <a:tcPr/>
                </a:tc>
                <a:tc gridSpan="4">
                  <a:txBody>
                    <a:bodyPr/>
                    <a:lstStyle/>
                    <a:p>
                      <a:pPr algn="l" rtl="0" fontAlgn="ctr"/>
                      <a:r>
                        <a:rPr lang="en-US" altLang="zh-TW" sz="800" b="0" i="0" u="none" strike="noStrike" dirty="0">
                          <a:solidFill>
                            <a:srgbClr val="000000"/>
                          </a:solidFill>
                          <a:effectLst/>
                          <a:latin typeface="微軟正黑體"/>
                        </a:rPr>
                        <a:t>2019</a:t>
                      </a:r>
                      <a:r>
                        <a:rPr lang="zh-TW" altLang="en-US" sz="800" b="0" i="0" u="none" strike="noStrike" dirty="0">
                          <a:solidFill>
                            <a:srgbClr val="000000"/>
                          </a:solidFill>
                          <a:effectLst/>
                          <a:latin typeface="微軟正黑體"/>
                        </a:rPr>
                        <a:t>當地</a:t>
                      </a:r>
                      <a:r>
                        <a:rPr lang="en-US" altLang="zh-TW" sz="800" b="0" i="0" u="none" strike="noStrike" dirty="0">
                          <a:solidFill>
                            <a:srgbClr val="000000"/>
                          </a:solidFill>
                          <a:effectLst/>
                          <a:latin typeface="微軟正黑體"/>
                        </a:rPr>
                        <a:t>(</a:t>
                      </a:r>
                      <a:r>
                        <a:rPr lang="zh-TW" altLang="en-US" sz="800" b="0" i="0" u="none" strike="noStrike" dirty="0">
                          <a:solidFill>
                            <a:srgbClr val="000000"/>
                          </a:solidFill>
                          <a:effectLst/>
                          <a:latin typeface="微軟正黑體"/>
                        </a:rPr>
                        <a:t>大中華區：含台灣、大陸、澳門、香港</a:t>
                      </a:r>
                      <a:r>
                        <a:rPr lang="en-US" altLang="zh-TW" sz="800" b="0" i="0" u="none" strike="noStrike" dirty="0">
                          <a:solidFill>
                            <a:srgbClr val="000000"/>
                          </a:solidFill>
                          <a:effectLst/>
                          <a:latin typeface="微軟正黑體"/>
                        </a:rPr>
                        <a:t>)</a:t>
                      </a:r>
                      <a:r>
                        <a:rPr lang="zh-TW" altLang="en-US" sz="800" b="0" i="0" u="none" strike="noStrike" dirty="0">
                          <a:solidFill>
                            <a:srgbClr val="000000"/>
                          </a:solidFill>
                          <a:effectLst/>
                          <a:latin typeface="微軟正黑體"/>
                        </a:rPr>
                        <a:t>供應商交易金額</a:t>
                      </a:r>
                      <a:r>
                        <a:rPr lang="en-US" altLang="zh-TW" sz="800" b="0" i="0" u="none" strike="noStrike" dirty="0">
                          <a:solidFill>
                            <a:srgbClr val="000000"/>
                          </a:solidFill>
                          <a:effectLst/>
                          <a:latin typeface="微軟正黑體"/>
                        </a:rPr>
                        <a:t>(</a:t>
                      </a:r>
                      <a:r>
                        <a:rPr lang="zh-TW" altLang="en-US" sz="800" b="0" i="0" u="none" strike="noStrike" dirty="0">
                          <a:solidFill>
                            <a:srgbClr val="000000"/>
                          </a:solidFill>
                          <a:effectLst/>
                          <a:latin typeface="微軟正黑體"/>
                        </a:rPr>
                        <a:t>單位：美元</a:t>
                      </a:r>
                      <a:r>
                        <a:rPr lang="en-US" altLang="zh-TW" sz="800" b="0" i="0" u="none" strike="noStrike" dirty="0">
                          <a:solidFill>
                            <a:srgbClr val="000000"/>
                          </a:solidFill>
                          <a:effectLst/>
                          <a:latin typeface="微軟正黑體"/>
                        </a:rPr>
                        <a:t>)</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2">
                  <a:txBody>
                    <a:bodyPr/>
                    <a:lstStyle/>
                    <a:p>
                      <a:pPr algn="ctr" rtl="0" fontAlgn="ctr"/>
                      <a:r>
                        <a:rPr lang="en-US" altLang="zh-TW" sz="800" b="0" i="0" u="none" strike="noStrike">
                          <a:solidFill>
                            <a:srgbClr val="000000"/>
                          </a:solidFill>
                          <a:effectLst/>
                          <a:latin typeface="微軟正黑體"/>
                        </a:rPr>
                        <a:t>1,394,671,495 </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extLst>
                  <a:ext uri="{0D108BD9-81ED-4DB2-BD59-A6C34878D82A}">
                    <a16:rowId xmlns="" xmlns:a16="http://schemas.microsoft.com/office/drawing/2014/main" val="10025"/>
                  </a:ext>
                </a:extLst>
              </a:tr>
              <a:tr h="114527">
                <a:tc vMerge="1">
                  <a:txBody>
                    <a:bodyPr/>
                    <a:lstStyle/>
                    <a:p>
                      <a:endParaRPr lang="zh-TW" altLang="en-US"/>
                    </a:p>
                  </a:txBody>
                  <a:tcPr/>
                </a:tc>
                <a:tc vMerge="1">
                  <a:txBody>
                    <a:bodyPr/>
                    <a:lstStyle/>
                    <a:p>
                      <a:endParaRPr lang="zh-TW" altLang="en-US"/>
                    </a:p>
                  </a:txBody>
                  <a:tcPr/>
                </a:tc>
                <a:tc gridSpan="4">
                  <a:txBody>
                    <a:bodyPr/>
                    <a:lstStyle/>
                    <a:p>
                      <a:pPr algn="l" rtl="0" fontAlgn="ctr"/>
                      <a:r>
                        <a:rPr lang="en-US" altLang="zh-TW" sz="800" b="0" i="0" u="none" strike="noStrike" dirty="0">
                          <a:solidFill>
                            <a:srgbClr val="000000"/>
                          </a:solidFill>
                          <a:effectLst/>
                          <a:latin typeface="微軟正黑體"/>
                        </a:rPr>
                        <a:t>2019</a:t>
                      </a:r>
                      <a:r>
                        <a:rPr lang="zh-TW" altLang="en-US" sz="800" b="0" i="0" u="none" strike="noStrike" dirty="0">
                          <a:solidFill>
                            <a:srgbClr val="000000"/>
                          </a:solidFill>
                          <a:effectLst/>
                          <a:latin typeface="微軟正黑體"/>
                        </a:rPr>
                        <a:t>非當地供應商交易金額</a:t>
                      </a:r>
                      <a:r>
                        <a:rPr lang="en-US" altLang="zh-TW" sz="800" b="0" i="0" u="none" strike="noStrike" dirty="0">
                          <a:solidFill>
                            <a:srgbClr val="000000"/>
                          </a:solidFill>
                          <a:effectLst/>
                          <a:latin typeface="微軟正黑體"/>
                        </a:rPr>
                        <a:t>(</a:t>
                      </a:r>
                      <a:r>
                        <a:rPr lang="zh-TW" altLang="en-US" sz="800" b="0" i="0" u="none" strike="noStrike" dirty="0">
                          <a:solidFill>
                            <a:srgbClr val="000000"/>
                          </a:solidFill>
                          <a:effectLst/>
                          <a:latin typeface="微軟正黑體"/>
                        </a:rPr>
                        <a:t>單位：美元</a:t>
                      </a:r>
                      <a:r>
                        <a:rPr lang="en-US" altLang="zh-TW" sz="800" b="0" i="0" u="none" strike="noStrike" dirty="0">
                          <a:solidFill>
                            <a:srgbClr val="000000"/>
                          </a:solidFill>
                          <a:effectLst/>
                          <a:latin typeface="微軟正黑體"/>
                        </a:rPr>
                        <a:t>)</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2">
                  <a:txBody>
                    <a:bodyPr/>
                    <a:lstStyle/>
                    <a:p>
                      <a:pPr algn="ctr" rtl="0" fontAlgn="ctr"/>
                      <a:r>
                        <a:rPr lang="en-US" altLang="zh-TW" sz="800" b="0" i="0" u="none" strike="noStrike">
                          <a:solidFill>
                            <a:srgbClr val="000000"/>
                          </a:solidFill>
                          <a:effectLst/>
                          <a:latin typeface="微軟正黑體"/>
                        </a:rPr>
                        <a:t>652,819,719 </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extLst>
                  <a:ext uri="{0D108BD9-81ED-4DB2-BD59-A6C34878D82A}">
                    <a16:rowId xmlns="" xmlns:a16="http://schemas.microsoft.com/office/drawing/2014/main" val="10026"/>
                  </a:ext>
                </a:extLst>
              </a:tr>
              <a:tr h="114527">
                <a:tc vMerge="1">
                  <a:txBody>
                    <a:bodyPr/>
                    <a:lstStyle/>
                    <a:p>
                      <a:endParaRPr lang="zh-TW" altLang="en-US"/>
                    </a:p>
                  </a:txBody>
                  <a:tcPr/>
                </a:tc>
                <a:tc>
                  <a:txBody>
                    <a:bodyPr/>
                    <a:lstStyle/>
                    <a:p>
                      <a:pPr algn="ctr" rtl="0" fontAlgn="ctr"/>
                      <a:r>
                        <a:rPr lang="zh-TW" altLang="en-US" sz="800" b="0" i="0" u="none" strike="noStrike">
                          <a:solidFill>
                            <a:srgbClr val="000000"/>
                          </a:solidFill>
                          <a:effectLst/>
                          <a:latin typeface="微軟正黑體"/>
                        </a:rPr>
                        <a:t>比例</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4">
                  <a:txBody>
                    <a:bodyPr/>
                    <a:lstStyle/>
                    <a:p>
                      <a:pPr algn="l" rtl="0" fontAlgn="ctr"/>
                      <a:r>
                        <a:rPr lang="en-US" altLang="zh-TW" sz="800" b="0" i="0" u="none" strike="noStrike" dirty="0">
                          <a:solidFill>
                            <a:srgbClr val="000000"/>
                          </a:solidFill>
                          <a:effectLst/>
                          <a:latin typeface="微軟正黑體"/>
                        </a:rPr>
                        <a:t>2019</a:t>
                      </a:r>
                      <a:r>
                        <a:rPr lang="zh-TW" altLang="en-US" sz="800" b="0" i="0" u="none" strike="noStrike" dirty="0">
                          <a:solidFill>
                            <a:srgbClr val="000000"/>
                          </a:solidFill>
                          <a:effectLst/>
                          <a:latin typeface="微軟正黑體"/>
                        </a:rPr>
                        <a:t>當地</a:t>
                      </a:r>
                      <a:r>
                        <a:rPr lang="en-US" altLang="zh-TW" sz="800" b="0" i="0" u="none" strike="noStrike" dirty="0">
                          <a:solidFill>
                            <a:srgbClr val="000000"/>
                          </a:solidFill>
                          <a:effectLst/>
                          <a:latin typeface="微軟正黑體"/>
                        </a:rPr>
                        <a:t>(</a:t>
                      </a:r>
                      <a:r>
                        <a:rPr lang="zh-TW" altLang="en-US" sz="800" b="0" i="0" u="none" strike="noStrike" dirty="0">
                          <a:solidFill>
                            <a:srgbClr val="000000"/>
                          </a:solidFill>
                          <a:effectLst/>
                          <a:latin typeface="微軟正黑體"/>
                        </a:rPr>
                        <a:t>大中華區：含台灣、大陸、澳門、香港</a:t>
                      </a:r>
                      <a:r>
                        <a:rPr lang="en-US" altLang="zh-TW" sz="800" b="0" i="0" u="none" strike="noStrike" dirty="0">
                          <a:solidFill>
                            <a:srgbClr val="000000"/>
                          </a:solidFill>
                          <a:effectLst/>
                          <a:latin typeface="微軟正黑體"/>
                        </a:rPr>
                        <a:t>)</a:t>
                      </a:r>
                      <a:r>
                        <a:rPr lang="zh-TW" altLang="en-US" sz="800" b="0" i="0" u="none" strike="noStrike" dirty="0">
                          <a:solidFill>
                            <a:srgbClr val="000000"/>
                          </a:solidFill>
                          <a:effectLst/>
                          <a:latin typeface="微軟正黑體"/>
                        </a:rPr>
                        <a:t>供應商所占交易金額比例                                                                                                                        </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2">
                  <a:txBody>
                    <a:bodyPr/>
                    <a:lstStyle/>
                    <a:p>
                      <a:pPr algn="ctr" rtl="0" fontAlgn="ctr"/>
                      <a:r>
                        <a:rPr lang="en-US" altLang="zh-TW" sz="800" b="0" i="0" u="none" strike="noStrike" dirty="0">
                          <a:solidFill>
                            <a:srgbClr val="000000"/>
                          </a:solidFill>
                          <a:effectLst/>
                          <a:latin typeface="微軟正黑體"/>
                        </a:rPr>
                        <a:t>68%</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extLst>
                  <a:ext uri="{0D108BD9-81ED-4DB2-BD59-A6C34878D82A}">
                    <a16:rowId xmlns="" xmlns:a16="http://schemas.microsoft.com/office/drawing/2014/main" val="10027"/>
                  </a:ext>
                </a:extLst>
              </a:tr>
              <a:tr h="114527">
                <a:tc vMerge="1">
                  <a:txBody>
                    <a:bodyPr/>
                    <a:lstStyle/>
                    <a:p>
                      <a:endParaRPr lang="zh-TW" altLang="en-US"/>
                    </a:p>
                  </a:txBody>
                  <a:tcPr/>
                </a:tc>
                <a:tc>
                  <a:txBody>
                    <a:bodyPr/>
                    <a:lstStyle/>
                    <a:p>
                      <a:pPr algn="ctr" rtl="0" fontAlgn="ctr"/>
                      <a:r>
                        <a:rPr lang="zh-TW" altLang="en-US" sz="800" b="0" i="0" u="none" strike="noStrike">
                          <a:solidFill>
                            <a:srgbClr val="000000"/>
                          </a:solidFill>
                          <a:effectLst/>
                          <a:latin typeface="微軟正黑體"/>
                        </a:rPr>
                        <a:t>　</a:t>
                      </a:r>
                    </a:p>
                  </a:txBody>
                  <a:tcPr marL="5021" marR="5021" marT="5021"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4">
                  <a:txBody>
                    <a:bodyPr/>
                    <a:lstStyle/>
                    <a:p>
                      <a:pPr algn="l" rtl="0" fontAlgn="ctr"/>
                      <a:r>
                        <a:rPr lang="zh-TW" altLang="en-US" sz="800" b="0" i="0" u="none" strike="noStrike" dirty="0">
                          <a:solidFill>
                            <a:srgbClr val="000000"/>
                          </a:solidFill>
                          <a:effectLst/>
                          <a:latin typeface="微軟正黑體"/>
                        </a:rPr>
                        <a:t>　</a:t>
                      </a:r>
                    </a:p>
                  </a:txBody>
                  <a:tcPr marL="5021" marR="5021" marT="502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rtl="0" fontAlgn="ctr"/>
                      <a:r>
                        <a:rPr lang="zh-TW" altLang="en-US" sz="800" b="0" i="0" u="none" strike="noStrike">
                          <a:solidFill>
                            <a:srgbClr val="FF0000"/>
                          </a:solidFill>
                          <a:effectLst/>
                          <a:latin typeface="微軟正黑體"/>
                        </a:rPr>
                        <a:t>　</a:t>
                      </a:r>
                    </a:p>
                  </a:txBody>
                  <a:tcPr marL="5021" marR="5021" marT="502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zh-TW" altLang="en-US" sz="800" b="0" i="0" u="none" strike="noStrike" dirty="0">
                          <a:solidFill>
                            <a:srgbClr val="FF0000"/>
                          </a:solidFill>
                          <a:effectLst/>
                          <a:latin typeface="微軟正黑體"/>
                        </a:rPr>
                        <a:t>　</a:t>
                      </a:r>
                    </a:p>
                  </a:txBody>
                  <a:tcPr marL="5021" marR="5021" marT="5021"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28"/>
                  </a:ext>
                </a:extLst>
              </a:tr>
              <a:tr h="114527">
                <a:tc vMerge="1">
                  <a:txBody>
                    <a:bodyPr/>
                    <a:lstStyle/>
                    <a:p>
                      <a:endParaRPr lang="zh-TW" altLang="en-US"/>
                    </a:p>
                  </a:txBody>
                  <a:tcPr/>
                </a:tc>
                <a:tc gridSpan="7">
                  <a:txBody>
                    <a:bodyPr/>
                    <a:lstStyle/>
                    <a:p>
                      <a:pPr algn="l" rtl="0" fontAlgn="ctr"/>
                      <a:r>
                        <a:rPr lang="en-US" altLang="zh-TW" sz="800" b="1" i="0" u="none" strike="noStrike" dirty="0">
                          <a:solidFill>
                            <a:srgbClr val="FFFFFF"/>
                          </a:solidFill>
                          <a:effectLst/>
                          <a:latin typeface="微軟正黑體"/>
                        </a:rPr>
                        <a:t>2. </a:t>
                      </a:r>
                      <a:r>
                        <a:rPr lang="zh-TW" altLang="en-US" sz="800" b="1" i="0" u="none" strike="noStrike" dirty="0">
                          <a:solidFill>
                            <a:srgbClr val="FFFFFF"/>
                          </a:solidFill>
                          <a:effectLst/>
                          <a:latin typeface="微軟正黑體"/>
                        </a:rPr>
                        <a:t>衝突礦產</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10029"/>
                  </a:ext>
                </a:extLst>
              </a:tr>
              <a:tr h="114527">
                <a:tc vMerge="1">
                  <a:txBody>
                    <a:bodyPr/>
                    <a:lstStyle/>
                    <a:p>
                      <a:endParaRPr lang="zh-TW" altLang="en-US"/>
                    </a:p>
                  </a:txBody>
                  <a:tcPr/>
                </a:tc>
                <a:tc>
                  <a:txBody>
                    <a:bodyPr/>
                    <a:lstStyle/>
                    <a:p>
                      <a:pPr algn="ctr" rtl="0" fontAlgn="ctr"/>
                      <a:r>
                        <a:rPr lang="zh-TW" altLang="en-US" sz="800" b="0" i="0" u="none" strike="noStrike">
                          <a:solidFill>
                            <a:srgbClr val="000000"/>
                          </a:solidFill>
                          <a:effectLst/>
                          <a:latin typeface="微軟正黑體"/>
                        </a:rPr>
                        <a:t>比例</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4">
                  <a:txBody>
                    <a:bodyPr/>
                    <a:lstStyle/>
                    <a:p>
                      <a:pPr algn="l" rtl="0" fontAlgn="ctr"/>
                      <a:r>
                        <a:rPr lang="zh-TW" altLang="en-US" sz="800" b="0" i="0" u="none" strike="noStrike">
                          <a:solidFill>
                            <a:srgbClr val="000000"/>
                          </a:solidFill>
                          <a:effectLst/>
                          <a:latin typeface="微軟正黑體"/>
                        </a:rPr>
                        <a:t>供應商完成衝突礦產報告調查</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rtl="0" fontAlgn="ctr"/>
                      <a:r>
                        <a:rPr lang="zh-TW" altLang="en-US" sz="800" b="0" i="0" u="none" strike="noStrike" dirty="0">
                          <a:solidFill>
                            <a:srgbClr val="000000"/>
                          </a:solidFill>
                          <a:effectLst/>
                          <a:latin typeface="微軟正黑體"/>
                        </a:rPr>
                        <a:t>　</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zh-TW" altLang="en-US" sz="800" b="0" i="0" u="none" strike="noStrike" dirty="0">
                          <a:solidFill>
                            <a:srgbClr val="FF0000"/>
                          </a:solidFill>
                          <a:effectLst/>
                          <a:latin typeface="微軟正黑體"/>
                        </a:rPr>
                        <a:t>　</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30"/>
                  </a:ext>
                </a:extLst>
              </a:tr>
              <a:tr h="664515">
                <a:tc>
                  <a:txBody>
                    <a:bodyPr/>
                    <a:lstStyle/>
                    <a:p>
                      <a:pPr algn="ctr" rtl="0" fontAlgn="ctr"/>
                      <a:r>
                        <a:rPr lang="en-US" altLang="zh-TW" sz="800" b="1" i="0" u="none" strike="noStrike">
                          <a:solidFill>
                            <a:srgbClr val="000000"/>
                          </a:solidFill>
                          <a:effectLst/>
                          <a:latin typeface="微軟正黑體"/>
                        </a:rPr>
                        <a:t>2020</a:t>
                      </a:r>
                      <a:r>
                        <a:rPr lang="zh-TW" altLang="en-US" sz="800" b="1" i="0" u="none" strike="noStrike">
                          <a:solidFill>
                            <a:srgbClr val="000000"/>
                          </a:solidFill>
                          <a:effectLst/>
                          <a:latin typeface="微軟正黑體"/>
                        </a:rPr>
                        <a:t>年推展重點</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7">
                  <a:txBody>
                    <a:bodyPr/>
                    <a:lstStyle/>
                    <a:p>
                      <a:pPr algn="l" rtl="0" fontAlgn="ctr"/>
                      <a:r>
                        <a:rPr lang="en-US" altLang="zh-TW" sz="800" b="1" i="0" u="none" strike="noStrike" dirty="0">
                          <a:solidFill>
                            <a:srgbClr val="000000"/>
                          </a:solidFill>
                          <a:effectLst/>
                          <a:latin typeface="微軟正黑體"/>
                        </a:rPr>
                        <a:t>1. </a:t>
                      </a:r>
                      <a:r>
                        <a:rPr lang="zh-TW" altLang="en-US" sz="800" b="1" i="0" u="none" strike="noStrike" dirty="0">
                          <a:solidFill>
                            <a:srgbClr val="000000"/>
                          </a:solidFill>
                          <a:effectLst/>
                          <a:latin typeface="微軟正黑體"/>
                        </a:rPr>
                        <a:t>供應鏈管理：</a:t>
                      </a:r>
                      <a:br>
                        <a:rPr lang="zh-TW" altLang="en-US" sz="800" b="1" i="0" u="none" strike="noStrike" dirty="0">
                          <a:solidFill>
                            <a:srgbClr val="000000"/>
                          </a:solidFill>
                          <a:effectLst/>
                          <a:latin typeface="微軟正黑體"/>
                        </a:rPr>
                      </a:br>
                      <a:r>
                        <a:rPr lang="en-US" altLang="zh-TW" sz="800" b="0" i="0" u="none" strike="noStrike" dirty="0">
                          <a:solidFill>
                            <a:srgbClr val="000000"/>
                          </a:solidFill>
                          <a:effectLst/>
                          <a:latin typeface="微軟正黑體"/>
                        </a:rPr>
                        <a:t>1.1. </a:t>
                      </a:r>
                      <a:r>
                        <a:rPr lang="zh-TW" altLang="en-US" sz="800" b="0" i="0" u="none" strike="noStrike" dirty="0">
                          <a:solidFill>
                            <a:srgbClr val="000000"/>
                          </a:solidFill>
                          <a:effectLst/>
                          <a:latin typeface="微軟正黑體"/>
                        </a:rPr>
                        <a:t>新供應商簽署</a:t>
                      </a:r>
                      <a:r>
                        <a:rPr lang="en-US" altLang="zh-TW" sz="800" b="0" i="0" u="none" strike="noStrike" dirty="0">
                          <a:solidFill>
                            <a:srgbClr val="000000"/>
                          </a:solidFill>
                          <a:effectLst/>
                          <a:latin typeface="微軟正黑體"/>
                        </a:rPr>
                        <a:t>RBA</a:t>
                      </a:r>
                      <a:r>
                        <a:rPr lang="zh-TW" altLang="en-US" sz="800" b="0" i="0" u="none" strike="noStrike" dirty="0">
                          <a:solidFill>
                            <a:srgbClr val="000000"/>
                          </a:solidFill>
                          <a:effectLst/>
                          <a:latin typeface="微軟正黑體"/>
                        </a:rPr>
                        <a:t>聲明達</a:t>
                      </a:r>
                      <a:r>
                        <a:rPr lang="en-US" altLang="zh-TW" sz="800" b="0" i="0" u="none" strike="noStrike" dirty="0">
                          <a:solidFill>
                            <a:srgbClr val="000000"/>
                          </a:solidFill>
                          <a:effectLst/>
                          <a:latin typeface="微軟正黑體"/>
                        </a:rPr>
                        <a:t>96%</a:t>
                      </a:r>
                      <a:r>
                        <a:rPr lang="zh-TW" altLang="en-US" sz="800" b="0" i="0" u="none" strike="noStrike" dirty="0">
                          <a:solidFill>
                            <a:srgbClr val="000000"/>
                          </a:solidFill>
                          <a:effectLst/>
                          <a:latin typeface="微軟正黑體"/>
                        </a:rPr>
                        <a:t>以上。</a:t>
                      </a:r>
                      <a:br>
                        <a:rPr lang="zh-TW" altLang="en-US" sz="800" b="0" i="0" u="none" strike="noStrike" dirty="0">
                          <a:solidFill>
                            <a:srgbClr val="000000"/>
                          </a:solidFill>
                          <a:effectLst/>
                          <a:latin typeface="微軟正黑體"/>
                        </a:rPr>
                      </a:br>
                      <a:r>
                        <a:rPr lang="en-US" altLang="zh-TW" sz="800" b="0" i="0" u="none" strike="noStrike" dirty="0">
                          <a:solidFill>
                            <a:srgbClr val="000000"/>
                          </a:solidFill>
                          <a:effectLst/>
                          <a:latin typeface="微軟正黑體"/>
                        </a:rPr>
                        <a:t>1.2. </a:t>
                      </a:r>
                      <a:r>
                        <a:rPr lang="zh-TW" altLang="en-US" sz="800" b="0" i="0" u="none" strike="noStrike" dirty="0">
                          <a:solidFill>
                            <a:srgbClr val="000000"/>
                          </a:solidFill>
                          <a:effectLst/>
                          <a:latin typeface="微軟正黑體"/>
                        </a:rPr>
                        <a:t>持續提升有交易之自有供應商簽署</a:t>
                      </a:r>
                      <a:r>
                        <a:rPr lang="en-US" altLang="zh-TW" sz="800" b="0" i="0" u="none" strike="noStrike" dirty="0">
                          <a:solidFill>
                            <a:srgbClr val="000000"/>
                          </a:solidFill>
                          <a:effectLst/>
                          <a:latin typeface="微軟正黑體"/>
                        </a:rPr>
                        <a:t>RBA</a:t>
                      </a:r>
                      <a:r>
                        <a:rPr lang="zh-TW" altLang="en-US" sz="800" b="0" i="0" u="none" strike="noStrike" dirty="0">
                          <a:solidFill>
                            <a:srgbClr val="000000"/>
                          </a:solidFill>
                          <a:effectLst/>
                          <a:latin typeface="微軟正黑體"/>
                        </a:rPr>
                        <a:t>聲明達</a:t>
                      </a:r>
                      <a:r>
                        <a:rPr lang="en-US" altLang="zh-TW" sz="800" b="0" i="0" u="none" strike="noStrike" dirty="0">
                          <a:solidFill>
                            <a:srgbClr val="000000"/>
                          </a:solidFill>
                          <a:effectLst/>
                          <a:latin typeface="微軟正黑體"/>
                        </a:rPr>
                        <a:t>96%</a:t>
                      </a:r>
                      <a:r>
                        <a:rPr lang="zh-TW" altLang="en-US" sz="800" b="0" i="0" u="none" strike="noStrike" dirty="0">
                          <a:solidFill>
                            <a:srgbClr val="000000"/>
                          </a:solidFill>
                          <a:effectLst/>
                          <a:latin typeface="微軟正黑體"/>
                        </a:rPr>
                        <a:t>以上。</a:t>
                      </a:r>
                      <a:br>
                        <a:rPr lang="zh-TW" altLang="en-US" sz="800" b="0" i="0" u="none" strike="noStrike" dirty="0">
                          <a:solidFill>
                            <a:srgbClr val="000000"/>
                          </a:solidFill>
                          <a:effectLst/>
                          <a:latin typeface="微軟正黑體"/>
                        </a:rPr>
                      </a:br>
                      <a:r>
                        <a:rPr lang="en-US" altLang="zh-TW" sz="800" b="0" i="0" u="none" strike="noStrike" dirty="0">
                          <a:solidFill>
                            <a:srgbClr val="000000"/>
                          </a:solidFill>
                          <a:effectLst/>
                          <a:latin typeface="微軟正黑體"/>
                        </a:rPr>
                        <a:t>1.3. </a:t>
                      </a:r>
                      <a:r>
                        <a:rPr lang="zh-TW" altLang="en-US" sz="800" b="0" i="0" u="none" strike="noStrike" dirty="0">
                          <a:solidFill>
                            <a:srgbClr val="000000"/>
                          </a:solidFill>
                          <a:effectLst/>
                          <a:latin typeface="微軟正黑體"/>
                        </a:rPr>
                        <a:t>持續維持環保切結書簽署比率達</a:t>
                      </a:r>
                      <a:r>
                        <a:rPr lang="en-US" altLang="zh-TW" sz="800" b="0" i="0" u="none" strike="noStrike" dirty="0">
                          <a:solidFill>
                            <a:srgbClr val="000000"/>
                          </a:solidFill>
                          <a:effectLst/>
                          <a:latin typeface="微軟正黑體"/>
                        </a:rPr>
                        <a:t>100%</a:t>
                      </a:r>
                      <a:r>
                        <a:rPr lang="zh-TW" altLang="en-US" sz="800" b="0" i="0" u="none" strike="noStrike" dirty="0">
                          <a:solidFill>
                            <a:srgbClr val="000000"/>
                          </a:solidFill>
                          <a:effectLst/>
                          <a:latin typeface="微軟正黑體"/>
                        </a:rPr>
                        <a:t>。</a:t>
                      </a:r>
                      <a:br>
                        <a:rPr lang="zh-TW" altLang="en-US" sz="800" b="0" i="0" u="none" strike="noStrike" dirty="0">
                          <a:solidFill>
                            <a:srgbClr val="000000"/>
                          </a:solidFill>
                          <a:effectLst/>
                          <a:latin typeface="微軟正黑體"/>
                        </a:rPr>
                      </a:br>
                      <a:r>
                        <a:rPr lang="en-US" altLang="zh-TW" sz="800" b="0" i="0" u="none" strike="noStrike" dirty="0">
                          <a:solidFill>
                            <a:srgbClr val="000000"/>
                          </a:solidFill>
                          <a:effectLst/>
                          <a:latin typeface="微軟正黑體"/>
                        </a:rPr>
                        <a:t>1.4. </a:t>
                      </a:r>
                      <a:r>
                        <a:rPr lang="zh-TW" altLang="en-US" sz="800" b="0" i="0" u="none" strike="noStrike" dirty="0">
                          <a:solidFill>
                            <a:srgbClr val="000000"/>
                          </a:solidFill>
                          <a:effectLst/>
                          <a:latin typeface="微軟正黑體"/>
                        </a:rPr>
                        <a:t>共執行 </a:t>
                      </a:r>
                      <a:r>
                        <a:rPr lang="en-US" altLang="zh-TW" sz="800" b="0" i="0" u="none" strike="noStrike" dirty="0">
                          <a:solidFill>
                            <a:srgbClr val="000000"/>
                          </a:solidFill>
                          <a:effectLst/>
                          <a:latin typeface="微軟正黑體"/>
                        </a:rPr>
                        <a:t>31</a:t>
                      </a:r>
                      <a:r>
                        <a:rPr lang="zh-TW" altLang="en-US" sz="800" b="0" i="0" u="none" strike="noStrike" dirty="0">
                          <a:solidFill>
                            <a:srgbClr val="000000"/>
                          </a:solidFill>
                          <a:effectLst/>
                          <a:latin typeface="微軟正黑體"/>
                        </a:rPr>
                        <a:t>家</a:t>
                      </a:r>
                      <a:r>
                        <a:rPr lang="zh-TW" altLang="en-US" sz="800" b="0" i="0" u="none" strike="noStrike" dirty="0" smtClean="0">
                          <a:solidFill>
                            <a:srgbClr val="000000"/>
                          </a:solidFill>
                          <a:effectLst/>
                          <a:latin typeface="微軟正黑體"/>
                        </a:rPr>
                        <a:t>供應商文件稽核</a:t>
                      </a:r>
                      <a:r>
                        <a:rPr lang="zh-TW" altLang="en-US" sz="800" b="0" i="0" u="none" strike="noStrike" dirty="0">
                          <a:solidFill>
                            <a:srgbClr val="000000"/>
                          </a:solidFill>
                          <a:effectLst/>
                          <a:latin typeface="微軟正黑體"/>
                        </a:rPr>
                        <a:t>，稽核達成率</a:t>
                      </a:r>
                      <a:r>
                        <a:rPr lang="en-US" altLang="zh-TW" sz="800" b="0" i="0" u="none" strike="noStrike" dirty="0">
                          <a:solidFill>
                            <a:srgbClr val="000000"/>
                          </a:solidFill>
                          <a:effectLst/>
                          <a:latin typeface="微軟正黑體"/>
                        </a:rPr>
                        <a:t>100%</a:t>
                      </a:r>
                      <a:r>
                        <a:rPr lang="zh-TW" altLang="en-US" sz="800" b="0" i="0" u="none" strike="noStrike" dirty="0">
                          <a:solidFill>
                            <a:srgbClr val="000000"/>
                          </a:solidFill>
                          <a:effectLst/>
                          <a:latin typeface="微軟正黑體"/>
                        </a:rPr>
                        <a:t>。</a:t>
                      </a:r>
                      <a:br>
                        <a:rPr lang="zh-TW" altLang="en-US" sz="800" b="0" i="0" u="none" strike="noStrike" dirty="0">
                          <a:solidFill>
                            <a:srgbClr val="000000"/>
                          </a:solidFill>
                          <a:effectLst/>
                          <a:latin typeface="微軟正黑體"/>
                        </a:rPr>
                      </a:br>
                      <a:r>
                        <a:rPr lang="en-US" altLang="zh-TW" sz="800" b="1" i="0" u="none" strike="noStrike" dirty="0">
                          <a:solidFill>
                            <a:srgbClr val="000000"/>
                          </a:solidFill>
                          <a:effectLst/>
                          <a:latin typeface="微軟正黑體"/>
                        </a:rPr>
                        <a:t>2. </a:t>
                      </a:r>
                      <a:r>
                        <a:rPr lang="zh-TW" altLang="en-US" sz="800" b="1" i="0" u="none" strike="noStrike" dirty="0">
                          <a:solidFill>
                            <a:srgbClr val="000000"/>
                          </a:solidFill>
                          <a:effectLst/>
                          <a:latin typeface="微軟正黑體"/>
                        </a:rPr>
                        <a:t>衝突礦產：</a:t>
                      </a:r>
                      <a:r>
                        <a:rPr lang="zh-TW" altLang="en-US" sz="800" b="0" i="0" u="none" strike="noStrike" dirty="0">
                          <a:solidFill>
                            <a:srgbClr val="000000"/>
                          </a:solidFill>
                          <a:effectLst/>
                          <a:latin typeface="微軟正黑體"/>
                        </a:rPr>
                        <a:t>配合客戶要求，持續進行</a:t>
                      </a:r>
                      <a:r>
                        <a:rPr lang="en-US" altLang="zh-TW" sz="800" b="0" i="0" u="none" strike="noStrike" dirty="0">
                          <a:solidFill>
                            <a:srgbClr val="000000"/>
                          </a:solidFill>
                          <a:effectLst/>
                          <a:latin typeface="微軟正黑體"/>
                        </a:rPr>
                        <a:t>2020</a:t>
                      </a:r>
                      <a:r>
                        <a:rPr lang="zh-TW" altLang="en-US" sz="800" b="0" i="0" u="none" strike="noStrike" dirty="0">
                          <a:solidFill>
                            <a:srgbClr val="000000"/>
                          </a:solidFill>
                          <a:effectLst/>
                          <a:latin typeface="微軟正黑體"/>
                        </a:rPr>
                        <a:t>年英華達衝突礦產調查，以期自有供應商皆</a:t>
                      </a:r>
                      <a:r>
                        <a:rPr lang="en-US" altLang="zh-TW" sz="800" b="0" i="0" u="none" strike="noStrike" dirty="0">
                          <a:solidFill>
                            <a:srgbClr val="000000"/>
                          </a:solidFill>
                          <a:effectLst/>
                          <a:latin typeface="微軟正黑體"/>
                        </a:rPr>
                        <a:t>100%</a:t>
                      </a:r>
                      <a:r>
                        <a:rPr lang="zh-TW" altLang="en-US" sz="800" b="0" i="0" u="none" strike="noStrike" dirty="0">
                          <a:solidFill>
                            <a:srgbClr val="000000"/>
                          </a:solidFill>
                          <a:effectLst/>
                          <a:latin typeface="微軟正黑體"/>
                        </a:rPr>
                        <a:t>提交衝突礦產調查報告。</a:t>
                      </a:r>
                    </a:p>
                  </a:txBody>
                  <a:tcPr marL="5021" marR="5021" marT="502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10031"/>
                  </a:ext>
                </a:extLst>
              </a:tr>
            </a:tbl>
          </a:graphicData>
        </a:graphic>
      </p:graphicFrame>
      <p:sp>
        <p:nvSpPr>
          <p:cNvPr id="15" name="標題 4"/>
          <p:cNvSpPr>
            <a:spLocks noGrp="1"/>
          </p:cNvSpPr>
          <p:nvPr>
            <p:ph type="title"/>
          </p:nvPr>
        </p:nvSpPr>
        <p:spPr>
          <a:xfrm>
            <a:off x="344192" y="358863"/>
            <a:ext cx="2513484" cy="405841"/>
          </a:xfrm>
        </p:spPr>
        <p:txBody>
          <a:bodyPr/>
          <a:lstStyle/>
          <a:p>
            <a:r>
              <a:rPr lang="zh-TW" altLang="en-US" dirty="0">
                <a:solidFill>
                  <a:schemeClr val="tx1"/>
                </a:solidFill>
              </a:rPr>
              <a:t>英華達公司</a:t>
            </a:r>
          </a:p>
        </p:txBody>
      </p:sp>
      <p:sp>
        <p:nvSpPr>
          <p:cNvPr id="13" name="矩形 12"/>
          <p:cNvSpPr/>
          <p:nvPr/>
        </p:nvSpPr>
        <p:spPr>
          <a:xfrm>
            <a:off x="344488" y="620688"/>
            <a:ext cx="1749197" cy="315151"/>
          </a:xfrm>
          <a:prstGeom prst="rect">
            <a:avLst/>
          </a:prstGeom>
        </p:spPr>
        <p:txBody>
          <a:bodyPr wrap="none">
            <a:spAutoFit/>
          </a:bodyPr>
          <a:lstStyle/>
          <a:p>
            <a:pPr>
              <a:lnSpc>
                <a:spcPct val="150000"/>
              </a:lnSpc>
            </a:pPr>
            <a:r>
              <a:rPr lang="en-US" altLang="zh-TW" sz="1100" b="1" dirty="0">
                <a:latin typeface="微軟正黑體" panose="020B0604030504040204" pitchFamily="34" charset="-120"/>
                <a:ea typeface="微軟正黑體" panose="020B0604030504040204" pitchFamily="34" charset="-120"/>
                <a:sym typeface="微軟正黑體" pitchFamily="34" charset="-120"/>
              </a:rPr>
              <a:t>4. </a:t>
            </a:r>
            <a:r>
              <a:rPr lang="zh-TW" altLang="en-US" sz="1100" b="1" dirty="0">
                <a:latin typeface="微軟正黑體" panose="020B0604030504040204" pitchFamily="34" charset="-120"/>
                <a:ea typeface="微軟正黑體" panose="020B0604030504040204" pitchFamily="34" charset="-120"/>
                <a:sym typeface="微軟正黑體" pitchFamily="34" charset="-120"/>
              </a:rPr>
              <a:t>顧客價值與供應鏈管理</a:t>
            </a:r>
            <a:endParaRPr lang="en-US" altLang="zh-TW" sz="1100" b="1" dirty="0">
              <a:latin typeface="微軟正黑體" panose="020B0604030504040204" pitchFamily="34" charset="-120"/>
              <a:ea typeface="微軟正黑體" panose="020B0604030504040204" pitchFamily="34" charset="-120"/>
              <a:sym typeface="微軟正黑體" pitchFamily="34" charset="-120"/>
            </a:endParaRPr>
          </a:p>
        </p:txBody>
      </p:sp>
      <p:sp>
        <p:nvSpPr>
          <p:cNvPr id="5" name="文字方塊 4"/>
          <p:cNvSpPr txBox="1"/>
          <p:nvPr/>
        </p:nvSpPr>
        <p:spPr>
          <a:xfrm>
            <a:off x="2082386" y="417875"/>
            <a:ext cx="2150534" cy="261610"/>
          </a:xfrm>
          <a:prstGeom prst="rect">
            <a:avLst/>
          </a:prstGeom>
          <a:solidFill>
            <a:schemeClr val="accent1">
              <a:lumMod val="60000"/>
              <a:lumOff val="40000"/>
            </a:schemeClr>
          </a:solidFill>
        </p:spPr>
        <p:txBody>
          <a:bodyPr wrap="square" rtlCol="0">
            <a:spAutoFit/>
          </a:bodyPr>
          <a:lstStyle/>
          <a:p>
            <a:pPr algn="ctr"/>
            <a:r>
              <a:rPr lang="en-US" altLang="zh-TW" sz="1100" dirty="0">
                <a:latin typeface="微軟正黑體" panose="020B0604030504040204" pitchFamily="34" charset="-120"/>
                <a:ea typeface="微軟正黑體" panose="020B0604030504040204" pitchFamily="34" charset="-120"/>
              </a:rPr>
              <a:t>GRI 205-</a:t>
            </a:r>
            <a:r>
              <a:rPr lang="zh-TW" altLang="en-US" sz="1100" dirty="0">
                <a:latin typeface="微軟正黑體" panose="020B0604030504040204" pitchFamily="34" charset="-120"/>
                <a:ea typeface="微軟正黑體" panose="020B0604030504040204" pitchFamily="34" charset="-120"/>
              </a:rPr>
              <a:t> </a:t>
            </a:r>
            <a:r>
              <a:rPr lang="en-US" altLang="zh-TW" sz="1100" dirty="0">
                <a:latin typeface="微軟正黑體" panose="020B0604030504040204" pitchFamily="34" charset="-120"/>
                <a:ea typeface="微軟正黑體" panose="020B0604030504040204" pitchFamily="34" charset="-120"/>
              </a:rPr>
              <a:t>2 </a:t>
            </a:r>
            <a:r>
              <a:rPr lang="zh-TW" altLang="en-US" sz="1100" dirty="0">
                <a:latin typeface="微軟正黑體" panose="020B0604030504040204" pitchFamily="34" charset="-120"/>
                <a:ea typeface="微軟正黑體" panose="020B0604030504040204" pitchFamily="34" charset="-120"/>
              </a:rPr>
              <a:t>反貪腐溝通及訓練</a:t>
            </a:r>
          </a:p>
        </p:txBody>
      </p:sp>
      <p:sp>
        <p:nvSpPr>
          <p:cNvPr id="6" name="文字方塊 5"/>
          <p:cNvSpPr txBox="1"/>
          <p:nvPr/>
        </p:nvSpPr>
        <p:spPr>
          <a:xfrm>
            <a:off x="4304928" y="411659"/>
            <a:ext cx="2305688" cy="261610"/>
          </a:xfrm>
          <a:prstGeom prst="rect">
            <a:avLst/>
          </a:prstGeom>
          <a:solidFill>
            <a:srgbClr val="92D050"/>
          </a:solidFill>
        </p:spPr>
        <p:txBody>
          <a:bodyPr wrap="square" rtlCol="0">
            <a:spAutoFit/>
          </a:bodyPr>
          <a:lstStyle/>
          <a:p>
            <a:pPr algn="ctr"/>
            <a:r>
              <a:rPr lang="en-US" altLang="zh-TW" sz="1100" dirty="0">
                <a:latin typeface="微軟正黑體" panose="020B0604030504040204" pitchFamily="34" charset="-120"/>
                <a:ea typeface="微軟正黑體" panose="020B0604030504040204" pitchFamily="34" charset="-120"/>
              </a:rPr>
              <a:t>GRI 308-</a:t>
            </a:r>
            <a:r>
              <a:rPr lang="zh-TW" altLang="en-US" sz="1100" dirty="0">
                <a:latin typeface="微軟正黑體" panose="020B0604030504040204" pitchFamily="34" charset="-120"/>
                <a:ea typeface="微軟正黑體" panose="020B0604030504040204" pitchFamily="34" charset="-120"/>
              </a:rPr>
              <a:t> </a:t>
            </a:r>
            <a:r>
              <a:rPr lang="en-US" altLang="zh-TW" sz="1100" dirty="0">
                <a:latin typeface="微軟正黑體" panose="020B0604030504040204" pitchFamily="34" charset="-120"/>
                <a:ea typeface="微軟正黑體" panose="020B0604030504040204" pitchFamily="34" charset="-120"/>
              </a:rPr>
              <a:t>1</a:t>
            </a:r>
            <a:r>
              <a:rPr lang="zh-TW" altLang="en-US" sz="1100" dirty="0">
                <a:latin typeface="微軟正黑體" panose="020B0604030504040204" pitchFamily="34" charset="-120"/>
                <a:ea typeface="微軟正黑體" panose="020B0604030504040204" pitchFamily="34" charset="-120"/>
              </a:rPr>
              <a:t>環境標準選新供應商</a:t>
            </a:r>
          </a:p>
        </p:txBody>
      </p:sp>
      <p:sp>
        <p:nvSpPr>
          <p:cNvPr id="7" name="文字方塊 6"/>
          <p:cNvSpPr txBox="1"/>
          <p:nvPr/>
        </p:nvSpPr>
        <p:spPr>
          <a:xfrm>
            <a:off x="6649725" y="404664"/>
            <a:ext cx="2193139" cy="261610"/>
          </a:xfrm>
          <a:prstGeom prst="rect">
            <a:avLst/>
          </a:prstGeom>
          <a:solidFill>
            <a:srgbClr val="00B0F0"/>
          </a:solidFill>
        </p:spPr>
        <p:txBody>
          <a:bodyPr wrap="square" rtlCol="0">
            <a:spAutoFit/>
          </a:bodyPr>
          <a:lstStyle/>
          <a:p>
            <a:pPr algn="ctr"/>
            <a:r>
              <a:rPr lang="en-US" altLang="zh-TW" sz="1100" dirty="0">
                <a:latin typeface="微軟正黑體" panose="020B0604030504040204" pitchFamily="34" charset="-120"/>
                <a:ea typeface="微軟正黑體" panose="020B0604030504040204" pitchFamily="34" charset="-120"/>
              </a:rPr>
              <a:t>GRI 414-</a:t>
            </a:r>
            <a:r>
              <a:rPr lang="zh-TW" altLang="en-US" sz="1100" dirty="0">
                <a:latin typeface="微軟正黑體" panose="020B0604030504040204" pitchFamily="34" charset="-120"/>
                <a:ea typeface="微軟正黑體" panose="020B0604030504040204" pitchFamily="34" charset="-120"/>
              </a:rPr>
              <a:t> </a:t>
            </a:r>
            <a:r>
              <a:rPr lang="en-US" altLang="zh-TW" sz="1100" dirty="0">
                <a:latin typeface="微軟正黑體" panose="020B0604030504040204" pitchFamily="34" charset="-120"/>
                <a:ea typeface="微軟正黑體" panose="020B0604030504040204" pitchFamily="34" charset="-120"/>
              </a:rPr>
              <a:t>1</a:t>
            </a:r>
            <a:r>
              <a:rPr lang="zh-TW" altLang="en-US" sz="1100" dirty="0">
                <a:latin typeface="微軟正黑體" panose="020B0604030504040204" pitchFamily="34" charset="-120"/>
                <a:ea typeface="微軟正黑體" panose="020B0604030504040204" pitchFamily="34" charset="-120"/>
              </a:rPr>
              <a:t>社會標準選新供應商</a:t>
            </a:r>
          </a:p>
        </p:txBody>
      </p:sp>
    </p:spTree>
    <p:extLst>
      <p:ext uri="{BB962C8B-B14F-4D97-AF65-F5344CB8AC3E}">
        <p14:creationId xmlns:p14="http://schemas.microsoft.com/office/powerpoint/2010/main" val="42431445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2"/>
          </p:nvPr>
        </p:nvSpPr>
        <p:spPr/>
        <p:txBody>
          <a:bodyPr/>
          <a:lstStyle/>
          <a:p>
            <a:pPr marL="0" indent="234000" algn="just">
              <a:lnSpc>
                <a:spcPct val="160000"/>
              </a:lnSpc>
              <a:spcBef>
                <a:spcPts val="600"/>
              </a:spcBef>
              <a:spcAft>
                <a:spcPts val="600"/>
              </a:spcAft>
            </a:pPr>
            <a:r>
              <a:rPr lang="zh-TW" altLang="en-US" sz="900" kern="100" dirty="0">
                <a:solidFill>
                  <a:prstClr val="black">
                    <a:lumMod val="95000"/>
                    <a:lumOff val="5000"/>
                  </a:prstClr>
                </a:solidFill>
                <a:latin typeface="微軟正黑體"/>
                <a:cs typeface="Arial Unicode MS"/>
                <a:sym typeface="微軟正黑體" pitchFamily="34" charset="-120"/>
              </a:rPr>
              <a:t>為大力提升法人組織的核心競爭力，英華達利用CSP(Competence, Strategy, Performance)循環，透過核心競爭力（Competence），擬訂營運策略（Strategy），並在執行中，不斷地作績效評估 （Performance），再強化核心競爭力，調整策略，重新評估；就這樣，英華達經由內部CSP動態循環，創造出高的經營績效管理。這正是促使英華達 不斷向前的重要驅動力。 </a:t>
            </a:r>
          </a:p>
          <a:p>
            <a:endParaRPr lang="zh-TW" altLang="en-US" dirty="0"/>
          </a:p>
        </p:txBody>
      </p:sp>
      <p:sp>
        <p:nvSpPr>
          <p:cNvPr id="4" name="標題 3"/>
          <p:cNvSpPr>
            <a:spLocks noGrp="1"/>
          </p:cNvSpPr>
          <p:nvPr>
            <p:ph type="title"/>
          </p:nvPr>
        </p:nvSpPr>
        <p:spPr>
          <a:xfrm>
            <a:off x="344488" y="274638"/>
            <a:ext cx="2513484" cy="562074"/>
          </a:xfrm>
        </p:spPr>
        <p:txBody>
          <a:bodyPr/>
          <a:lstStyle/>
          <a:p>
            <a:r>
              <a:rPr lang="zh-TW" altLang="en-US" dirty="0">
                <a:solidFill>
                  <a:schemeClr val="tx1"/>
                </a:solidFill>
              </a:rPr>
              <a:t>英華達公司</a:t>
            </a:r>
          </a:p>
        </p:txBody>
      </p:sp>
      <p:sp>
        <p:nvSpPr>
          <p:cNvPr id="5" name="內容版面配置區 4"/>
          <p:cNvSpPr>
            <a:spLocks noGrp="1"/>
          </p:cNvSpPr>
          <p:nvPr>
            <p:ph idx="4294967295"/>
          </p:nvPr>
        </p:nvSpPr>
        <p:spPr>
          <a:xfrm>
            <a:off x="415503" y="817835"/>
            <a:ext cx="2881313" cy="5851525"/>
          </a:xfrm>
          <a:prstGeom prst="rect">
            <a:avLst/>
          </a:prstGeom>
        </p:spPr>
        <p:txBody>
          <a:bodyPr>
            <a:normAutofit/>
          </a:bodyPr>
          <a:lstStyle/>
          <a:p>
            <a:pPr marL="0" lvl="1" indent="0">
              <a:buSzPct val="80000"/>
              <a:buNone/>
            </a:pPr>
            <a:r>
              <a:rPr kumimoji="0" lang="en-US" altLang="zh-TW" sz="1100" b="1" dirty="0">
                <a:latin typeface="微軟正黑體" pitchFamily="34" charset="-120"/>
                <a:ea typeface="微軟正黑體" pitchFamily="34" charset="-120"/>
                <a:sym typeface="微軟正黑體" pitchFamily="34" charset="-120"/>
              </a:rPr>
              <a:t>1. </a:t>
            </a:r>
            <a:r>
              <a:rPr kumimoji="0" lang="zh-TW" altLang="en-US" sz="1100" b="1" dirty="0">
                <a:latin typeface="微軟正黑體" pitchFamily="34" charset="-120"/>
                <a:ea typeface="微軟正黑體" pitchFamily="34" charset="-120"/>
                <a:sym typeface="微軟正黑體" pitchFamily="34" charset="-120"/>
              </a:rPr>
              <a:t>公司簡介</a:t>
            </a:r>
          </a:p>
          <a:p>
            <a:pPr marL="0" indent="234000" algn="just">
              <a:lnSpc>
                <a:spcPct val="150000"/>
              </a:lnSpc>
              <a:spcBef>
                <a:spcPts val="600"/>
              </a:spcBef>
              <a:spcAft>
                <a:spcPts val="600"/>
              </a:spcAft>
              <a:buNone/>
            </a:pPr>
            <a:r>
              <a:rPr lang="zh-TW" altLang="en-US"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sym typeface="微軟正黑體" pitchFamily="34" charset="-120"/>
              </a:rPr>
              <a:t>英華達股份有限公司自2000年成立以來，秉持「誠信共享，積極創新」的原則，致力深化技術創新與核心競爭力，健全營運與管理效率，注重股東權益，更堅持高標準的公司治理。</a:t>
            </a:r>
            <a:endPar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sym typeface="微軟正黑體" pitchFamily="34" charset="-120"/>
            </a:endParaRPr>
          </a:p>
          <a:p>
            <a:pPr marL="0" indent="234000" algn="just">
              <a:lnSpc>
                <a:spcPct val="150000"/>
              </a:lnSpc>
              <a:spcBef>
                <a:spcPts val="600"/>
              </a:spcBef>
              <a:spcAft>
                <a:spcPts val="600"/>
              </a:spcAft>
              <a:buNone/>
            </a:pPr>
            <a:r>
              <a:rPr lang="zh-TW" altLang="en-US"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sym typeface="微軟正黑體" pitchFamily="34" charset="-120"/>
              </a:rPr>
              <a:t>「誠信共享、積極創新」</a:t>
            </a:r>
          </a:p>
          <a:p>
            <a:pPr marL="0" indent="234000" algn="just">
              <a:lnSpc>
                <a:spcPct val="150000"/>
              </a:lnSpc>
              <a:spcBef>
                <a:spcPts val="600"/>
              </a:spcBef>
              <a:spcAft>
                <a:spcPts val="600"/>
              </a:spcAft>
              <a:buNone/>
            </a:pPr>
            <a:r>
              <a:rPr lang="zh-TW" altLang="en-US"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sym typeface="微軟正黑體" pitchFamily="34" charset="-120"/>
              </a:rPr>
              <a:t>英華達本著「誠信共享、積極創新」的法人觀念，致力於開發智慧型手持式產品（Smart Handhelds）及雲端終端產品（Cloud Terminals）兩大領域，兩者概念相互連結運用，激盪出許多新產品設計創意。並堅持將美好的成果分享股東、全體員工及所有合作夥伴，以實踐「創造績效、造福人群」的使命。</a:t>
            </a:r>
          </a:p>
          <a:p>
            <a:endParaRPr lang="zh-TW" altLang="en-US" dirty="0">
              <a:latin typeface="微軟正黑體" panose="020B0604030504040204" pitchFamily="34" charset="-120"/>
              <a:ea typeface="微軟正黑體" panose="020B0604030504040204" pitchFamily="34" charset="-120"/>
            </a:endParaRPr>
          </a:p>
        </p:txBody>
      </p:sp>
      <p:grpSp>
        <p:nvGrpSpPr>
          <p:cNvPr id="6" name="群組 5"/>
          <p:cNvGrpSpPr/>
          <p:nvPr/>
        </p:nvGrpSpPr>
        <p:grpSpPr>
          <a:xfrm>
            <a:off x="577869" y="3767433"/>
            <a:ext cx="4640263" cy="2673350"/>
            <a:chOff x="3512455" y="3329283"/>
            <a:chExt cx="4640263" cy="2673350"/>
          </a:xfrm>
        </p:grpSpPr>
        <p:grpSp>
          <p:nvGrpSpPr>
            <p:cNvPr id="29" name="Group 6"/>
            <p:cNvGrpSpPr>
              <a:grpSpLocks/>
            </p:cNvGrpSpPr>
            <p:nvPr/>
          </p:nvGrpSpPr>
          <p:grpSpPr bwMode="auto">
            <a:xfrm>
              <a:off x="3512455" y="3402308"/>
              <a:ext cx="4640263" cy="2600325"/>
              <a:chOff x="0" y="0"/>
              <a:chExt cx="13614" cy="7998"/>
            </a:xfrm>
          </p:grpSpPr>
          <p:sp>
            <p:nvSpPr>
              <p:cNvPr id="30" name="圓角矩形 13"/>
              <p:cNvSpPr>
                <a:spLocks noChangeArrowheads="1"/>
              </p:cNvSpPr>
              <p:nvPr/>
            </p:nvSpPr>
            <p:spPr bwMode="auto">
              <a:xfrm>
                <a:off x="0" y="0"/>
                <a:ext cx="13614" cy="7999"/>
              </a:xfrm>
              <a:prstGeom prst="roundRect">
                <a:avLst>
                  <a:gd name="adj" fmla="val 9144"/>
                </a:avLst>
              </a:prstGeom>
              <a:solidFill>
                <a:srgbClr val="FF66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buFont typeface="Arial" charset="0"/>
                  <a:defRPr>
                    <a:solidFill>
                      <a:schemeClr val="tx1"/>
                    </a:solidFill>
                    <a:latin typeface="Arial" charset="0"/>
                    <a:ea typeface="SimSun" pitchFamily="2" charset="-122"/>
                  </a:defRPr>
                </a:lvl1pPr>
                <a:lvl2pPr marL="742950" indent="-28575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algn="ctr" eaLnBrk="1" hangingPunct="1"/>
                <a:endParaRPr kumimoji="0" lang="zh-TW" altLang="zh-TW" sz="700">
                  <a:solidFill>
                    <a:srgbClr val="000000"/>
                  </a:solidFill>
                  <a:latin typeface="Tahoma" pitchFamily="34" charset="0"/>
                  <a:ea typeface="新細明體" charset="-120"/>
                  <a:sym typeface="Tahoma" pitchFamily="34" charset="0"/>
                </a:endParaRPr>
              </a:p>
            </p:txBody>
          </p:sp>
          <p:grpSp>
            <p:nvGrpSpPr>
              <p:cNvPr id="31" name="Group 8"/>
              <p:cNvGrpSpPr>
                <a:grpSpLocks/>
              </p:cNvGrpSpPr>
              <p:nvPr/>
            </p:nvGrpSpPr>
            <p:grpSpPr bwMode="auto">
              <a:xfrm>
                <a:off x="540" y="750"/>
                <a:ext cx="12488" cy="6400"/>
                <a:chOff x="0" y="0"/>
                <a:chExt cx="7929879" cy="4064000"/>
              </a:xfrm>
            </p:grpSpPr>
            <p:sp>
              <p:nvSpPr>
                <p:cNvPr id="38" name="Rectangle 10"/>
                <p:cNvSpPr>
                  <a:spLocks noChangeArrowheads="1"/>
                </p:cNvSpPr>
                <p:nvPr/>
              </p:nvSpPr>
              <p:spPr bwMode="auto">
                <a:xfrm>
                  <a:off x="1408346" y="148870"/>
                  <a:ext cx="6465188" cy="10415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43840" tIns="121920" rIns="243840" bIns="121920" anchor="ctr"/>
                <a:lstStyle>
                  <a:lvl1pPr marL="342900" indent="-342900" eaLnBrk="0" hangingPunct="0">
                    <a:buFont typeface="Arial" charset="0"/>
                    <a:defRPr>
                      <a:solidFill>
                        <a:schemeClr val="tx1"/>
                      </a:solidFill>
                      <a:latin typeface="Arial" charset="0"/>
                      <a:ea typeface="SimSun" pitchFamily="2" charset="-122"/>
                    </a:defRPr>
                  </a:lvl1pPr>
                  <a:lvl2pPr marL="114300" indent="-11430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lvl="1" eaLnBrk="1" hangingPunct="1">
                    <a:lnSpc>
                      <a:spcPct val="90000"/>
                    </a:lnSpc>
                    <a:spcAft>
                      <a:spcPct val="15000"/>
                    </a:spcAft>
                    <a:buFont typeface="Arial" charset="0"/>
                    <a:buChar char="•"/>
                  </a:pPr>
                  <a:endParaRPr kumimoji="0" lang="zh-TW" altLang="zh-CN" sz="800" b="1">
                    <a:solidFill>
                      <a:srgbClr val="000000"/>
                    </a:solidFill>
                    <a:latin typeface="微軟正黑體" pitchFamily="34" charset="-120"/>
                    <a:ea typeface="微軟正黑體" pitchFamily="34" charset="-120"/>
                    <a:sym typeface="微軟正黑體" pitchFamily="34" charset="-120"/>
                  </a:endParaRPr>
                </a:p>
                <a:p>
                  <a:pPr lvl="1" eaLnBrk="1" hangingPunct="1">
                    <a:lnSpc>
                      <a:spcPct val="90000"/>
                    </a:lnSpc>
                    <a:spcAft>
                      <a:spcPct val="15000"/>
                    </a:spcAft>
                    <a:buFont typeface="Arial" charset="0"/>
                    <a:buChar char="•"/>
                  </a:pPr>
                  <a:endParaRPr kumimoji="0" lang="zh-TW" altLang="zh-CN" sz="800" b="1">
                    <a:solidFill>
                      <a:srgbClr val="000000"/>
                    </a:solidFill>
                    <a:latin typeface="微軟正黑體" pitchFamily="34" charset="-120"/>
                    <a:ea typeface="微軟正黑體" pitchFamily="34" charset="-120"/>
                    <a:sym typeface="微軟正黑體" pitchFamily="34" charset="-120"/>
                  </a:endParaRPr>
                </a:p>
              </p:txBody>
            </p:sp>
            <p:sp>
              <p:nvSpPr>
                <p:cNvPr id="39" name="AutoShape 11"/>
                <p:cNvSpPr>
                  <a:spLocks noChangeArrowheads="1"/>
                </p:cNvSpPr>
                <p:nvPr/>
              </p:nvSpPr>
              <p:spPr bwMode="auto">
                <a:xfrm>
                  <a:off x="14100" y="4603"/>
                  <a:ext cx="1403084" cy="1309687"/>
                </a:xfrm>
                <a:prstGeom prst="roundRect">
                  <a:avLst>
                    <a:gd name="adj" fmla="val 16667"/>
                  </a:avLst>
                </a:prstGeom>
                <a:solidFill>
                  <a:srgbClr val="F6EA5A"/>
                </a:solidFill>
                <a:ln w="38100">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buFont typeface="Arial" charset="0"/>
                    <a:defRPr>
                      <a:solidFill>
                        <a:schemeClr val="tx1"/>
                      </a:solidFill>
                      <a:latin typeface="Arial" charset="0"/>
                      <a:ea typeface="SimSun" pitchFamily="2" charset="-122"/>
                    </a:defRPr>
                  </a:lvl1pPr>
                  <a:lvl2pPr marL="742950" indent="-28575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algn="ctr" eaLnBrk="1" hangingPunct="1"/>
                  <a:endParaRPr kumimoji="0" lang="zh-TW" altLang="zh-TW"/>
                </a:p>
              </p:txBody>
            </p:sp>
            <p:sp>
              <p:nvSpPr>
                <p:cNvPr id="40" name="Rectangle 12"/>
                <p:cNvSpPr>
                  <a:spLocks noChangeArrowheads="1"/>
                </p:cNvSpPr>
                <p:nvPr/>
              </p:nvSpPr>
              <p:spPr bwMode="auto">
                <a:xfrm>
                  <a:off x="78034" y="68537"/>
                  <a:ext cx="1275216" cy="11818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0960" tIns="30480" rIns="60960" bIns="30480" anchor="ctr"/>
                <a:lstStyle>
                  <a:lvl1pPr eaLnBrk="0" hangingPunct="0">
                    <a:buFont typeface="Arial" charset="0"/>
                    <a:defRPr>
                      <a:solidFill>
                        <a:schemeClr val="tx1"/>
                      </a:solidFill>
                      <a:latin typeface="Arial" charset="0"/>
                      <a:ea typeface="SimSun" pitchFamily="2" charset="-122"/>
                    </a:defRPr>
                  </a:lvl1pPr>
                  <a:lvl2pPr marL="742950" indent="-28575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algn="ctr" eaLnBrk="1" hangingPunct="1">
                    <a:lnSpc>
                      <a:spcPct val="90000"/>
                    </a:lnSpc>
                    <a:spcAft>
                      <a:spcPct val="35000"/>
                    </a:spcAft>
                  </a:pPr>
                  <a:r>
                    <a:rPr kumimoji="0" lang="zh-CN" altLang="zh-TW" sz="800">
                      <a:latin typeface="微軟正黑體" pitchFamily="34" charset="-120"/>
                      <a:ea typeface="微軟正黑體" pitchFamily="34" charset="-120"/>
                      <a:sym typeface="微軟正黑體" pitchFamily="34" charset="-120"/>
                    </a:rPr>
                    <a:t>產品與技術</a:t>
                  </a:r>
                </a:p>
              </p:txBody>
            </p:sp>
            <p:sp>
              <p:nvSpPr>
                <p:cNvPr id="41" name="Rectangle 14"/>
                <p:cNvSpPr>
                  <a:spLocks noChangeArrowheads="1"/>
                </p:cNvSpPr>
                <p:nvPr/>
              </p:nvSpPr>
              <p:spPr bwMode="auto">
                <a:xfrm>
                  <a:off x="1447780" y="1511238"/>
                  <a:ext cx="6425754" cy="10415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3820" tIns="41910" rIns="83820" bIns="41910" anchor="ctr"/>
                <a:lstStyle>
                  <a:lvl1pPr marL="342900" indent="-342900" eaLnBrk="0" hangingPunct="0">
                    <a:buFont typeface="Arial" charset="0"/>
                    <a:defRPr>
                      <a:solidFill>
                        <a:schemeClr val="tx1"/>
                      </a:solidFill>
                      <a:latin typeface="Arial" charset="0"/>
                      <a:ea typeface="SimSun" pitchFamily="2" charset="-122"/>
                    </a:defRPr>
                  </a:lvl1pPr>
                  <a:lvl2pPr marL="228600" indent="-22860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lvl="1" eaLnBrk="1" hangingPunct="1">
                    <a:lnSpc>
                      <a:spcPct val="90000"/>
                    </a:lnSpc>
                    <a:spcAft>
                      <a:spcPct val="15000"/>
                    </a:spcAft>
                    <a:buFont typeface="Arial" charset="0"/>
                    <a:buChar char="•"/>
                  </a:pPr>
                  <a:endParaRPr kumimoji="0" lang="zh-TW" altLang="zh-CN" sz="1200">
                    <a:solidFill>
                      <a:srgbClr val="000000"/>
                    </a:solidFill>
                    <a:latin typeface="微軟正黑體" pitchFamily="34" charset="-120"/>
                    <a:ea typeface="微軟正黑體" pitchFamily="34" charset="-120"/>
                    <a:sym typeface="微軟正黑體" pitchFamily="34" charset="-120"/>
                  </a:endParaRPr>
                </a:p>
                <a:p>
                  <a:pPr lvl="1" eaLnBrk="1" hangingPunct="1">
                    <a:lnSpc>
                      <a:spcPct val="90000"/>
                    </a:lnSpc>
                    <a:spcAft>
                      <a:spcPct val="15000"/>
                    </a:spcAft>
                    <a:buFont typeface="Arial" charset="0"/>
                    <a:buChar char="•"/>
                  </a:pPr>
                  <a:endParaRPr kumimoji="0" lang="zh-TW" altLang="zh-CN" sz="1200">
                    <a:solidFill>
                      <a:srgbClr val="000000"/>
                    </a:solidFill>
                    <a:latin typeface="微軟正黑體" pitchFamily="34" charset="-120"/>
                    <a:ea typeface="微軟正黑體" pitchFamily="34" charset="-120"/>
                    <a:sym typeface="微軟正黑體" pitchFamily="34" charset="-120"/>
                  </a:endParaRPr>
                </a:p>
              </p:txBody>
            </p:sp>
            <p:sp>
              <p:nvSpPr>
                <p:cNvPr id="42" name="AutoShape 15"/>
                <p:cNvSpPr>
                  <a:spLocks noChangeArrowheads="1"/>
                </p:cNvSpPr>
                <p:nvPr/>
              </p:nvSpPr>
              <p:spPr bwMode="auto">
                <a:xfrm>
                  <a:off x="2631" y="1377156"/>
                  <a:ext cx="1421183" cy="1309687"/>
                </a:xfrm>
                <a:prstGeom prst="roundRect">
                  <a:avLst>
                    <a:gd name="adj" fmla="val 16667"/>
                  </a:avLst>
                </a:prstGeom>
                <a:solidFill>
                  <a:srgbClr val="BCDCB5"/>
                </a:solidFill>
                <a:ln w="38100">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buFont typeface="Arial" charset="0"/>
                    <a:defRPr>
                      <a:solidFill>
                        <a:schemeClr val="tx1"/>
                      </a:solidFill>
                      <a:latin typeface="Arial" charset="0"/>
                      <a:ea typeface="SimSun" pitchFamily="2" charset="-122"/>
                    </a:defRPr>
                  </a:lvl1pPr>
                  <a:lvl2pPr marL="742950" indent="-28575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eaLnBrk="1" hangingPunct="1"/>
                  <a:endParaRPr kumimoji="0" lang="zh-TW" altLang="en-US"/>
                </a:p>
              </p:txBody>
            </p:sp>
            <p:sp>
              <p:nvSpPr>
                <p:cNvPr id="43" name="Rectangle 16"/>
                <p:cNvSpPr>
                  <a:spLocks noChangeArrowheads="1"/>
                </p:cNvSpPr>
                <p:nvPr/>
              </p:nvSpPr>
              <p:spPr bwMode="auto">
                <a:xfrm>
                  <a:off x="66565" y="1441090"/>
                  <a:ext cx="1293315" cy="11818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0960" tIns="30480" rIns="60960" bIns="30480" anchor="ctr"/>
                <a:lstStyle>
                  <a:lvl1pPr eaLnBrk="0" hangingPunct="0">
                    <a:buFont typeface="Arial" charset="0"/>
                    <a:defRPr>
                      <a:solidFill>
                        <a:schemeClr val="tx1"/>
                      </a:solidFill>
                      <a:latin typeface="Arial" charset="0"/>
                      <a:ea typeface="SimSun" pitchFamily="2" charset="-122"/>
                    </a:defRPr>
                  </a:lvl1pPr>
                  <a:lvl2pPr marL="742950" indent="-28575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algn="ctr" eaLnBrk="1" hangingPunct="1">
                    <a:lnSpc>
                      <a:spcPct val="90000"/>
                    </a:lnSpc>
                    <a:spcAft>
                      <a:spcPct val="35000"/>
                    </a:spcAft>
                  </a:pPr>
                  <a:r>
                    <a:rPr kumimoji="0" lang="zh-CN" altLang="zh-TW" sz="900">
                      <a:latin typeface="微軟正黑體" pitchFamily="34" charset="-120"/>
                      <a:ea typeface="微軟正黑體" pitchFamily="34" charset="-120"/>
                      <a:sym typeface="微軟正黑體" pitchFamily="34" charset="-120"/>
                    </a:rPr>
                    <a:t>顧客導向</a:t>
                  </a:r>
                </a:p>
              </p:txBody>
            </p:sp>
            <p:sp>
              <p:nvSpPr>
                <p:cNvPr id="44" name="Rectangle 18"/>
                <p:cNvSpPr>
                  <a:spLocks noChangeArrowheads="1"/>
                </p:cNvSpPr>
                <p:nvPr/>
              </p:nvSpPr>
              <p:spPr bwMode="auto">
                <a:xfrm>
                  <a:off x="1433975" y="2895012"/>
                  <a:ext cx="6439559" cy="10415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3820" tIns="41910" rIns="83820" bIns="41910" anchor="ctr"/>
                <a:lstStyle>
                  <a:lvl1pPr marL="342900" indent="-342900" eaLnBrk="0" hangingPunct="0">
                    <a:buFont typeface="Arial" charset="0"/>
                    <a:defRPr>
                      <a:solidFill>
                        <a:schemeClr val="tx1"/>
                      </a:solidFill>
                      <a:latin typeface="Arial" charset="0"/>
                      <a:ea typeface="SimSun" pitchFamily="2" charset="-122"/>
                    </a:defRPr>
                  </a:lvl1pPr>
                  <a:lvl2pPr marL="228600" indent="-22860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lvl="1" eaLnBrk="1" hangingPunct="1">
                    <a:lnSpc>
                      <a:spcPct val="90000"/>
                    </a:lnSpc>
                    <a:spcAft>
                      <a:spcPct val="15000"/>
                    </a:spcAft>
                    <a:buFont typeface="Arial" charset="0"/>
                    <a:buChar char="•"/>
                  </a:pPr>
                  <a:endParaRPr kumimoji="0" lang="zh-TW" altLang="zh-TW" sz="1200">
                    <a:solidFill>
                      <a:srgbClr val="000000"/>
                    </a:solidFill>
                    <a:latin typeface="微軟正黑體" pitchFamily="34" charset="-120"/>
                    <a:ea typeface="微軟正黑體" pitchFamily="34" charset="-120"/>
                    <a:sym typeface="微軟正黑體" pitchFamily="34" charset="-120"/>
                  </a:endParaRPr>
                </a:p>
              </p:txBody>
            </p:sp>
            <p:sp>
              <p:nvSpPr>
                <p:cNvPr id="45" name="AutoShape 19"/>
                <p:cNvSpPr>
                  <a:spLocks noChangeArrowheads="1"/>
                </p:cNvSpPr>
                <p:nvPr/>
              </p:nvSpPr>
              <p:spPr bwMode="auto">
                <a:xfrm>
                  <a:off x="0" y="2754312"/>
                  <a:ext cx="1427492" cy="1309687"/>
                </a:xfrm>
                <a:prstGeom prst="roundRect">
                  <a:avLst>
                    <a:gd name="adj" fmla="val 16667"/>
                  </a:avLst>
                </a:prstGeom>
                <a:solidFill>
                  <a:srgbClr val="A8C8CC"/>
                </a:solidFill>
                <a:ln w="38100">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buFont typeface="Arial" charset="0"/>
                    <a:defRPr>
                      <a:solidFill>
                        <a:schemeClr val="tx1"/>
                      </a:solidFill>
                      <a:latin typeface="Arial" charset="0"/>
                      <a:ea typeface="SimSun" pitchFamily="2" charset="-122"/>
                    </a:defRPr>
                  </a:lvl1pPr>
                  <a:lvl2pPr marL="742950" indent="-28575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eaLnBrk="1" hangingPunct="1"/>
                  <a:endParaRPr kumimoji="0" lang="zh-TW" altLang="en-US"/>
                </a:p>
              </p:txBody>
            </p:sp>
            <p:sp>
              <p:nvSpPr>
                <p:cNvPr id="46" name="Rectangle 20"/>
                <p:cNvSpPr>
                  <a:spLocks noChangeArrowheads="1"/>
                </p:cNvSpPr>
                <p:nvPr/>
              </p:nvSpPr>
              <p:spPr bwMode="auto">
                <a:xfrm>
                  <a:off x="63934" y="2818246"/>
                  <a:ext cx="1299624" cy="11818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0960" tIns="30480" rIns="60960" bIns="30480" anchor="ctr"/>
                <a:lstStyle>
                  <a:lvl1pPr eaLnBrk="0" hangingPunct="0">
                    <a:buFont typeface="Arial" charset="0"/>
                    <a:defRPr>
                      <a:solidFill>
                        <a:schemeClr val="tx1"/>
                      </a:solidFill>
                      <a:latin typeface="Arial" charset="0"/>
                      <a:ea typeface="SimSun" pitchFamily="2" charset="-122"/>
                    </a:defRPr>
                  </a:lvl1pPr>
                  <a:lvl2pPr marL="742950" indent="-28575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algn="ctr" eaLnBrk="1" hangingPunct="1">
                    <a:lnSpc>
                      <a:spcPct val="90000"/>
                    </a:lnSpc>
                    <a:spcAft>
                      <a:spcPct val="35000"/>
                    </a:spcAft>
                  </a:pPr>
                  <a:r>
                    <a:rPr kumimoji="0" lang="zh-CN" altLang="zh-TW" sz="900">
                      <a:latin typeface="微軟正黑體" pitchFamily="34" charset="-120"/>
                      <a:ea typeface="微軟正黑體" pitchFamily="34" charset="-120"/>
                      <a:sym typeface="微軟正黑體" pitchFamily="34" charset="-120"/>
                    </a:rPr>
                    <a:t>系統運行</a:t>
                  </a:r>
                </a:p>
              </p:txBody>
            </p:sp>
          </p:grpSp>
          <p:sp>
            <p:nvSpPr>
              <p:cNvPr id="32" name="文字方塊 24"/>
              <p:cNvSpPr>
                <a:spLocks noChangeArrowheads="1"/>
              </p:cNvSpPr>
              <p:nvPr/>
            </p:nvSpPr>
            <p:spPr bwMode="auto">
              <a:xfrm>
                <a:off x="3188" y="3104"/>
                <a:ext cx="2270" cy="7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buFont typeface="Arial" charset="0"/>
                  <a:defRPr>
                    <a:solidFill>
                      <a:schemeClr val="tx1"/>
                    </a:solidFill>
                    <a:latin typeface="Arial" charset="0"/>
                    <a:ea typeface="SimSun" pitchFamily="2" charset="-122"/>
                  </a:defRPr>
                </a:lvl1pPr>
                <a:lvl2pPr marL="742950" indent="-28575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eaLnBrk="1" hangingPunct="1"/>
                <a:r>
                  <a:rPr kumimoji="0" lang="zh-TW" altLang="en-US" sz="800" b="1">
                    <a:solidFill>
                      <a:srgbClr val="000000"/>
                    </a:solidFill>
                    <a:latin typeface="微軟正黑體" pitchFamily="34" charset="-120"/>
                    <a:ea typeface="微軟正黑體" pitchFamily="34" charset="-120"/>
                    <a:sym typeface="微軟正黑體" pitchFamily="34" charset="-120"/>
                  </a:rPr>
                  <a:t>設計與製造能力</a:t>
                </a:r>
                <a:endParaRPr kumimoji="0" lang="en-US" altLang="zh-TW" sz="800" b="1" dirty="0">
                  <a:solidFill>
                    <a:srgbClr val="000000"/>
                  </a:solidFill>
                  <a:latin typeface="微軟正黑體" pitchFamily="34" charset="-120"/>
                  <a:ea typeface="微軟正黑體" pitchFamily="34" charset="-120"/>
                  <a:sym typeface="微軟正黑體" pitchFamily="34" charset="-120"/>
                </a:endParaRPr>
              </a:p>
              <a:p>
                <a:pPr eaLnBrk="1" hangingPunct="1"/>
                <a:endParaRPr kumimoji="0" lang="zh-TW" altLang="en-US" sz="1200" b="1">
                  <a:solidFill>
                    <a:srgbClr val="000000"/>
                  </a:solidFill>
                  <a:latin typeface="微軟正黑體" pitchFamily="34" charset="-120"/>
                  <a:ea typeface="微軟正黑體" pitchFamily="34" charset="-120"/>
                  <a:sym typeface="微軟正黑體" pitchFamily="34" charset="-120"/>
                </a:endParaRPr>
              </a:p>
            </p:txBody>
          </p:sp>
          <p:sp>
            <p:nvSpPr>
              <p:cNvPr id="33" name="文字方塊 25"/>
              <p:cNvSpPr>
                <a:spLocks noChangeArrowheads="1"/>
              </p:cNvSpPr>
              <p:nvPr/>
            </p:nvSpPr>
            <p:spPr bwMode="auto">
              <a:xfrm>
                <a:off x="3298" y="5274"/>
                <a:ext cx="2520" cy="4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buFont typeface="Arial" charset="0"/>
                  <a:defRPr>
                    <a:solidFill>
                      <a:schemeClr val="tx1"/>
                    </a:solidFill>
                    <a:latin typeface="Arial" charset="0"/>
                    <a:ea typeface="SimSun" pitchFamily="2" charset="-122"/>
                  </a:defRPr>
                </a:lvl1pPr>
                <a:lvl2pPr marL="742950" indent="-28575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eaLnBrk="1" hangingPunct="1"/>
                <a:r>
                  <a:rPr kumimoji="0" lang="zh-TW" altLang="en-US" sz="800" b="1">
                    <a:solidFill>
                      <a:srgbClr val="000000"/>
                    </a:solidFill>
                    <a:latin typeface="微軟正黑體" pitchFamily="34" charset="-120"/>
                    <a:ea typeface="微軟正黑體" pitchFamily="34" charset="-120"/>
                    <a:sym typeface="微軟正黑體" pitchFamily="34" charset="-120"/>
                  </a:rPr>
                  <a:t>最高效資源整合</a:t>
                </a:r>
                <a:r>
                  <a:rPr kumimoji="0" lang="en-US" altLang="zh-TW" sz="800" b="1" dirty="0">
                    <a:solidFill>
                      <a:srgbClr val="000000"/>
                    </a:solidFill>
                    <a:latin typeface="微軟正黑體" pitchFamily="34" charset="-120"/>
                    <a:ea typeface="微軟正黑體" pitchFamily="34" charset="-120"/>
                    <a:sym typeface="微軟正黑體" pitchFamily="34" charset="-120"/>
                  </a:rPr>
                  <a:t>   </a:t>
                </a:r>
              </a:p>
            </p:txBody>
          </p:sp>
          <p:sp>
            <p:nvSpPr>
              <p:cNvPr id="34" name="文字方塊 26"/>
              <p:cNvSpPr>
                <a:spLocks noChangeArrowheads="1"/>
              </p:cNvSpPr>
              <p:nvPr/>
            </p:nvSpPr>
            <p:spPr bwMode="auto">
              <a:xfrm>
                <a:off x="3171" y="979"/>
                <a:ext cx="2919" cy="7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buFont typeface="Arial" charset="0"/>
                  <a:defRPr>
                    <a:solidFill>
                      <a:schemeClr val="tx1"/>
                    </a:solidFill>
                    <a:latin typeface="Arial" charset="0"/>
                    <a:ea typeface="SimSun" pitchFamily="2" charset="-122"/>
                  </a:defRPr>
                </a:lvl1pPr>
                <a:lvl2pPr marL="742950" indent="-28575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eaLnBrk="1" hangingPunct="1"/>
                <a:r>
                  <a:rPr kumimoji="0" lang="zh-CN" altLang="zh-TW" sz="800" b="1">
                    <a:solidFill>
                      <a:srgbClr val="000000"/>
                    </a:solidFill>
                    <a:latin typeface="微軟正黑體" pitchFamily="34" charset="-120"/>
                    <a:ea typeface="微軟正黑體" pitchFamily="34" charset="-120"/>
                    <a:sym typeface="微軟正黑體" pitchFamily="34" charset="-120"/>
                  </a:rPr>
                  <a:t>智慧型產品 專業創新</a:t>
                </a:r>
              </a:p>
              <a:p>
                <a:pPr eaLnBrk="1" hangingPunct="1"/>
                <a:endParaRPr kumimoji="0" lang="zh-TW" altLang="zh-CN" sz="1200" b="1">
                  <a:solidFill>
                    <a:srgbClr val="000000"/>
                  </a:solidFill>
                  <a:latin typeface="微軟正黑體" pitchFamily="34" charset="-120"/>
                  <a:ea typeface="微軟正黑體" pitchFamily="34" charset="-120"/>
                  <a:sym typeface="微軟正黑體" pitchFamily="34" charset="-120"/>
                </a:endParaRPr>
              </a:p>
            </p:txBody>
          </p:sp>
          <p:sp>
            <p:nvSpPr>
              <p:cNvPr id="35" name="矩形 27"/>
              <p:cNvSpPr>
                <a:spLocks noChangeArrowheads="1"/>
              </p:cNvSpPr>
              <p:nvPr/>
            </p:nvSpPr>
            <p:spPr bwMode="auto">
              <a:xfrm>
                <a:off x="3008" y="1654"/>
                <a:ext cx="7200" cy="10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21590" rIns="90170" bIns="46990">
                <a:spAutoFit/>
              </a:bodyPr>
              <a:lstStyle>
                <a:lvl1pPr eaLnBrk="0" hangingPunct="0">
                  <a:buFont typeface="Arial" charset="0"/>
                  <a:defRPr>
                    <a:solidFill>
                      <a:schemeClr val="tx1"/>
                    </a:solidFill>
                    <a:latin typeface="Arial" charset="0"/>
                    <a:ea typeface="SimSun" pitchFamily="2" charset="-122"/>
                  </a:defRPr>
                </a:lvl1pPr>
                <a:lvl2pPr marL="742950" indent="-28575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eaLnBrk="1" hangingPunct="1">
                  <a:buSzPct val="140000"/>
                  <a:buFont typeface="Arial" charset="0"/>
                  <a:buChar char="•"/>
                </a:pPr>
                <a:r>
                  <a:rPr kumimoji="0" lang="en-US" altLang="zh-TW" sz="700" dirty="0">
                    <a:solidFill>
                      <a:srgbClr val="000000"/>
                    </a:solidFill>
                    <a:latin typeface="微軟正黑體" pitchFamily="34" charset="-120"/>
                    <a:ea typeface="微軟正黑體" pitchFamily="34" charset="-120"/>
                    <a:sym typeface="微軟正黑體" pitchFamily="34" charset="-120"/>
                  </a:rPr>
                  <a:t> </a:t>
                </a:r>
                <a:r>
                  <a:rPr kumimoji="0" lang="zh-TW" altLang="en-US" sz="700" dirty="0">
                    <a:solidFill>
                      <a:srgbClr val="000000"/>
                    </a:solidFill>
                    <a:latin typeface="微軟正黑體" pitchFamily="34" charset="-120"/>
                    <a:ea typeface="微軟正黑體" pitchFamily="34" charset="-120"/>
                    <a:sym typeface="微軟正黑體" pitchFamily="34" charset="-120"/>
                  </a:rPr>
                  <a:t>在智慧手持式裝置以及雲端終端設備的全方位能力</a:t>
                </a:r>
                <a:endParaRPr kumimoji="0" lang="zh-TW" altLang="en-US" sz="800" b="1" dirty="0">
                  <a:solidFill>
                    <a:srgbClr val="000000"/>
                  </a:solidFill>
                  <a:latin typeface="微軟正黑體" pitchFamily="34" charset="-120"/>
                  <a:ea typeface="微軟正黑體" pitchFamily="34" charset="-120"/>
                  <a:sym typeface="微軟正黑體" pitchFamily="34" charset="-120"/>
                </a:endParaRPr>
              </a:p>
              <a:p>
                <a:pPr eaLnBrk="1" hangingPunct="1">
                  <a:buSzPct val="140000"/>
                  <a:buFont typeface="Arial" charset="0"/>
                  <a:buChar char="•"/>
                </a:pPr>
                <a:r>
                  <a:rPr kumimoji="0" lang="en-US" altLang="zh-TW" sz="700" dirty="0">
                    <a:solidFill>
                      <a:srgbClr val="000000"/>
                    </a:solidFill>
                    <a:latin typeface="微軟正黑體" pitchFamily="34" charset="-120"/>
                    <a:ea typeface="微軟正黑體" pitchFamily="34" charset="-120"/>
                    <a:sym typeface="微軟正黑體" pitchFamily="34" charset="-120"/>
                  </a:rPr>
                  <a:t> </a:t>
                </a:r>
                <a:r>
                  <a:rPr kumimoji="0" lang="zh-TW" altLang="en-US" sz="700" dirty="0">
                    <a:solidFill>
                      <a:srgbClr val="000000"/>
                    </a:solidFill>
                    <a:latin typeface="微軟正黑體" pitchFamily="34" charset="-120"/>
                    <a:ea typeface="微軟正黑體" pitchFamily="34" charset="-120"/>
                    <a:sym typeface="微軟正黑體" pitchFamily="34" charset="-120"/>
                  </a:rPr>
                  <a:t>為創造客戶價值提供充沛的工程技術資源</a:t>
                </a:r>
                <a:endParaRPr kumimoji="0" lang="en-US" altLang="zh-TW" sz="800" dirty="0">
                  <a:solidFill>
                    <a:srgbClr val="000000"/>
                  </a:solidFill>
                  <a:latin typeface="微軟正黑體" pitchFamily="34" charset="-120"/>
                  <a:ea typeface="微軟正黑體" pitchFamily="34" charset="-120"/>
                  <a:sym typeface="微軟正黑體" pitchFamily="34" charset="-120"/>
                </a:endParaRPr>
              </a:p>
              <a:p>
                <a:pPr eaLnBrk="1" hangingPunct="1">
                  <a:buSzPct val="140000"/>
                  <a:buFont typeface="Arial" charset="0"/>
                  <a:buChar char="•"/>
                </a:pPr>
                <a:r>
                  <a:rPr kumimoji="0" lang="en-US" altLang="zh-TW" sz="700" dirty="0">
                    <a:solidFill>
                      <a:srgbClr val="000000"/>
                    </a:solidFill>
                    <a:latin typeface="微軟正黑體" pitchFamily="34" charset="-120"/>
                    <a:ea typeface="微軟正黑體" pitchFamily="34" charset="-120"/>
                    <a:sym typeface="微軟正黑體" pitchFamily="34" charset="-120"/>
                  </a:rPr>
                  <a:t> </a:t>
                </a:r>
                <a:r>
                  <a:rPr kumimoji="0" lang="zh-TW" altLang="en-US" sz="700" dirty="0">
                    <a:solidFill>
                      <a:srgbClr val="000000"/>
                    </a:solidFill>
                    <a:latin typeface="微軟正黑體" pitchFamily="34" charset="-120"/>
                    <a:ea typeface="微軟正黑體" pitchFamily="34" charset="-120"/>
                    <a:sym typeface="微軟正黑體" pitchFamily="34" charset="-120"/>
                  </a:rPr>
                  <a:t>為產品創新提供技術平台</a:t>
                </a:r>
                <a:r>
                  <a:rPr kumimoji="0" lang="en-US" altLang="zh-TW" sz="700" dirty="0">
                    <a:solidFill>
                      <a:srgbClr val="000000"/>
                    </a:solidFill>
                    <a:latin typeface="微軟正黑體" pitchFamily="34" charset="-120"/>
                    <a:ea typeface="微軟正黑體" pitchFamily="34" charset="-120"/>
                    <a:sym typeface="微軟正黑體" pitchFamily="34" charset="-120"/>
                  </a:rPr>
                  <a:t>  </a:t>
                </a:r>
              </a:p>
            </p:txBody>
          </p:sp>
          <p:sp>
            <p:nvSpPr>
              <p:cNvPr id="36" name="矩形 28"/>
              <p:cNvSpPr>
                <a:spLocks noChangeArrowheads="1"/>
              </p:cNvSpPr>
              <p:nvPr/>
            </p:nvSpPr>
            <p:spPr bwMode="auto">
              <a:xfrm>
                <a:off x="3008" y="3724"/>
                <a:ext cx="7580" cy="10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17780" rIns="90170" bIns="46990">
                <a:spAutoFit/>
              </a:bodyPr>
              <a:lstStyle>
                <a:lvl1pPr eaLnBrk="0" hangingPunct="0">
                  <a:buFont typeface="Arial" charset="0"/>
                  <a:defRPr>
                    <a:solidFill>
                      <a:schemeClr val="tx1"/>
                    </a:solidFill>
                    <a:latin typeface="Arial" charset="0"/>
                    <a:ea typeface="SimSun" pitchFamily="2" charset="-122"/>
                  </a:defRPr>
                </a:lvl1pPr>
                <a:lvl2pPr marL="742950" indent="-28575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eaLnBrk="1" hangingPunct="1">
                  <a:buSzPct val="140000"/>
                  <a:buFont typeface="Arial" charset="0"/>
                  <a:buChar char="•"/>
                </a:pPr>
                <a:r>
                  <a:rPr kumimoji="0" lang="en-US" altLang="zh-TW" sz="600" dirty="0">
                    <a:solidFill>
                      <a:srgbClr val="000000"/>
                    </a:solidFill>
                    <a:latin typeface="微軟正黑體" pitchFamily="34" charset="-120"/>
                    <a:ea typeface="微軟正黑體" pitchFamily="34" charset="-120"/>
                    <a:sym typeface="微軟正黑體" pitchFamily="34" charset="-120"/>
                  </a:rPr>
                  <a:t> </a:t>
                </a:r>
                <a:r>
                  <a:rPr kumimoji="0" lang="zh-TW" altLang="en-US" sz="700">
                    <a:solidFill>
                      <a:srgbClr val="000000"/>
                    </a:solidFill>
                    <a:latin typeface="微軟正黑體" pitchFamily="34" charset="-120"/>
                    <a:ea typeface="微軟正黑體" pitchFamily="34" charset="-120"/>
                    <a:sym typeface="微軟正黑體" pitchFamily="34" charset="-120"/>
                  </a:rPr>
                  <a:t>提供顧客彈性營運模組</a:t>
                </a:r>
                <a:endParaRPr kumimoji="0" lang="zh-TW" altLang="en-US" sz="800">
                  <a:solidFill>
                    <a:srgbClr val="000000"/>
                  </a:solidFill>
                  <a:latin typeface="微軟正黑體" pitchFamily="34" charset="-120"/>
                  <a:ea typeface="微軟正黑體" pitchFamily="34" charset="-120"/>
                  <a:sym typeface="微軟正黑體" pitchFamily="34" charset="-120"/>
                </a:endParaRPr>
              </a:p>
              <a:p>
                <a:pPr eaLnBrk="1" hangingPunct="1">
                  <a:buSzPct val="140000"/>
                  <a:buFont typeface="Arial" charset="0"/>
                  <a:buChar char="•"/>
                </a:pPr>
                <a:r>
                  <a:rPr kumimoji="0" lang="en-US" altLang="zh-TW" sz="700" dirty="0">
                    <a:solidFill>
                      <a:srgbClr val="000000"/>
                    </a:solidFill>
                    <a:latin typeface="微軟正黑體" pitchFamily="34" charset="-120"/>
                    <a:ea typeface="微軟正黑體" pitchFamily="34" charset="-120"/>
                    <a:sym typeface="微軟正黑體" pitchFamily="34" charset="-120"/>
                  </a:rPr>
                  <a:t> </a:t>
                </a:r>
                <a:r>
                  <a:rPr kumimoji="0" lang="zh-TW" altLang="en-US" sz="700">
                    <a:solidFill>
                      <a:srgbClr val="000000"/>
                    </a:solidFill>
                    <a:latin typeface="微軟正黑體" pitchFamily="34" charset="-120"/>
                    <a:ea typeface="微軟正黑體" pitchFamily="34" charset="-120"/>
                    <a:sym typeface="微軟正黑體" pitchFamily="34" charset="-120"/>
                  </a:rPr>
                  <a:t>為客戶需求提供特定程序方案</a:t>
                </a:r>
                <a:r>
                  <a:rPr kumimoji="0" lang="en-US" altLang="zh-TW" sz="700" dirty="0">
                    <a:solidFill>
                      <a:srgbClr val="000000"/>
                    </a:solidFill>
                    <a:latin typeface="微軟正黑體" pitchFamily="34" charset="-120"/>
                    <a:ea typeface="微軟正黑體" pitchFamily="34" charset="-120"/>
                    <a:sym typeface="微軟正黑體" pitchFamily="34" charset="-120"/>
                  </a:rPr>
                  <a:t> </a:t>
                </a:r>
                <a:endParaRPr kumimoji="0" lang="en-US" altLang="zh-TW" sz="800" dirty="0">
                  <a:solidFill>
                    <a:srgbClr val="000000"/>
                  </a:solidFill>
                  <a:latin typeface="微軟正黑體" pitchFamily="34" charset="-120"/>
                  <a:ea typeface="微軟正黑體" pitchFamily="34" charset="-120"/>
                  <a:sym typeface="微軟正黑體" pitchFamily="34" charset="-120"/>
                </a:endParaRPr>
              </a:p>
              <a:p>
                <a:pPr eaLnBrk="1" hangingPunct="1">
                  <a:buSzPct val="140000"/>
                  <a:buFont typeface="Arial" charset="0"/>
                  <a:buChar char="•"/>
                </a:pPr>
                <a:r>
                  <a:rPr kumimoji="0" lang="en-US" altLang="zh-TW" sz="700" dirty="0">
                    <a:solidFill>
                      <a:srgbClr val="000000"/>
                    </a:solidFill>
                    <a:latin typeface="微軟正黑體" pitchFamily="34" charset="-120"/>
                    <a:ea typeface="微軟正黑體" pitchFamily="34" charset="-120"/>
                    <a:sym typeface="微軟正黑體" pitchFamily="34" charset="-120"/>
                  </a:rPr>
                  <a:t> </a:t>
                </a:r>
                <a:r>
                  <a:rPr kumimoji="0" lang="zh-TW" altLang="en-US" sz="700">
                    <a:solidFill>
                      <a:srgbClr val="000000"/>
                    </a:solidFill>
                    <a:latin typeface="微軟正黑體" pitchFamily="34" charset="-120"/>
                    <a:ea typeface="微軟正黑體" pitchFamily="34" charset="-120"/>
                    <a:sym typeface="微軟正黑體" pitchFamily="34" charset="-120"/>
                  </a:rPr>
                  <a:t>服務、速度、客戶滿意</a:t>
                </a:r>
                <a:endParaRPr kumimoji="0" lang="en-US" altLang="zh-TW" sz="700" dirty="0">
                  <a:solidFill>
                    <a:srgbClr val="000000"/>
                  </a:solidFill>
                  <a:latin typeface="微軟正黑體" pitchFamily="34" charset="-120"/>
                  <a:ea typeface="微軟正黑體" pitchFamily="34" charset="-120"/>
                  <a:sym typeface="微軟正黑體" pitchFamily="34" charset="-120"/>
                </a:endParaRPr>
              </a:p>
            </p:txBody>
          </p:sp>
          <p:sp>
            <p:nvSpPr>
              <p:cNvPr id="37" name="矩形 29"/>
              <p:cNvSpPr>
                <a:spLocks noChangeArrowheads="1"/>
              </p:cNvSpPr>
              <p:nvPr/>
            </p:nvSpPr>
            <p:spPr bwMode="auto">
              <a:xfrm>
                <a:off x="3008" y="5886"/>
                <a:ext cx="8475" cy="10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17780" rIns="90170" bIns="46990">
                <a:spAutoFit/>
              </a:bodyPr>
              <a:lstStyle>
                <a:lvl1pPr eaLnBrk="0" hangingPunct="0">
                  <a:buFont typeface="Arial" charset="0"/>
                  <a:defRPr>
                    <a:solidFill>
                      <a:schemeClr val="tx1"/>
                    </a:solidFill>
                    <a:latin typeface="Arial" charset="0"/>
                    <a:ea typeface="SimSun" pitchFamily="2" charset="-122"/>
                  </a:defRPr>
                </a:lvl1pPr>
                <a:lvl2pPr marL="742950" indent="-28575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eaLnBrk="1" hangingPunct="1">
                  <a:buSzPct val="140000"/>
                  <a:buFont typeface="Arial" charset="0"/>
                  <a:buChar char="•"/>
                </a:pPr>
                <a:r>
                  <a:rPr kumimoji="0" lang="zh-TW" altLang="en-US" sz="700">
                    <a:solidFill>
                      <a:srgbClr val="000000"/>
                    </a:solidFill>
                    <a:latin typeface="微軟正黑體" pitchFamily="34" charset="-120"/>
                    <a:ea typeface="微軟正黑體" pitchFamily="34" charset="-120"/>
                    <a:sym typeface="微軟正黑體" pitchFamily="34" charset="-120"/>
                  </a:rPr>
                  <a:t>客戶導向團隊</a:t>
                </a:r>
                <a:endParaRPr kumimoji="0" lang="zh-TW" altLang="en-US" sz="800">
                  <a:solidFill>
                    <a:srgbClr val="000000"/>
                  </a:solidFill>
                  <a:latin typeface="微軟正黑體" pitchFamily="34" charset="-120"/>
                  <a:ea typeface="微軟正黑體" pitchFamily="34" charset="-120"/>
                  <a:sym typeface="微軟正黑體" pitchFamily="34" charset="-120"/>
                </a:endParaRPr>
              </a:p>
              <a:p>
                <a:pPr eaLnBrk="1" hangingPunct="1">
                  <a:buSzPct val="140000"/>
                  <a:buFont typeface="Arial" charset="0"/>
                  <a:buChar char="•"/>
                </a:pPr>
                <a:r>
                  <a:rPr kumimoji="0" lang="zh-TW" altLang="en-US" sz="700">
                    <a:solidFill>
                      <a:srgbClr val="000000"/>
                    </a:solidFill>
                    <a:latin typeface="微軟正黑體" pitchFamily="34" charset="-120"/>
                    <a:ea typeface="微軟正黑體" pitchFamily="34" charset="-120"/>
                    <a:sym typeface="微軟正黑體" pitchFamily="34" charset="-120"/>
                  </a:rPr>
                  <a:t>研發、供應鏈、製造與</a:t>
                </a:r>
                <a:r>
                  <a:rPr kumimoji="0" lang="en-US" altLang="zh-TW" sz="700" dirty="0">
                    <a:solidFill>
                      <a:srgbClr val="000000"/>
                    </a:solidFill>
                    <a:latin typeface="微軟正黑體" pitchFamily="34" charset="-120"/>
                    <a:ea typeface="微軟正黑體" pitchFamily="34" charset="-120"/>
                    <a:sym typeface="微軟正黑體" pitchFamily="34" charset="-120"/>
                  </a:rPr>
                  <a:t> RMA </a:t>
                </a:r>
                <a:r>
                  <a:rPr kumimoji="0" lang="zh-TW" altLang="en-US" sz="700">
                    <a:solidFill>
                      <a:srgbClr val="000000"/>
                    </a:solidFill>
                    <a:latin typeface="微軟正黑體" pitchFamily="34" charset="-120"/>
                    <a:ea typeface="微軟正黑體" pitchFamily="34" charset="-120"/>
                    <a:sym typeface="微軟正黑體" pitchFamily="34" charset="-120"/>
                  </a:rPr>
                  <a:t>服務整合</a:t>
                </a:r>
                <a:endParaRPr kumimoji="0" lang="en-US" altLang="zh-TW" sz="800" dirty="0">
                  <a:solidFill>
                    <a:srgbClr val="000000"/>
                  </a:solidFill>
                  <a:latin typeface="微軟正黑體" pitchFamily="34" charset="-120"/>
                  <a:ea typeface="微軟正黑體" pitchFamily="34" charset="-120"/>
                  <a:sym typeface="微軟正黑體" pitchFamily="34" charset="-120"/>
                </a:endParaRPr>
              </a:p>
              <a:p>
                <a:pPr eaLnBrk="1" hangingPunct="1">
                  <a:buSzPct val="140000"/>
                  <a:buFont typeface="Arial" charset="0"/>
                  <a:buChar char="•"/>
                </a:pPr>
                <a:r>
                  <a:rPr kumimoji="0" lang="zh-TW" altLang="en-US" sz="700">
                    <a:solidFill>
                      <a:srgbClr val="000000"/>
                    </a:solidFill>
                    <a:latin typeface="微軟正黑體" pitchFamily="34" charset="-120"/>
                    <a:ea typeface="微軟正黑體" pitchFamily="34" charset="-120"/>
                    <a:sym typeface="微軟正黑體" pitchFamily="34" charset="-120"/>
                  </a:rPr>
                  <a:t>一次性全方位解決方案</a:t>
                </a:r>
                <a:endParaRPr kumimoji="0" lang="en-US" altLang="zh-TW" sz="700" dirty="0">
                  <a:solidFill>
                    <a:srgbClr val="000000"/>
                  </a:solidFill>
                  <a:latin typeface="微軟正黑體" pitchFamily="34" charset="-120"/>
                  <a:ea typeface="微軟正黑體" pitchFamily="34" charset="-120"/>
                  <a:sym typeface="微軟正黑體" pitchFamily="34" charset="-120"/>
                </a:endParaRPr>
              </a:p>
            </p:txBody>
          </p:sp>
        </p:grpSp>
        <p:sp>
          <p:nvSpPr>
            <p:cNvPr id="47" name="Rectangle 4"/>
            <p:cNvSpPr>
              <a:spLocks noChangeArrowheads="1"/>
            </p:cNvSpPr>
            <p:nvPr/>
          </p:nvSpPr>
          <p:spPr bwMode="auto">
            <a:xfrm>
              <a:off x="4685618" y="3329283"/>
              <a:ext cx="233680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buFont typeface="Arial" charset="0"/>
                <a:defRPr>
                  <a:solidFill>
                    <a:schemeClr val="tx1"/>
                  </a:solidFill>
                  <a:latin typeface="Arial" charset="0"/>
                  <a:ea typeface="SimSun" pitchFamily="2" charset="-122"/>
                </a:defRPr>
              </a:lvl1pPr>
              <a:lvl2pPr marL="742950" indent="-28575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algn="ctr" eaLnBrk="1" hangingPunct="1"/>
              <a:r>
                <a:rPr kumimoji="0" lang="zh-TW" altLang="en-US" sz="1600" b="1" dirty="0">
                  <a:solidFill>
                    <a:srgbClr val="FFFF00"/>
                  </a:solidFill>
                  <a:latin typeface="微軟正黑體" pitchFamily="34" charset="-120"/>
                  <a:ea typeface="微軟正黑體" pitchFamily="34" charset="-120"/>
                  <a:sym typeface="微軟正黑體" pitchFamily="34" charset="-120"/>
                </a:rPr>
                <a:t>英華達的核心競爭力</a:t>
              </a:r>
              <a:endParaRPr kumimoji="0" lang="en-US" altLang="zh-TW" sz="1600" b="1" dirty="0">
                <a:solidFill>
                  <a:srgbClr val="FFFF00"/>
                </a:solidFill>
                <a:latin typeface="微軟正黑體" pitchFamily="34" charset="-120"/>
                <a:ea typeface="微軟正黑體" pitchFamily="34" charset="-120"/>
                <a:sym typeface="微軟正黑體" pitchFamily="34" charset="-120"/>
              </a:endParaRPr>
            </a:p>
          </p:txBody>
        </p:sp>
      </p:grpSp>
      <p:sp>
        <p:nvSpPr>
          <p:cNvPr id="48" name="Rectangle 1"/>
          <p:cNvSpPr>
            <a:spLocks noChangeArrowheads="1"/>
          </p:cNvSpPr>
          <p:nvPr/>
        </p:nvSpPr>
        <p:spPr bwMode="auto">
          <a:xfrm>
            <a:off x="6537176" y="846311"/>
            <a:ext cx="3456384" cy="130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36000" rIns="360000" bIns="36000" anchor="ctr">
            <a:spAutoFit/>
          </a:bodyPr>
          <a:lstStyle>
            <a:lvl1pPr eaLnBrk="0" hangingPunct="0">
              <a:buFont typeface="Arial" charset="0"/>
              <a:defRPr>
                <a:solidFill>
                  <a:schemeClr val="tx1"/>
                </a:solidFill>
                <a:latin typeface="Arial" charset="0"/>
                <a:ea typeface="SimSun" pitchFamily="2" charset="-122"/>
              </a:defRPr>
            </a:lvl1pPr>
            <a:lvl2pPr marL="742950" indent="-28575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eaLnBrk="1" hangingPunct="1">
              <a:lnSpc>
                <a:spcPct val="200000"/>
              </a:lnSpc>
              <a:buFont typeface="Wingdings" pitchFamily="2" charset="2"/>
              <a:buChar char="u"/>
            </a:pPr>
            <a:r>
              <a:rPr kumimoji="0" lang="zh-TW" altLang="en-US" sz="1000" b="1" dirty="0">
                <a:solidFill>
                  <a:srgbClr val="00B050"/>
                </a:solidFill>
                <a:latin typeface="微軟正黑體" pitchFamily="34" charset="-120"/>
                <a:ea typeface="微軟正黑體" pitchFamily="34" charset="-120"/>
                <a:sym typeface="Arial Unicode MS" pitchFamily="34" charset="-120"/>
              </a:rPr>
              <a:t>  經營理念：誠信共享、積極創新 </a:t>
            </a:r>
            <a:endParaRPr kumimoji="0" lang="en-US" altLang="zh-TW" sz="1200" b="1" dirty="0">
              <a:solidFill>
                <a:srgbClr val="00B050"/>
              </a:solidFill>
              <a:latin typeface="微軟正黑體" pitchFamily="34" charset="-120"/>
              <a:ea typeface="微軟正黑體" pitchFamily="34" charset="-120"/>
              <a:sym typeface="Arial Unicode MS" pitchFamily="34" charset="-120"/>
            </a:endParaRPr>
          </a:p>
          <a:p>
            <a:pPr eaLnBrk="1" hangingPunct="1">
              <a:lnSpc>
                <a:spcPct val="200000"/>
              </a:lnSpc>
              <a:buFont typeface="Wingdings" pitchFamily="2" charset="2"/>
              <a:buChar char="u"/>
            </a:pPr>
            <a:r>
              <a:rPr kumimoji="0" lang="zh-TW" altLang="en-US" sz="1000" b="1" dirty="0">
                <a:solidFill>
                  <a:srgbClr val="0000CC"/>
                </a:solidFill>
                <a:latin typeface="微軟正黑體" pitchFamily="34" charset="-120"/>
                <a:ea typeface="微軟正黑體" pitchFamily="34" charset="-120"/>
                <a:sym typeface="Arial Unicode MS" pitchFamily="34" charset="-120"/>
              </a:rPr>
              <a:t>  使命：創造 績效、造福人群</a:t>
            </a:r>
          </a:p>
          <a:p>
            <a:pPr eaLnBrk="1" hangingPunct="1">
              <a:lnSpc>
                <a:spcPct val="200000"/>
              </a:lnSpc>
              <a:buFont typeface="Wingdings" pitchFamily="2" charset="2"/>
              <a:buChar char="u"/>
            </a:pPr>
            <a:r>
              <a:rPr kumimoji="0" lang="zh-TW" altLang="en-US" sz="1000" b="1" dirty="0">
                <a:solidFill>
                  <a:srgbClr val="00B050"/>
                </a:solidFill>
                <a:latin typeface="微軟正黑體" pitchFamily="34" charset="-120"/>
                <a:ea typeface="微軟正黑體" pitchFamily="34" charset="-120"/>
                <a:sym typeface="Arial Unicode MS" pitchFamily="34" charset="-120"/>
              </a:rPr>
              <a:t>  願景：成為最有價值的公司</a:t>
            </a:r>
          </a:p>
          <a:p>
            <a:pPr eaLnBrk="1" hangingPunct="1">
              <a:lnSpc>
                <a:spcPct val="200000"/>
              </a:lnSpc>
              <a:buFont typeface="Wingdings" pitchFamily="2" charset="2"/>
              <a:buChar char="u"/>
            </a:pPr>
            <a:r>
              <a:rPr kumimoji="0" lang="zh-TW" altLang="en-US" sz="1000" b="1" dirty="0">
                <a:solidFill>
                  <a:srgbClr val="0000CC"/>
                </a:solidFill>
                <a:latin typeface="微軟正黑體" pitchFamily="34" charset="-120"/>
                <a:ea typeface="微軟正黑體" pitchFamily="34" charset="-120"/>
                <a:sym typeface="Arial Unicode MS" pitchFamily="34" charset="-120"/>
              </a:rPr>
              <a:t>  品質政策：</a:t>
            </a:r>
            <a:r>
              <a:rPr lang="zh-TW" altLang="en-US" sz="1000" b="1" dirty="0">
                <a:solidFill>
                  <a:srgbClr val="0000CC"/>
                </a:solidFill>
                <a:latin typeface="微軟正黑體" pitchFamily="34" charset="-120"/>
                <a:ea typeface="微軟正黑體" pitchFamily="34" charset="-120"/>
                <a:sym typeface="Arial Unicode MS" pitchFamily="34" charset="-120"/>
              </a:rPr>
              <a:t>卓越品質 客戶滿意 與時俱進 永續經營</a:t>
            </a:r>
          </a:p>
        </p:txBody>
      </p:sp>
      <p:sp>
        <p:nvSpPr>
          <p:cNvPr id="49" name="Rectangle 1"/>
          <p:cNvSpPr>
            <a:spLocks noChangeArrowheads="1"/>
          </p:cNvSpPr>
          <p:nvPr/>
        </p:nvSpPr>
        <p:spPr bwMode="auto">
          <a:xfrm>
            <a:off x="3368824" y="2636912"/>
            <a:ext cx="3286059" cy="1203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36000" rIns="360000" bIns="36000" anchor="ctr">
            <a:spAutoFit/>
          </a:bodyPr>
          <a:lstStyle>
            <a:lvl1pPr marL="85725" indent="180975" eaLnBrk="0" hangingPunct="0">
              <a:buFont typeface="Arial" charset="0"/>
              <a:defRPr>
                <a:solidFill>
                  <a:schemeClr val="tx1"/>
                </a:solidFill>
                <a:latin typeface="Arial" charset="0"/>
                <a:ea typeface="SimSun" pitchFamily="2" charset="-122"/>
              </a:defRPr>
            </a:lvl1pPr>
            <a:lvl2pPr marL="742950" indent="-28575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algn="just" eaLnBrk="1" hangingPunct="1">
              <a:lnSpc>
                <a:spcPct val="150000"/>
              </a:lnSpc>
              <a:buFont typeface="Wingdings" pitchFamily="2" charset="2"/>
              <a:buChar char="l"/>
            </a:pPr>
            <a:r>
              <a:rPr kumimoji="0" lang="zh-TW" altLang="en-US" sz="1000" dirty="0">
                <a:solidFill>
                  <a:srgbClr val="0000CC"/>
                </a:solidFill>
                <a:latin typeface="微軟正黑體" pitchFamily="34" charset="-120"/>
                <a:ea typeface="微軟正黑體" pitchFamily="34" charset="-120"/>
                <a:sym typeface="微軟正黑體" pitchFamily="34" charset="-120"/>
              </a:rPr>
              <a:t>產業類別：消費性電子產品製造業</a:t>
            </a:r>
            <a:endParaRPr kumimoji="0" lang="zh-TW" altLang="en-US" sz="1200" dirty="0">
              <a:solidFill>
                <a:srgbClr val="0000CC"/>
              </a:solidFill>
              <a:latin typeface="微軟正黑體" pitchFamily="34" charset="-120"/>
              <a:ea typeface="微軟正黑體" pitchFamily="34" charset="-120"/>
              <a:sym typeface="微軟正黑體" pitchFamily="34" charset="-120"/>
            </a:endParaRPr>
          </a:p>
          <a:p>
            <a:pPr algn="just" eaLnBrk="1" hangingPunct="1">
              <a:lnSpc>
                <a:spcPct val="150000"/>
              </a:lnSpc>
              <a:buFont typeface="Wingdings" pitchFamily="2" charset="2"/>
              <a:buChar char="l"/>
            </a:pPr>
            <a:r>
              <a:rPr kumimoji="0" lang="zh-TW" altLang="en-US" sz="1000" dirty="0">
                <a:solidFill>
                  <a:srgbClr val="0000CC"/>
                </a:solidFill>
                <a:latin typeface="微軟正黑體" pitchFamily="34" charset="-120"/>
                <a:ea typeface="微軟正黑體" pitchFamily="34" charset="-120"/>
                <a:sym typeface="微軟正黑體" pitchFamily="34" charset="-120"/>
              </a:rPr>
              <a:t>主要商品：智慧型手持式產品、雲端終端產品</a:t>
            </a:r>
            <a:endParaRPr kumimoji="0" lang="zh-TW" altLang="en-US" sz="1200" dirty="0">
              <a:solidFill>
                <a:srgbClr val="0000CC"/>
              </a:solidFill>
              <a:latin typeface="微軟正黑體" pitchFamily="34" charset="-120"/>
              <a:ea typeface="微軟正黑體" pitchFamily="34" charset="-120"/>
              <a:sym typeface="微軟正黑體" pitchFamily="34" charset="-120"/>
            </a:endParaRPr>
          </a:p>
          <a:p>
            <a:pPr algn="just" eaLnBrk="1" hangingPunct="1">
              <a:lnSpc>
                <a:spcPct val="150000"/>
              </a:lnSpc>
              <a:buFont typeface="Wingdings" pitchFamily="2" charset="2"/>
              <a:buChar char="l"/>
            </a:pPr>
            <a:r>
              <a:rPr kumimoji="0" lang="zh-TW" altLang="en-US" sz="1000" dirty="0">
                <a:solidFill>
                  <a:srgbClr val="0000CC"/>
                </a:solidFill>
                <a:latin typeface="微軟正黑體" pitchFamily="34" charset="-120"/>
                <a:ea typeface="微軟正黑體" pitchFamily="34" charset="-120"/>
                <a:sym typeface="微軟正黑體" pitchFamily="34" charset="-120"/>
              </a:rPr>
              <a:t>員　　工：</a:t>
            </a:r>
            <a:r>
              <a:rPr lang="en-US" altLang="zh-TW" sz="1000" dirty="0">
                <a:latin typeface="微軟正黑體" pitchFamily="34" charset="-120"/>
                <a:ea typeface="微軟正黑體" pitchFamily="34" charset="-120"/>
                <a:sym typeface="微軟正黑體" pitchFamily="34" charset="-120"/>
              </a:rPr>
              <a:t>25,692</a:t>
            </a:r>
            <a:r>
              <a:rPr kumimoji="0" lang="zh-TW" altLang="en-US" sz="1000" dirty="0">
                <a:solidFill>
                  <a:srgbClr val="0000CC"/>
                </a:solidFill>
                <a:latin typeface="微軟正黑體" pitchFamily="34" charset="-120"/>
                <a:ea typeface="微軟正黑體" pitchFamily="34" charset="-120"/>
                <a:sym typeface="微軟正黑體" pitchFamily="34" charset="-120"/>
              </a:rPr>
              <a:t>人</a:t>
            </a:r>
            <a:endParaRPr kumimoji="0" lang="zh-TW" altLang="en-US" sz="1200" dirty="0">
              <a:solidFill>
                <a:srgbClr val="0000CC"/>
              </a:solidFill>
              <a:latin typeface="微軟正黑體" pitchFamily="34" charset="-120"/>
              <a:ea typeface="微軟正黑體" pitchFamily="34" charset="-120"/>
              <a:sym typeface="微軟正黑體" pitchFamily="34" charset="-120"/>
            </a:endParaRPr>
          </a:p>
          <a:p>
            <a:pPr algn="just" eaLnBrk="1" hangingPunct="1">
              <a:lnSpc>
                <a:spcPct val="150000"/>
              </a:lnSpc>
              <a:buFont typeface="Wingdings" pitchFamily="2" charset="2"/>
              <a:buChar char="l"/>
            </a:pPr>
            <a:r>
              <a:rPr kumimoji="0" lang="zh-TW" altLang="en-US" sz="1000" dirty="0">
                <a:solidFill>
                  <a:srgbClr val="0000CC"/>
                </a:solidFill>
                <a:latin typeface="微軟正黑體" pitchFamily="34" charset="-120"/>
                <a:ea typeface="微軟正黑體" pitchFamily="34" charset="-120"/>
                <a:sym typeface="微軟正黑體" pitchFamily="34" charset="-120"/>
              </a:rPr>
              <a:t>資 本 額：</a:t>
            </a:r>
            <a:r>
              <a:rPr kumimoji="0" lang="en-US" altLang="zh-TW" sz="1000" dirty="0">
                <a:latin typeface="微軟正黑體" pitchFamily="34" charset="-120"/>
                <a:ea typeface="微軟正黑體" pitchFamily="34" charset="-120"/>
                <a:sym typeface="微軟正黑體" pitchFamily="34" charset="-120"/>
              </a:rPr>
              <a:t>53.69 </a:t>
            </a:r>
            <a:r>
              <a:rPr kumimoji="0" lang="zh-TW" altLang="en-US" sz="1000" dirty="0">
                <a:solidFill>
                  <a:srgbClr val="0000CC"/>
                </a:solidFill>
                <a:latin typeface="微軟正黑體" pitchFamily="34" charset="-120"/>
                <a:ea typeface="微軟正黑體" pitchFamily="34" charset="-120"/>
                <a:sym typeface="微軟正黑體" pitchFamily="34" charset="-120"/>
              </a:rPr>
              <a:t>億</a:t>
            </a:r>
            <a:endParaRPr kumimoji="0" lang="en-US" altLang="zh-TW" sz="1000" dirty="0">
              <a:solidFill>
                <a:srgbClr val="0000CC"/>
              </a:solidFill>
              <a:latin typeface="微軟正黑體" pitchFamily="34" charset="-120"/>
              <a:ea typeface="微軟正黑體" pitchFamily="34" charset="-120"/>
              <a:sym typeface="微軟正黑體" pitchFamily="34" charset="-120"/>
            </a:endParaRPr>
          </a:p>
          <a:p>
            <a:pPr algn="just" eaLnBrk="1" hangingPunct="1">
              <a:lnSpc>
                <a:spcPct val="150000"/>
              </a:lnSpc>
              <a:buFont typeface="Wingdings" pitchFamily="2" charset="2"/>
              <a:buChar char="l"/>
            </a:pPr>
            <a:endParaRPr kumimoji="0" lang="zh-TW" altLang="en-US" sz="900" dirty="0">
              <a:solidFill>
                <a:srgbClr val="000000"/>
              </a:solidFill>
              <a:latin typeface="微軟正黑體" pitchFamily="34" charset="-120"/>
              <a:ea typeface="微軟正黑體" pitchFamily="34" charset="-120"/>
              <a:sym typeface="微軟正黑體" pitchFamily="34" charset="-120"/>
            </a:endParaRPr>
          </a:p>
        </p:txBody>
      </p:sp>
      <p:pic>
        <p:nvPicPr>
          <p:cNvPr id="50" name="圖片 19"/>
          <p:cNvPicPr>
            <a:picLocks noChangeAspect="1" noChangeArrowheads="1"/>
          </p:cNvPicPr>
          <p:nvPr/>
        </p:nvPicPr>
        <p:blipFill>
          <a:blip r:embed="rId2" cstate="print">
            <a:lum bright="6000"/>
            <a:extLst>
              <a:ext uri="{BEBA8EAE-BF5A-486C-A8C5-ECC9F3942E4B}">
                <a14:imgProps xmlns:a14="http://schemas.microsoft.com/office/drawing/2010/main">
                  <a14:imgLayer r:embed="rId3">
                    <a14:imgEffect>
                      <a14:sharpenSoften amount="-31000"/>
                    </a14:imgEffect>
                  </a14:imgLayer>
                </a14:imgProps>
              </a:ext>
              <a:ext uri="{28A0092B-C50C-407E-A947-70E740481C1C}">
                <a14:useLocalDpi xmlns:a14="http://schemas.microsoft.com/office/drawing/2010/main" val="0"/>
              </a:ext>
            </a:extLst>
          </a:blip>
          <a:srcRect/>
          <a:stretch>
            <a:fillRect/>
          </a:stretch>
        </p:blipFill>
        <p:spPr bwMode="auto">
          <a:xfrm>
            <a:off x="5610198" y="4189354"/>
            <a:ext cx="3710637" cy="2251754"/>
          </a:xfrm>
          <a:prstGeom prst="rect">
            <a:avLst/>
          </a:prstGeom>
          <a:solidFill>
            <a:srgbClr val="0066CC"/>
          </a:solidFill>
          <a:ln>
            <a:noFill/>
          </a:ln>
          <a:effectLst>
            <a:glow rad="63500">
              <a:schemeClr val="accent5">
                <a:satMod val="175000"/>
                <a:alpha val="40000"/>
              </a:schemeClr>
            </a:glow>
            <a:softEdge rad="38100"/>
          </a:effectLst>
        </p:spPr>
      </p:pic>
      <p:sp>
        <p:nvSpPr>
          <p:cNvPr id="51" name="橢圓 23"/>
          <p:cNvSpPr>
            <a:spLocks noChangeAspect="1"/>
          </p:cNvSpPr>
          <p:nvPr/>
        </p:nvSpPr>
        <p:spPr bwMode="auto">
          <a:xfrm>
            <a:off x="7330173" y="4822766"/>
            <a:ext cx="981491" cy="1013205"/>
          </a:xfrm>
          <a:prstGeom prst="ellipse">
            <a:avLst/>
          </a:prstGeom>
          <a:solidFill>
            <a:schemeClr val="hlink">
              <a:alpha val="30980"/>
            </a:schemeClr>
          </a:solidFill>
          <a:ln w="9525">
            <a:solidFill>
              <a:srgbClr val="595959"/>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170" tIns="46990" rIns="90170" bIns="46990"/>
          <a:lstStyle>
            <a:lvl1pPr eaLnBrk="0" hangingPunct="0">
              <a:buFont typeface="Arial" charset="0"/>
              <a:defRPr>
                <a:solidFill>
                  <a:schemeClr val="tx1"/>
                </a:solidFill>
                <a:latin typeface="Arial" charset="0"/>
                <a:ea typeface="SimSun" pitchFamily="2" charset="-122"/>
              </a:defRPr>
            </a:lvl1pPr>
            <a:lvl2pPr marL="742950" indent="-28575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algn="ctr" eaLnBrk="1" hangingPunct="1"/>
            <a:endParaRPr kumimoji="0" lang="zh-TW" altLang="zh-TW" sz="900" b="1">
              <a:solidFill>
                <a:srgbClr val="000000"/>
              </a:solidFill>
              <a:latin typeface="Tahoma" pitchFamily="34" charset="0"/>
              <a:ea typeface="新細明體" charset="-120"/>
              <a:sym typeface="Tahoma" pitchFamily="34" charset="0"/>
            </a:endParaRPr>
          </a:p>
        </p:txBody>
      </p:sp>
      <p:sp>
        <p:nvSpPr>
          <p:cNvPr id="52" name="橢圓 24"/>
          <p:cNvSpPr>
            <a:spLocks noChangeAspect="1" noChangeArrowheads="1"/>
          </p:cNvSpPr>
          <p:nvPr/>
        </p:nvSpPr>
        <p:spPr bwMode="auto">
          <a:xfrm>
            <a:off x="7433479" y="4919603"/>
            <a:ext cx="784524" cy="809563"/>
          </a:xfrm>
          <a:prstGeom prst="ellipse">
            <a:avLst/>
          </a:prstGeom>
          <a:solidFill>
            <a:schemeClr val="hlink">
              <a:alpha val="30980"/>
            </a:scheme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170" tIns="46990" rIns="90170" bIns="46990"/>
          <a:lstStyle>
            <a:lvl1pPr eaLnBrk="0" hangingPunct="0">
              <a:buFont typeface="Arial" charset="0"/>
              <a:defRPr>
                <a:solidFill>
                  <a:schemeClr val="tx1"/>
                </a:solidFill>
                <a:latin typeface="Arial" charset="0"/>
                <a:ea typeface="SimSun" pitchFamily="2" charset="-122"/>
              </a:defRPr>
            </a:lvl1pPr>
            <a:lvl2pPr marL="742950" indent="-28575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algn="ctr" eaLnBrk="1" hangingPunct="1"/>
            <a:endParaRPr kumimoji="0" lang="zh-TW" altLang="zh-CN" sz="1000" b="1">
              <a:solidFill>
                <a:srgbClr val="000000"/>
              </a:solidFill>
              <a:latin typeface="Tahoma" pitchFamily="34" charset="0"/>
              <a:ea typeface="新細明體" charset="-120"/>
              <a:sym typeface="Tahoma" pitchFamily="34" charset="0"/>
            </a:endParaRPr>
          </a:p>
          <a:p>
            <a:pPr algn="ctr" eaLnBrk="1" hangingPunct="1"/>
            <a:endParaRPr kumimoji="0" lang="zh-TW" altLang="zh-CN" sz="1000" b="1">
              <a:solidFill>
                <a:srgbClr val="000000"/>
              </a:solidFill>
              <a:latin typeface="Tahoma" pitchFamily="34" charset="0"/>
              <a:ea typeface="新細明體" charset="-120"/>
              <a:sym typeface="Tahoma" pitchFamily="34" charset="0"/>
            </a:endParaRPr>
          </a:p>
        </p:txBody>
      </p:sp>
      <p:sp>
        <p:nvSpPr>
          <p:cNvPr id="53" name="文字方塊 25"/>
          <p:cNvSpPr>
            <a:spLocks noChangeArrowheads="1"/>
          </p:cNvSpPr>
          <p:nvPr/>
        </p:nvSpPr>
        <p:spPr bwMode="auto">
          <a:xfrm>
            <a:off x="7470302" y="4922779"/>
            <a:ext cx="709600" cy="1049005"/>
          </a:xfrm>
          <a:prstGeom prst="rect">
            <a:avLst/>
          </a:prstGeom>
          <a:noFill/>
          <a:ln>
            <a:noFill/>
          </a:ln>
          <a:effectLst/>
        </p:spPr>
        <p:txBody>
          <a:bodyPr wrap="square" lIns="90170" tIns="46990" rIns="90170" bIns="46990">
            <a:spAutoFit/>
          </a:bodyPr>
          <a:lstStyle>
            <a:lvl1pPr eaLnBrk="0" hangingPunct="0">
              <a:buFont typeface="Arial" charset="0"/>
              <a:defRPr>
                <a:solidFill>
                  <a:schemeClr val="tx1"/>
                </a:solidFill>
                <a:latin typeface="Arial" charset="0"/>
                <a:ea typeface="SimSun" pitchFamily="2" charset="-122"/>
              </a:defRPr>
            </a:lvl1pPr>
            <a:lvl2pPr marL="742950" indent="-28575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algn="ctr" eaLnBrk="1" hangingPunct="1"/>
            <a:r>
              <a:rPr kumimoji="0" lang="zh-TW" altLang="en-US" sz="1000" b="1" dirty="0">
                <a:solidFill>
                  <a:srgbClr val="000000"/>
                </a:solidFill>
                <a:latin typeface="微軟正黑體" pitchFamily="34" charset="-120"/>
                <a:ea typeface="微軟正黑體" pitchFamily="34" charset="-120"/>
                <a:sym typeface="微軟正黑體" pitchFamily="34" charset="-120"/>
              </a:rPr>
              <a:t>研發中心</a:t>
            </a:r>
            <a:endParaRPr kumimoji="0" lang="en-US" altLang="zh-TW" sz="900" b="1" dirty="0">
              <a:solidFill>
                <a:srgbClr val="000000"/>
              </a:solidFill>
              <a:latin typeface="微軟正黑體" pitchFamily="34" charset="-120"/>
              <a:ea typeface="微軟正黑體" pitchFamily="34" charset="-120"/>
              <a:sym typeface="微軟正黑體" pitchFamily="34" charset="-120"/>
            </a:endParaRPr>
          </a:p>
          <a:p>
            <a:pPr algn="ctr" eaLnBrk="1" hangingPunct="1"/>
            <a:r>
              <a:rPr kumimoji="0" lang="zh-TW" altLang="en-US" sz="1000" dirty="0">
                <a:solidFill>
                  <a:srgbClr val="000000"/>
                </a:solidFill>
                <a:latin typeface="微軟正黑體" pitchFamily="34" charset="-120"/>
                <a:ea typeface="微軟正黑體" pitchFamily="34" charset="-120"/>
                <a:sym typeface="微軟正黑體" pitchFamily="34" charset="-120"/>
              </a:rPr>
              <a:t>台北</a:t>
            </a:r>
            <a:endParaRPr kumimoji="0" lang="en-US" altLang="zh-TW" sz="900" dirty="0">
              <a:solidFill>
                <a:srgbClr val="000000"/>
              </a:solidFill>
              <a:latin typeface="微軟正黑體" pitchFamily="34" charset="-120"/>
              <a:ea typeface="微軟正黑體" pitchFamily="34" charset="-120"/>
              <a:sym typeface="微軟正黑體" pitchFamily="34" charset="-120"/>
            </a:endParaRPr>
          </a:p>
          <a:p>
            <a:pPr algn="ctr" eaLnBrk="1" hangingPunct="1"/>
            <a:r>
              <a:rPr kumimoji="0" lang="zh-TW" altLang="en-US" sz="1000" dirty="0">
                <a:solidFill>
                  <a:srgbClr val="000000"/>
                </a:solidFill>
                <a:latin typeface="微軟正黑體" pitchFamily="34" charset="-120"/>
                <a:ea typeface="微軟正黑體" pitchFamily="34" charset="-120"/>
                <a:sym typeface="微軟正黑體" pitchFamily="34" charset="-120"/>
              </a:rPr>
              <a:t>上海</a:t>
            </a:r>
            <a:endParaRPr kumimoji="0" lang="en-US" altLang="zh-TW" sz="900" dirty="0">
              <a:solidFill>
                <a:srgbClr val="000000"/>
              </a:solidFill>
              <a:latin typeface="微軟正黑體" pitchFamily="34" charset="-120"/>
              <a:ea typeface="微軟正黑體" pitchFamily="34" charset="-120"/>
              <a:sym typeface="微軟正黑體" pitchFamily="34" charset="-120"/>
            </a:endParaRPr>
          </a:p>
          <a:p>
            <a:pPr algn="ctr" eaLnBrk="1" hangingPunct="1"/>
            <a:r>
              <a:rPr kumimoji="0" lang="zh-TW" altLang="en-US" sz="1000" dirty="0">
                <a:solidFill>
                  <a:srgbClr val="000000"/>
                </a:solidFill>
                <a:latin typeface="微軟正黑體" pitchFamily="34" charset="-120"/>
                <a:ea typeface="微軟正黑體" pitchFamily="34" charset="-120"/>
                <a:sym typeface="微軟正黑體" pitchFamily="34" charset="-120"/>
              </a:rPr>
              <a:t>南京</a:t>
            </a:r>
            <a:endParaRPr kumimoji="0" lang="en-US" altLang="zh-TW" sz="900" dirty="0">
              <a:solidFill>
                <a:srgbClr val="000000"/>
              </a:solidFill>
              <a:latin typeface="微軟正黑體" pitchFamily="34" charset="-120"/>
              <a:ea typeface="微軟正黑體" pitchFamily="34" charset="-120"/>
              <a:sym typeface="微軟正黑體" pitchFamily="34" charset="-120"/>
            </a:endParaRPr>
          </a:p>
          <a:p>
            <a:pPr algn="ctr" eaLnBrk="1" hangingPunct="1"/>
            <a:r>
              <a:rPr kumimoji="0" lang="en-US" altLang="zh-TW" sz="1000" dirty="0">
                <a:solidFill>
                  <a:srgbClr val="000000"/>
                </a:solidFill>
                <a:latin typeface="微軟正黑體" pitchFamily="34" charset="-120"/>
                <a:ea typeface="微軟正黑體" pitchFamily="34" charset="-120"/>
                <a:sym typeface="微軟正黑體" pitchFamily="34" charset="-120"/>
              </a:rPr>
              <a:t> </a:t>
            </a:r>
            <a:r>
              <a:rPr kumimoji="0" lang="zh-TW" altLang="en-US" sz="1000" dirty="0">
                <a:solidFill>
                  <a:srgbClr val="000000"/>
                </a:solidFill>
                <a:latin typeface="微軟正黑體" pitchFamily="34" charset="-120"/>
                <a:ea typeface="微軟正黑體" pitchFamily="34" charset="-120"/>
                <a:sym typeface="微軟正黑體" pitchFamily="34" charset="-120"/>
              </a:rPr>
              <a:t>南昌</a:t>
            </a:r>
            <a:r>
              <a:rPr kumimoji="0" lang="en-US" altLang="zh-TW" sz="1000" dirty="0">
                <a:solidFill>
                  <a:srgbClr val="000000"/>
                </a:solidFill>
                <a:latin typeface="微軟正黑體" pitchFamily="34" charset="-120"/>
                <a:ea typeface="微軟正黑體" pitchFamily="34" charset="-120"/>
                <a:sym typeface="微軟正黑體" pitchFamily="34" charset="-120"/>
              </a:rPr>
              <a:t> </a:t>
            </a:r>
          </a:p>
          <a:p>
            <a:pPr algn="ctr" eaLnBrk="1" hangingPunct="1"/>
            <a:endParaRPr kumimoji="0" lang="zh-TW" altLang="en-US" sz="1200" b="1" dirty="0">
              <a:solidFill>
                <a:srgbClr val="000000"/>
              </a:solidFill>
              <a:latin typeface="微軟正黑體" pitchFamily="34" charset="-120"/>
              <a:ea typeface="微軟正黑體" pitchFamily="34" charset="-120"/>
              <a:sym typeface="微軟正黑體" pitchFamily="34" charset="-120"/>
            </a:endParaRPr>
          </a:p>
        </p:txBody>
      </p:sp>
      <p:sp>
        <p:nvSpPr>
          <p:cNvPr id="54" name="橢圓 26"/>
          <p:cNvSpPr>
            <a:spLocks noChangeAspect="1"/>
          </p:cNvSpPr>
          <p:nvPr/>
        </p:nvSpPr>
        <p:spPr bwMode="auto">
          <a:xfrm>
            <a:off x="5760136" y="4408429"/>
            <a:ext cx="981491" cy="1013206"/>
          </a:xfrm>
          <a:prstGeom prst="ellipse">
            <a:avLst/>
          </a:prstGeom>
          <a:solidFill>
            <a:schemeClr val="hlink">
              <a:alpha val="30980"/>
            </a:schemeClr>
          </a:solidFill>
          <a:ln w="9525">
            <a:solidFill>
              <a:srgbClr val="595959"/>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170" tIns="46990" rIns="90170" bIns="46990"/>
          <a:lstStyle>
            <a:lvl1pPr eaLnBrk="0" hangingPunct="0">
              <a:buFont typeface="Arial" charset="0"/>
              <a:defRPr>
                <a:solidFill>
                  <a:schemeClr val="tx1"/>
                </a:solidFill>
                <a:latin typeface="Arial" charset="0"/>
                <a:ea typeface="SimSun" pitchFamily="2" charset="-122"/>
              </a:defRPr>
            </a:lvl1pPr>
            <a:lvl2pPr marL="742950" indent="-28575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algn="ctr" eaLnBrk="1" hangingPunct="1"/>
            <a:endParaRPr kumimoji="0" lang="zh-TW" altLang="zh-TW" sz="900" b="1">
              <a:solidFill>
                <a:srgbClr val="000000"/>
              </a:solidFill>
              <a:latin typeface="Tahoma" pitchFamily="34" charset="0"/>
              <a:ea typeface="新細明體" charset="-120"/>
              <a:sym typeface="Tahoma" pitchFamily="34" charset="0"/>
            </a:endParaRPr>
          </a:p>
        </p:txBody>
      </p:sp>
      <p:sp>
        <p:nvSpPr>
          <p:cNvPr id="55" name="橢圓 28"/>
          <p:cNvSpPr>
            <a:spLocks noChangeAspect="1" noChangeArrowheads="1"/>
          </p:cNvSpPr>
          <p:nvPr/>
        </p:nvSpPr>
        <p:spPr bwMode="auto">
          <a:xfrm>
            <a:off x="5863439" y="4505267"/>
            <a:ext cx="784525" cy="809562"/>
          </a:xfrm>
          <a:prstGeom prst="ellipse">
            <a:avLst/>
          </a:prstGeom>
          <a:solidFill>
            <a:schemeClr val="hlink">
              <a:alpha val="30980"/>
            </a:scheme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170" tIns="46990" rIns="90170" bIns="46990"/>
          <a:lstStyle>
            <a:lvl1pPr eaLnBrk="0" hangingPunct="0">
              <a:buFont typeface="Arial" charset="0"/>
              <a:defRPr>
                <a:solidFill>
                  <a:schemeClr val="tx1"/>
                </a:solidFill>
                <a:latin typeface="Arial" charset="0"/>
                <a:ea typeface="SimSun" pitchFamily="2" charset="-122"/>
              </a:defRPr>
            </a:lvl1pPr>
            <a:lvl2pPr marL="742950" indent="-28575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algn="ctr" eaLnBrk="1" hangingPunct="1"/>
            <a:endParaRPr kumimoji="0" lang="zh-TW" altLang="zh-CN" sz="1000" b="1">
              <a:solidFill>
                <a:srgbClr val="000000"/>
              </a:solidFill>
              <a:latin typeface="Tahoma" pitchFamily="34" charset="0"/>
              <a:ea typeface="新細明體" charset="-120"/>
              <a:sym typeface="Tahoma" pitchFamily="34" charset="0"/>
            </a:endParaRPr>
          </a:p>
          <a:p>
            <a:pPr algn="ctr" eaLnBrk="1" hangingPunct="1"/>
            <a:endParaRPr kumimoji="0" lang="zh-TW" altLang="zh-CN" sz="1000" b="1">
              <a:solidFill>
                <a:srgbClr val="000000"/>
              </a:solidFill>
              <a:latin typeface="Tahoma" pitchFamily="34" charset="0"/>
              <a:ea typeface="新細明體" charset="-120"/>
              <a:sym typeface="Tahoma" pitchFamily="34" charset="0"/>
            </a:endParaRPr>
          </a:p>
        </p:txBody>
      </p:sp>
      <p:sp>
        <p:nvSpPr>
          <p:cNvPr id="56" name="文字方塊 29"/>
          <p:cNvSpPr>
            <a:spLocks noChangeArrowheads="1"/>
          </p:cNvSpPr>
          <p:nvPr/>
        </p:nvSpPr>
        <p:spPr bwMode="auto">
          <a:xfrm>
            <a:off x="5920902" y="4717992"/>
            <a:ext cx="709600" cy="772006"/>
          </a:xfrm>
          <a:prstGeom prst="rect">
            <a:avLst/>
          </a:prstGeom>
          <a:noFill/>
          <a:ln>
            <a:noFill/>
          </a:ln>
          <a:effectLst/>
        </p:spPr>
        <p:txBody>
          <a:bodyPr wrap="square" lIns="90170" tIns="46990" rIns="90170" bIns="46990">
            <a:spAutoFit/>
          </a:bodyPr>
          <a:lstStyle>
            <a:lvl1pPr eaLnBrk="0" hangingPunct="0">
              <a:buFont typeface="Arial" charset="0"/>
              <a:defRPr>
                <a:solidFill>
                  <a:schemeClr val="tx1"/>
                </a:solidFill>
                <a:latin typeface="Arial" charset="0"/>
                <a:ea typeface="SimSun" pitchFamily="2" charset="-122"/>
              </a:defRPr>
            </a:lvl1pPr>
            <a:lvl2pPr marL="742950" indent="-28575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algn="ctr" eaLnBrk="1" hangingPunct="1"/>
            <a:r>
              <a:rPr kumimoji="0" lang="zh-TW" altLang="en-US" sz="1000" b="1">
                <a:solidFill>
                  <a:srgbClr val="000000"/>
                </a:solidFill>
                <a:latin typeface="微軟正黑體" pitchFamily="34" charset="-120"/>
                <a:ea typeface="微軟正黑體" pitchFamily="34" charset="-120"/>
                <a:sym typeface="微軟正黑體" pitchFamily="34" charset="-120"/>
              </a:rPr>
              <a:t>海外分支</a:t>
            </a:r>
            <a:endParaRPr kumimoji="0" lang="en-US" altLang="zh-TW" sz="900" b="1" dirty="0">
              <a:solidFill>
                <a:srgbClr val="000000"/>
              </a:solidFill>
              <a:latin typeface="微軟正黑體" pitchFamily="34" charset="-120"/>
              <a:ea typeface="微軟正黑體" pitchFamily="34" charset="-120"/>
              <a:sym typeface="微軟正黑體" pitchFamily="34" charset="-120"/>
            </a:endParaRPr>
          </a:p>
          <a:p>
            <a:pPr algn="ctr" eaLnBrk="1" hangingPunct="1"/>
            <a:r>
              <a:rPr kumimoji="0" lang="zh-TW" altLang="en-US" sz="1000">
                <a:solidFill>
                  <a:srgbClr val="000000"/>
                </a:solidFill>
                <a:latin typeface="微軟正黑體" pitchFamily="34" charset="-120"/>
                <a:ea typeface="微軟正黑體" pitchFamily="34" charset="-120"/>
                <a:sym typeface="微軟正黑體" pitchFamily="34" charset="-120"/>
              </a:rPr>
              <a:t>矽谷</a:t>
            </a:r>
            <a:endParaRPr kumimoji="0" lang="en-US" altLang="zh-TW" sz="900" dirty="0">
              <a:solidFill>
                <a:srgbClr val="000000"/>
              </a:solidFill>
              <a:latin typeface="微軟正黑體" pitchFamily="34" charset="-120"/>
              <a:ea typeface="微軟正黑體" pitchFamily="34" charset="-120"/>
              <a:sym typeface="微軟正黑體" pitchFamily="34" charset="-120"/>
            </a:endParaRPr>
          </a:p>
          <a:p>
            <a:pPr algn="ctr" eaLnBrk="1" hangingPunct="1"/>
            <a:r>
              <a:rPr kumimoji="0" lang="zh-TW" altLang="en-US" sz="1000">
                <a:solidFill>
                  <a:srgbClr val="000000"/>
                </a:solidFill>
                <a:latin typeface="微軟正黑體" pitchFamily="34" charset="-120"/>
                <a:ea typeface="微軟正黑體" pitchFamily="34" charset="-120"/>
                <a:sym typeface="微軟正黑體" pitchFamily="34" charset="-120"/>
              </a:rPr>
              <a:t>東京</a:t>
            </a:r>
            <a:endParaRPr kumimoji="0" lang="en-US" altLang="zh-TW" sz="1000" dirty="0">
              <a:solidFill>
                <a:srgbClr val="000000"/>
              </a:solidFill>
              <a:latin typeface="微軟正黑體" pitchFamily="34" charset="-120"/>
              <a:ea typeface="微軟正黑體" pitchFamily="34" charset="-120"/>
              <a:sym typeface="微軟正黑體" pitchFamily="34" charset="-120"/>
            </a:endParaRPr>
          </a:p>
          <a:p>
            <a:pPr algn="ctr" eaLnBrk="1" hangingPunct="1"/>
            <a:endParaRPr kumimoji="0" lang="zh-TW" altLang="en-US" sz="1400" b="1">
              <a:solidFill>
                <a:srgbClr val="000000"/>
              </a:solidFill>
              <a:latin typeface="微軟正黑體" pitchFamily="34" charset="-120"/>
              <a:ea typeface="微軟正黑體" pitchFamily="34" charset="-120"/>
              <a:sym typeface="微軟正黑體" pitchFamily="34" charset="-120"/>
            </a:endParaRPr>
          </a:p>
        </p:txBody>
      </p:sp>
      <p:sp>
        <p:nvSpPr>
          <p:cNvPr id="57" name="橢圓 32"/>
          <p:cNvSpPr>
            <a:spLocks noChangeAspect="1"/>
          </p:cNvSpPr>
          <p:nvPr/>
        </p:nvSpPr>
        <p:spPr bwMode="auto">
          <a:xfrm>
            <a:off x="8000098" y="5381566"/>
            <a:ext cx="981491" cy="1013205"/>
          </a:xfrm>
          <a:prstGeom prst="ellipse">
            <a:avLst/>
          </a:prstGeom>
          <a:solidFill>
            <a:schemeClr val="hlink">
              <a:alpha val="30980"/>
            </a:schemeClr>
          </a:solidFill>
          <a:ln w="9525">
            <a:solidFill>
              <a:srgbClr val="595959"/>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170" tIns="46990" rIns="90170" bIns="46990"/>
          <a:lstStyle>
            <a:lvl1pPr eaLnBrk="0" hangingPunct="0">
              <a:buFont typeface="Arial" charset="0"/>
              <a:defRPr>
                <a:solidFill>
                  <a:schemeClr val="tx1"/>
                </a:solidFill>
                <a:latin typeface="Arial" charset="0"/>
                <a:ea typeface="SimSun" pitchFamily="2" charset="-122"/>
              </a:defRPr>
            </a:lvl1pPr>
            <a:lvl2pPr marL="742950" indent="-28575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algn="ctr" eaLnBrk="1" hangingPunct="1"/>
            <a:endParaRPr kumimoji="0" lang="zh-TW" altLang="zh-TW" sz="900" b="1">
              <a:solidFill>
                <a:srgbClr val="000000"/>
              </a:solidFill>
              <a:latin typeface="Tahoma" pitchFamily="34" charset="0"/>
              <a:ea typeface="新細明體" charset="-120"/>
              <a:sym typeface="Tahoma" pitchFamily="34" charset="0"/>
            </a:endParaRPr>
          </a:p>
        </p:txBody>
      </p:sp>
      <p:sp>
        <p:nvSpPr>
          <p:cNvPr id="58" name="橢圓 33"/>
          <p:cNvSpPr>
            <a:spLocks noChangeAspect="1" noChangeArrowheads="1"/>
          </p:cNvSpPr>
          <p:nvPr/>
        </p:nvSpPr>
        <p:spPr bwMode="auto">
          <a:xfrm>
            <a:off x="8097052" y="5476817"/>
            <a:ext cx="784525" cy="809562"/>
          </a:xfrm>
          <a:prstGeom prst="ellipse">
            <a:avLst/>
          </a:prstGeom>
          <a:noFill/>
          <a:ln>
            <a:noFill/>
          </a:ln>
          <a:effectLst/>
        </p:spPr>
        <p:txBody>
          <a:bodyPr wrap="none" lIns="90170" tIns="46990" rIns="90170" bIns="46990"/>
          <a:lstStyle>
            <a:lvl1pPr eaLnBrk="0" hangingPunct="0">
              <a:buFont typeface="Arial" charset="0"/>
              <a:defRPr>
                <a:solidFill>
                  <a:schemeClr val="tx1"/>
                </a:solidFill>
                <a:latin typeface="Arial" charset="0"/>
                <a:ea typeface="SimSun" pitchFamily="2" charset="-122"/>
              </a:defRPr>
            </a:lvl1pPr>
            <a:lvl2pPr marL="742950" indent="-28575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algn="ctr" eaLnBrk="1" hangingPunct="1"/>
            <a:r>
              <a:rPr kumimoji="0" lang="zh-TW" altLang="en-US" sz="1000" b="1" dirty="0">
                <a:solidFill>
                  <a:srgbClr val="000000"/>
                </a:solidFill>
                <a:latin typeface="微軟正黑體" pitchFamily="34" charset="-120"/>
                <a:ea typeface="微軟正黑體" pitchFamily="34" charset="-120"/>
                <a:sym typeface="微軟正黑體" pitchFamily="34" charset="-120"/>
              </a:rPr>
              <a:t>總部</a:t>
            </a:r>
            <a:r>
              <a:rPr kumimoji="0" lang="en-US" altLang="zh-TW" sz="900" b="1" dirty="0">
                <a:solidFill>
                  <a:srgbClr val="000000"/>
                </a:solidFill>
                <a:latin typeface="微軟正黑體" pitchFamily="34" charset="-120"/>
                <a:ea typeface="微軟正黑體" pitchFamily="34" charset="-120"/>
                <a:sym typeface="微軟正黑體" pitchFamily="34" charset="-120"/>
              </a:rPr>
              <a:t> </a:t>
            </a:r>
            <a:endParaRPr kumimoji="0" lang="en-US" altLang="zh-TW" sz="800" b="1" dirty="0">
              <a:solidFill>
                <a:srgbClr val="000000"/>
              </a:solidFill>
              <a:latin typeface="微軟正黑體" pitchFamily="34" charset="-120"/>
              <a:ea typeface="微軟正黑體" pitchFamily="34" charset="-120"/>
              <a:sym typeface="微軟正黑體" pitchFamily="34" charset="-120"/>
            </a:endParaRPr>
          </a:p>
          <a:p>
            <a:pPr algn="ctr" eaLnBrk="1" hangingPunct="1"/>
            <a:endParaRPr kumimoji="0" lang="en-US" altLang="zh-TW" sz="700" b="1" dirty="0">
              <a:solidFill>
                <a:srgbClr val="000000"/>
              </a:solidFill>
              <a:latin typeface="微軟正黑體" pitchFamily="34" charset="-120"/>
              <a:ea typeface="微軟正黑體" pitchFamily="34" charset="-120"/>
              <a:sym typeface="微軟正黑體" pitchFamily="34" charset="-120"/>
            </a:endParaRPr>
          </a:p>
          <a:p>
            <a:pPr algn="ctr" eaLnBrk="1" hangingPunct="1"/>
            <a:r>
              <a:rPr kumimoji="0" lang="zh-TW" altLang="en-US" sz="1000" dirty="0">
                <a:solidFill>
                  <a:srgbClr val="000000"/>
                </a:solidFill>
                <a:latin typeface="微軟正黑體" pitchFamily="34" charset="-120"/>
                <a:ea typeface="微軟正黑體" pitchFamily="34" charset="-120"/>
                <a:sym typeface="微軟正黑體" pitchFamily="34" charset="-120"/>
              </a:rPr>
              <a:t>台北</a:t>
            </a:r>
          </a:p>
        </p:txBody>
      </p:sp>
      <p:sp>
        <p:nvSpPr>
          <p:cNvPr id="59" name="橢圓 34"/>
          <p:cNvSpPr>
            <a:spLocks noChangeAspect="1"/>
          </p:cNvSpPr>
          <p:nvPr/>
        </p:nvSpPr>
        <p:spPr bwMode="auto">
          <a:xfrm>
            <a:off x="8116068" y="4508441"/>
            <a:ext cx="979821" cy="1013205"/>
          </a:xfrm>
          <a:prstGeom prst="ellipse">
            <a:avLst/>
          </a:prstGeom>
          <a:solidFill>
            <a:schemeClr val="hlink">
              <a:alpha val="30980"/>
            </a:schemeClr>
          </a:solidFill>
          <a:ln w="9525">
            <a:solidFill>
              <a:srgbClr val="595959"/>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170" tIns="46990" rIns="90170" bIns="46990"/>
          <a:lstStyle>
            <a:lvl1pPr eaLnBrk="0" hangingPunct="0">
              <a:buFont typeface="Arial" charset="0"/>
              <a:defRPr>
                <a:solidFill>
                  <a:schemeClr val="tx1"/>
                </a:solidFill>
                <a:latin typeface="Arial" charset="0"/>
                <a:ea typeface="SimSun" pitchFamily="2" charset="-122"/>
              </a:defRPr>
            </a:lvl1pPr>
            <a:lvl2pPr marL="742950" indent="-28575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algn="ctr" eaLnBrk="1" hangingPunct="1"/>
            <a:endParaRPr kumimoji="0" lang="zh-TW" altLang="zh-TW" sz="900" b="1">
              <a:solidFill>
                <a:srgbClr val="000000"/>
              </a:solidFill>
              <a:latin typeface="Tahoma" pitchFamily="34" charset="0"/>
              <a:ea typeface="新細明體" charset="-120"/>
              <a:sym typeface="Tahoma" pitchFamily="34" charset="0"/>
            </a:endParaRPr>
          </a:p>
        </p:txBody>
      </p:sp>
      <p:sp>
        <p:nvSpPr>
          <p:cNvPr id="60" name="橢圓 37"/>
          <p:cNvSpPr>
            <a:spLocks noChangeAspect="1" noChangeArrowheads="1"/>
          </p:cNvSpPr>
          <p:nvPr/>
        </p:nvSpPr>
        <p:spPr bwMode="auto">
          <a:xfrm>
            <a:off x="8219291" y="4605278"/>
            <a:ext cx="784524" cy="809563"/>
          </a:xfrm>
          <a:prstGeom prst="ellipse">
            <a:avLst/>
          </a:prstGeom>
          <a:solidFill>
            <a:schemeClr val="hlink">
              <a:alpha val="30980"/>
            </a:scheme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170" tIns="46990" rIns="90170" bIns="46990"/>
          <a:lstStyle>
            <a:lvl1pPr eaLnBrk="0" hangingPunct="0">
              <a:buFont typeface="Arial" charset="0"/>
              <a:defRPr>
                <a:solidFill>
                  <a:schemeClr val="tx1"/>
                </a:solidFill>
                <a:latin typeface="Arial" charset="0"/>
                <a:ea typeface="SimSun" pitchFamily="2" charset="-122"/>
              </a:defRPr>
            </a:lvl1pPr>
            <a:lvl2pPr marL="742950" indent="-28575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algn="ctr" eaLnBrk="1" hangingPunct="1"/>
            <a:endParaRPr kumimoji="0" lang="zh-TW" altLang="zh-CN" sz="1000" b="1">
              <a:solidFill>
                <a:srgbClr val="000000"/>
              </a:solidFill>
              <a:latin typeface="微軟正黑體" pitchFamily="34" charset="-120"/>
              <a:ea typeface="微軟正黑體" pitchFamily="34" charset="-120"/>
              <a:sym typeface="微軟正黑體" pitchFamily="34" charset="-120"/>
            </a:endParaRPr>
          </a:p>
          <a:p>
            <a:pPr algn="ctr" eaLnBrk="1" hangingPunct="1"/>
            <a:endParaRPr kumimoji="0" lang="zh-TW" altLang="zh-CN" sz="1000" b="1">
              <a:solidFill>
                <a:srgbClr val="000000"/>
              </a:solidFill>
              <a:latin typeface="微軟正黑體" pitchFamily="34" charset="-120"/>
              <a:ea typeface="微軟正黑體" pitchFamily="34" charset="-120"/>
              <a:sym typeface="微軟正黑體" pitchFamily="34" charset="-120"/>
            </a:endParaRPr>
          </a:p>
        </p:txBody>
      </p:sp>
      <p:sp>
        <p:nvSpPr>
          <p:cNvPr id="61" name="矩形 43"/>
          <p:cNvSpPr>
            <a:spLocks noChangeArrowheads="1"/>
          </p:cNvSpPr>
          <p:nvPr/>
        </p:nvSpPr>
        <p:spPr bwMode="auto">
          <a:xfrm>
            <a:off x="8277827" y="4721166"/>
            <a:ext cx="725987" cy="556563"/>
          </a:xfrm>
          <a:prstGeom prst="rect">
            <a:avLst/>
          </a:prstGeom>
          <a:noFill/>
          <a:ln>
            <a:noFill/>
          </a:ln>
          <a:effectLst/>
        </p:spPr>
        <p:txBody>
          <a:bodyPr wrap="square" lIns="90170" tIns="46990" rIns="90170" bIns="46990">
            <a:spAutoFit/>
          </a:bodyPr>
          <a:lstStyle>
            <a:lvl1pPr eaLnBrk="0" hangingPunct="0">
              <a:buFont typeface="Arial" charset="0"/>
              <a:defRPr>
                <a:solidFill>
                  <a:schemeClr val="tx1"/>
                </a:solidFill>
                <a:latin typeface="Arial" charset="0"/>
                <a:ea typeface="SimSun" pitchFamily="2" charset="-122"/>
              </a:defRPr>
            </a:lvl1pPr>
            <a:lvl2pPr marL="742950" indent="-28575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algn="ctr" eaLnBrk="1" hangingPunct="1"/>
            <a:r>
              <a:rPr kumimoji="0" lang="zh-TW" altLang="en-US" sz="1000" b="1" dirty="0">
                <a:solidFill>
                  <a:srgbClr val="000000"/>
                </a:solidFill>
                <a:latin typeface="微軟正黑體" pitchFamily="34" charset="-120"/>
                <a:ea typeface="微軟正黑體" pitchFamily="34" charset="-120"/>
                <a:sym typeface="微軟正黑體" pitchFamily="34" charset="-120"/>
              </a:rPr>
              <a:t>主要工廠</a:t>
            </a:r>
            <a:endParaRPr kumimoji="0" lang="en-US" altLang="zh-TW" sz="900" b="1" dirty="0">
              <a:solidFill>
                <a:srgbClr val="000000"/>
              </a:solidFill>
              <a:latin typeface="微軟正黑體" pitchFamily="34" charset="-120"/>
              <a:ea typeface="微軟正黑體" pitchFamily="34" charset="-120"/>
              <a:sym typeface="微軟正黑體" pitchFamily="34" charset="-120"/>
            </a:endParaRPr>
          </a:p>
          <a:p>
            <a:pPr algn="ctr" eaLnBrk="1" hangingPunct="1"/>
            <a:r>
              <a:rPr kumimoji="0" lang="zh-TW" altLang="en-US" sz="1000" dirty="0">
                <a:solidFill>
                  <a:srgbClr val="000000"/>
                </a:solidFill>
                <a:latin typeface="微軟正黑體" pitchFamily="34" charset="-120"/>
                <a:ea typeface="微軟正黑體" pitchFamily="34" charset="-120"/>
                <a:sym typeface="微軟正黑體" pitchFamily="34" charset="-120"/>
              </a:rPr>
              <a:t>上海浦東</a:t>
            </a:r>
            <a:r>
              <a:rPr kumimoji="0" lang="en-US" altLang="zh-TW" sz="1000" dirty="0">
                <a:solidFill>
                  <a:srgbClr val="000000"/>
                </a:solidFill>
                <a:latin typeface="微軟正黑體" pitchFamily="34" charset="-120"/>
                <a:ea typeface="微軟正黑體" pitchFamily="34" charset="-120"/>
                <a:sym typeface="微軟正黑體" pitchFamily="34" charset="-120"/>
              </a:rPr>
              <a:t> </a:t>
            </a:r>
            <a:endParaRPr kumimoji="0" lang="en-US" altLang="zh-TW" sz="900" dirty="0">
              <a:solidFill>
                <a:srgbClr val="000000"/>
              </a:solidFill>
              <a:latin typeface="微軟正黑體" pitchFamily="34" charset="-120"/>
              <a:ea typeface="微軟正黑體" pitchFamily="34" charset="-120"/>
              <a:sym typeface="微軟正黑體" pitchFamily="34" charset="-120"/>
            </a:endParaRPr>
          </a:p>
          <a:p>
            <a:pPr algn="ctr" eaLnBrk="1" hangingPunct="1"/>
            <a:r>
              <a:rPr kumimoji="0" lang="zh-TW" altLang="en-US" sz="1000" dirty="0">
                <a:solidFill>
                  <a:srgbClr val="000000"/>
                </a:solidFill>
                <a:latin typeface="微軟正黑體" pitchFamily="34" charset="-120"/>
                <a:ea typeface="微軟正黑體" pitchFamily="34" charset="-120"/>
                <a:sym typeface="微軟正黑體" pitchFamily="34" charset="-120"/>
              </a:rPr>
              <a:t>南京江寧</a:t>
            </a:r>
          </a:p>
        </p:txBody>
      </p:sp>
      <p:sp>
        <p:nvSpPr>
          <p:cNvPr id="62" name="圓角矩形 61"/>
          <p:cNvSpPr/>
          <p:nvPr/>
        </p:nvSpPr>
        <p:spPr>
          <a:xfrm>
            <a:off x="5599565" y="3825932"/>
            <a:ext cx="3720955" cy="365495"/>
          </a:xfrm>
          <a:prstGeom prst="roundRect">
            <a:avLst/>
          </a:prstGeom>
          <a:solidFill>
            <a:srgbClr val="FFC000">
              <a:alpha val="30980"/>
            </a:srgbClr>
          </a:solidFill>
          <a:ln>
            <a:noFill/>
          </a:ln>
          <a:effectLst/>
        </p:spPr>
        <p:txBody>
          <a:bodyPr lIns="90170" tIns="46990" rIns="90170" bIns="46990" anchor="ctr"/>
          <a:lstStyle/>
          <a:p>
            <a:pPr algn="ctr"/>
            <a:r>
              <a:rPr lang="zh-TW" altLang="en-US" sz="2000" b="1" dirty="0">
                <a:solidFill>
                  <a:srgbClr val="CC6600"/>
                </a:solidFill>
                <a:latin typeface="微軟正黑體" pitchFamily="34" charset="-120"/>
                <a:ea typeface="微軟正黑體" pitchFamily="34" charset="-120"/>
                <a:sym typeface="微軟正黑體" pitchFamily="34" charset="-120"/>
              </a:rPr>
              <a:t>全球營運據點</a:t>
            </a:r>
            <a:endParaRPr lang="en-US" altLang="zh-TW" sz="2000" b="1" dirty="0">
              <a:solidFill>
                <a:srgbClr val="CC6600"/>
              </a:solidFill>
              <a:latin typeface="微軟正黑體" pitchFamily="34" charset="-120"/>
              <a:ea typeface="微軟正黑體" pitchFamily="34" charset="-120"/>
              <a:sym typeface="微軟正黑體" pitchFamily="34" charset="-120"/>
            </a:endParaRPr>
          </a:p>
        </p:txBody>
      </p:sp>
    </p:spTree>
    <p:extLst>
      <p:ext uri="{BB962C8B-B14F-4D97-AF65-F5344CB8AC3E}">
        <p14:creationId xmlns:p14="http://schemas.microsoft.com/office/powerpoint/2010/main" val="18974938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2"/>
          </p:nvPr>
        </p:nvSpPr>
        <p:spPr>
          <a:xfrm>
            <a:off x="3501138" y="369888"/>
            <a:ext cx="2891725" cy="605676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indent="234000" algn="just">
              <a:lnSpc>
                <a:spcPct val="150000"/>
              </a:lnSpc>
              <a:spcBef>
                <a:spcPts val="600"/>
              </a:spcBef>
              <a:spcAft>
                <a:spcPts val="600"/>
              </a:spcAft>
            </a:pPr>
            <a:endParaRPr lang="zh-TW" altLang="en-US"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p:txBody>
      </p:sp>
      <p:sp>
        <p:nvSpPr>
          <p:cNvPr id="15" name="內容版面配置區 14"/>
          <p:cNvSpPr>
            <a:spLocks noGrp="1"/>
          </p:cNvSpPr>
          <p:nvPr>
            <p:ph idx="13"/>
          </p:nvPr>
        </p:nvSpPr>
        <p:spPr>
          <a:xfrm>
            <a:off x="344488" y="764704"/>
            <a:ext cx="3063242" cy="6140613"/>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indent="0" algn="just">
              <a:lnSpc>
                <a:spcPct val="150000"/>
              </a:lnSpc>
              <a:spcBef>
                <a:spcPts val="600"/>
              </a:spcBef>
              <a:spcAft>
                <a:spcPts val="600"/>
              </a:spcAft>
            </a:pPr>
            <a:r>
              <a:rPr lang="en-US" altLang="zh-TW" b="1" dirty="0">
                <a:sym typeface="微軟正黑體" pitchFamily="34" charset="-120"/>
              </a:rPr>
              <a:t>4. </a:t>
            </a:r>
            <a:r>
              <a:rPr lang="zh-TW" altLang="en-US" b="1" dirty="0">
                <a:sym typeface="微軟正黑體" pitchFamily="34" charset="-120"/>
              </a:rPr>
              <a:t>顧客價值與供應鏈管理</a:t>
            </a:r>
            <a:endParaRPr lang="en-US" altLang="zh-TW" b="1" dirty="0">
              <a:sym typeface="微軟正黑體" pitchFamily="34" charset="-120"/>
            </a:endParaRPr>
          </a:p>
          <a:p>
            <a:pPr marL="0" indent="0" algn="just">
              <a:lnSpc>
                <a:spcPct val="150000"/>
              </a:lnSpc>
              <a:spcBef>
                <a:spcPts val="600"/>
              </a:spcBef>
              <a:spcAft>
                <a:spcPts val="600"/>
              </a:spcAft>
            </a:pPr>
            <a:r>
              <a:rPr lang="en-US" altLang="zh-TW" b="1" dirty="0">
                <a:sym typeface="Arial Unicode MS" pitchFamily="34" charset="-120"/>
              </a:rPr>
              <a:t>3</a:t>
            </a:r>
            <a:r>
              <a:rPr lang="zh-TW" altLang="en-US" b="1" dirty="0">
                <a:sym typeface="Arial Unicode MS" pitchFamily="34" charset="-120"/>
              </a:rPr>
              <a:t>) </a:t>
            </a:r>
            <a:r>
              <a:rPr lang="en-US" altLang="zh-TW" b="1" dirty="0">
                <a:sym typeface="Arial Unicode MS" pitchFamily="34" charset="-120"/>
              </a:rPr>
              <a:t>.</a:t>
            </a:r>
            <a:r>
              <a:rPr lang="zh-TW" altLang="en-US" b="1" dirty="0">
                <a:sym typeface="Arial Unicode MS" pitchFamily="34" charset="-120"/>
              </a:rPr>
              <a:t>供應鏈管理</a:t>
            </a:r>
            <a:endParaRPr lang="en-US" altLang="zh-TW" b="1" dirty="0">
              <a:sym typeface="Arial Unicode MS" pitchFamily="34" charset="-120"/>
            </a:endParaRPr>
          </a:p>
          <a:p>
            <a:pPr marL="0" indent="265113" algn="just">
              <a:lnSpc>
                <a:spcPct val="150000"/>
              </a:lnSpc>
              <a:spcBef>
                <a:spcPts val="600"/>
              </a:spcBef>
              <a:spcAft>
                <a:spcPts val="600"/>
              </a:spcAft>
            </a:pPr>
            <a:r>
              <a:rPr lang="zh-TW" altLang="en-US" sz="900" kern="100" dirty="0">
                <a:solidFill>
                  <a:prstClr val="black">
                    <a:lumMod val="95000"/>
                    <a:lumOff val="5000"/>
                  </a:prstClr>
                </a:solidFill>
                <a:latin typeface="微軟正黑體"/>
                <a:cs typeface="Arial Unicode MS"/>
              </a:rPr>
              <a:t>英華達的供應鏈體系是由供應商、製造商、銷售商、零售商、消費者等相互聯結之組織所組成。英華達在供應鏈體系中的位置，是介於供應商與銷售商之間的製造商。</a:t>
            </a:r>
            <a:endParaRPr lang="en-US" altLang="zh-TW" sz="900" kern="100" dirty="0">
              <a:solidFill>
                <a:prstClr val="black">
                  <a:lumMod val="95000"/>
                  <a:lumOff val="5000"/>
                </a:prstClr>
              </a:solidFill>
              <a:latin typeface="微軟正黑體"/>
              <a:cs typeface="Arial Unicode MS"/>
            </a:endParaRPr>
          </a:p>
          <a:p>
            <a:pPr marL="0" indent="265113" algn="just">
              <a:lnSpc>
                <a:spcPct val="150000"/>
              </a:lnSpc>
              <a:spcBef>
                <a:spcPts val="600"/>
              </a:spcBef>
              <a:spcAft>
                <a:spcPts val="600"/>
              </a:spcAft>
            </a:pPr>
            <a:r>
              <a:rPr lang="zh-TW" altLang="en-US" sz="900" kern="100" dirty="0">
                <a:solidFill>
                  <a:prstClr val="black">
                    <a:lumMod val="95000"/>
                    <a:lumOff val="5000"/>
                  </a:prstClr>
                </a:solidFill>
                <a:latin typeface="微軟正黑體"/>
                <a:cs typeface="Arial Unicode MS"/>
              </a:rPr>
              <a:t>我們的供應商管理目標，是透過對供應鏈的價值分析，來展開與交易夥伴的承諾和緊密合作，有效管理彼此往來的資訊流、物流和金流，藉由上下游垂直整合產生的供應鏈綜效，建立一個長期穩定的供應鏈體系，為供應商、製造商、銷售商、零售商、消費者共謀以最低成本創造最高的服務與企業價值。</a:t>
            </a:r>
          </a:p>
          <a:p>
            <a:pPr marL="0" indent="0" algn="just">
              <a:lnSpc>
                <a:spcPct val="150000"/>
              </a:lnSpc>
              <a:spcBef>
                <a:spcPts val="600"/>
              </a:spcBef>
              <a:spcAft>
                <a:spcPts val="600"/>
              </a:spcAft>
            </a:pPr>
            <a:r>
              <a:rPr lang="en-US" altLang="zh-TW" sz="900" kern="100" dirty="0">
                <a:solidFill>
                  <a:srgbClr val="FF0000"/>
                </a:solidFill>
                <a:latin typeface="微軟正黑體"/>
                <a:cs typeface="Arial Unicode MS"/>
              </a:rPr>
              <a:t>2019</a:t>
            </a:r>
            <a:r>
              <a:rPr lang="zh-TW" altLang="en-US" sz="900" kern="100" dirty="0">
                <a:solidFill>
                  <a:prstClr val="black">
                    <a:lumMod val="95000"/>
                    <a:lumOff val="5000"/>
                  </a:prstClr>
                </a:solidFill>
                <a:latin typeface="微軟正黑體"/>
                <a:cs typeface="Arial Unicode MS"/>
              </a:rPr>
              <a:t>年並依循 “英業達集團永續供應鏈管理政策目標暨目標” </a:t>
            </a:r>
            <a:r>
              <a:rPr lang="en-US" altLang="zh-TW" sz="900" kern="100" dirty="0">
                <a:solidFill>
                  <a:prstClr val="black">
                    <a:lumMod val="95000"/>
                    <a:lumOff val="5000"/>
                  </a:prstClr>
                </a:solidFill>
                <a:latin typeface="微軟正黑體"/>
                <a:cs typeface="Arial Unicode MS"/>
              </a:rPr>
              <a:t>:</a:t>
            </a:r>
            <a:r>
              <a:rPr lang="zh-TW" altLang="en-US" sz="900" kern="100" dirty="0">
                <a:solidFill>
                  <a:prstClr val="black">
                    <a:lumMod val="95000"/>
                    <a:lumOff val="5000"/>
                  </a:prstClr>
                </a:solidFill>
                <a:latin typeface="微軟正黑體"/>
                <a:cs typeface="Arial Unicode MS"/>
              </a:rPr>
              <a:t>「貫徹環保法規、實踐電子行業公民聯盟行為準則、  追求永續發展、促進廉潔、治理價值供應鏈。」向供應商進行宣告</a:t>
            </a:r>
            <a:r>
              <a:rPr lang="en-US" altLang="zh-TW" sz="900" kern="100" dirty="0">
                <a:solidFill>
                  <a:prstClr val="black">
                    <a:lumMod val="95000"/>
                    <a:lumOff val="5000"/>
                  </a:prstClr>
                </a:solidFill>
                <a:latin typeface="微軟正黑體"/>
                <a:cs typeface="Arial Unicode MS"/>
              </a:rPr>
              <a:t>,  (</a:t>
            </a:r>
            <a:r>
              <a:rPr lang="zh-TW" altLang="en-US" sz="900" kern="100" dirty="0">
                <a:solidFill>
                  <a:prstClr val="black">
                    <a:lumMod val="95000"/>
                    <a:lumOff val="5000"/>
                  </a:prstClr>
                </a:solidFill>
                <a:latin typeface="微軟正黑體"/>
                <a:cs typeface="Arial Unicode MS"/>
              </a:rPr>
              <a:t>如下圖</a:t>
            </a:r>
            <a:r>
              <a:rPr lang="en-US" altLang="zh-TW" sz="900" kern="100" dirty="0">
                <a:solidFill>
                  <a:prstClr val="black">
                    <a:lumMod val="95000"/>
                    <a:lumOff val="5000"/>
                  </a:prstClr>
                </a:solidFill>
                <a:latin typeface="微軟正黑體"/>
                <a:cs typeface="Arial Unicode MS"/>
              </a:rPr>
              <a:t>)</a:t>
            </a:r>
          </a:p>
          <a:p>
            <a:pPr marL="0" indent="0" algn="just">
              <a:lnSpc>
                <a:spcPct val="150000"/>
              </a:lnSpc>
              <a:spcBef>
                <a:spcPts val="600"/>
              </a:spcBef>
              <a:spcAft>
                <a:spcPts val="600"/>
              </a:spcAft>
            </a:pPr>
            <a:endParaRPr lang="en-US" altLang="zh-TW" b="1" dirty="0">
              <a:sym typeface="Arial Unicode MS" pitchFamily="34" charset="-120"/>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r>
              <a:rPr lang="zh-TW" altLang="en-US" sz="900" kern="100" dirty="0">
                <a:solidFill>
                  <a:prstClr val="black">
                    <a:lumMod val="95000"/>
                    <a:lumOff val="5000"/>
                  </a:prstClr>
                </a:solidFill>
                <a:latin typeface="微軟正黑體"/>
                <a:cs typeface="Arial Unicode MS"/>
              </a:rPr>
              <a:t> </a:t>
            </a: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zh-TW" altLang="en-US" sz="900" kern="100" dirty="0">
              <a:solidFill>
                <a:prstClr val="black">
                  <a:lumMod val="95000"/>
                  <a:lumOff val="5000"/>
                </a:prstClr>
              </a:solidFill>
              <a:latin typeface="微軟正黑體"/>
              <a:cs typeface="Arial Unicode MS"/>
            </a:endParaRPr>
          </a:p>
        </p:txBody>
      </p:sp>
      <p:sp>
        <p:nvSpPr>
          <p:cNvPr id="5" name="標題 4"/>
          <p:cNvSpPr>
            <a:spLocks noGrp="1"/>
          </p:cNvSpPr>
          <p:nvPr>
            <p:ph type="title"/>
          </p:nvPr>
        </p:nvSpPr>
        <p:spPr>
          <a:xfrm>
            <a:off x="344192" y="332656"/>
            <a:ext cx="2513484" cy="405841"/>
          </a:xfrm>
        </p:spPr>
        <p:txBody>
          <a:bodyPr/>
          <a:lstStyle/>
          <a:p>
            <a:r>
              <a:rPr lang="zh-TW" altLang="en-US" dirty="0">
                <a:solidFill>
                  <a:schemeClr val="tx1"/>
                </a:solidFill>
              </a:rPr>
              <a:t>英華達公司</a:t>
            </a:r>
          </a:p>
        </p:txBody>
      </p:sp>
      <p:sp>
        <p:nvSpPr>
          <p:cNvPr id="4" name="內容版面配置區 3"/>
          <p:cNvSpPr>
            <a:spLocks noGrp="1"/>
          </p:cNvSpPr>
          <p:nvPr>
            <p:ph idx="4294967295"/>
          </p:nvPr>
        </p:nvSpPr>
        <p:spPr>
          <a:xfrm>
            <a:off x="6701051" y="369888"/>
            <a:ext cx="2932469" cy="4931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zh-TW" altLang="en-US" sz="900" kern="100" dirty="0">
              <a:solidFill>
                <a:prstClr val="black">
                  <a:lumMod val="95000"/>
                  <a:lumOff val="5000"/>
                </a:prstClr>
              </a:solidFill>
              <a:latin typeface="微軟正黑體"/>
              <a:cs typeface="Arial Unicode MS"/>
            </a:endParaRPr>
          </a:p>
        </p:txBody>
      </p:sp>
      <p:sp>
        <p:nvSpPr>
          <p:cNvPr id="2" name="內容版面配置區 1"/>
          <p:cNvSpPr>
            <a:spLocks noGrp="1"/>
          </p:cNvSpPr>
          <p:nvPr>
            <p:ph idx="4294967295"/>
          </p:nvPr>
        </p:nvSpPr>
        <p:spPr>
          <a:xfrm>
            <a:off x="0" y="5121275"/>
            <a:ext cx="2346325" cy="3167063"/>
          </a:xfrm>
          <a:prstGeom prst="rect">
            <a:avLst/>
          </a:prstGeom>
        </p:spPr>
        <p:txBody>
          <a:bodyPr/>
          <a:lstStyle/>
          <a:p>
            <a:pPr marL="0" lvl="2" indent="0" algn="just">
              <a:lnSpc>
                <a:spcPct val="150000"/>
              </a:lnSpc>
              <a:spcBef>
                <a:spcPts val="0"/>
              </a:spcBef>
              <a:buNone/>
            </a:pPr>
            <a:endParaRPr lang="en-US" altLang="zh-TW" sz="1100" b="1" dirty="0"/>
          </a:p>
          <a:p>
            <a:pPr marL="0" indent="234000" algn="just">
              <a:lnSpc>
                <a:spcPct val="150000"/>
              </a:lnSpc>
              <a:spcBef>
                <a:spcPts val="600"/>
              </a:spcBef>
              <a:spcAft>
                <a:spcPts val="600"/>
              </a:spcAft>
            </a:pPr>
            <a:endParaRPr lang="en-US" altLang="zh-TW" sz="900" dirty="0">
              <a:latin typeface="+mj-ea"/>
            </a:endParaRPr>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6800" y="893130"/>
            <a:ext cx="3165969" cy="3700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952" y="796715"/>
            <a:ext cx="2770576" cy="444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92986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2"/>
          </p:nvPr>
        </p:nvSpPr>
        <p:spPr>
          <a:xfrm>
            <a:off x="3351108" y="764704"/>
            <a:ext cx="3042052" cy="5301909"/>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indent="0" algn="just">
              <a:lnSpc>
                <a:spcPct val="150000"/>
              </a:lnSpc>
              <a:spcAft>
                <a:spcPts val="600"/>
              </a:spcAft>
            </a:pPr>
            <a:r>
              <a:rPr lang="zh-TW" altLang="en-US" sz="900" dirty="0">
                <a:solidFill>
                  <a:srgbClr val="000000"/>
                </a:solidFill>
              </a:rPr>
              <a:t>供應商的活動遵守其經營所在國</a:t>
            </a:r>
            <a:r>
              <a:rPr lang="en-US" altLang="zh-TW" sz="900" dirty="0">
                <a:solidFill>
                  <a:srgbClr val="000000"/>
                </a:solidFill>
              </a:rPr>
              <a:t>/</a:t>
            </a:r>
            <a:r>
              <a:rPr lang="zh-TW" altLang="en-US" sz="900" dirty="0">
                <a:solidFill>
                  <a:srgbClr val="000000"/>
                </a:solidFill>
              </a:rPr>
              <a:t>地區的法律法規，確保供貨商無違反員工結社自由、禁用童工及集體談判之權利。</a:t>
            </a:r>
            <a:endParaRPr lang="en-US" altLang="zh-TW" sz="900" dirty="0">
              <a:solidFill>
                <a:srgbClr val="000000"/>
              </a:solidFill>
            </a:endParaRPr>
          </a:p>
          <a:p>
            <a:pPr marL="0" indent="265113">
              <a:lnSpc>
                <a:spcPct val="150000"/>
              </a:lnSpc>
              <a:spcBef>
                <a:spcPts val="600"/>
              </a:spcBef>
              <a:spcAft>
                <a:spcPts val="600"/>
              </a:spcAft>
            </a:pPr>
            <a:r>
              <a:rPr lang="zh-TW" altLang="en-US" sz="900" dirty="0"/>
              <a:t>英華達</a:t>
            </a:r>
            <a:r>
              <a:rPr lang="en-US" altLang="zh-TW" sz="900" dirty="0"/>
              <a:t>2019</a:t>
            </a:r>
            <a:r>
              <a:rPr lang="zh-TW" altLang="en-US" sz="900" dirty="0"/>
              <a:t>年新增有交易供應商</a:t>
            </a:r>
            <a:r>
              <a:rPr lang="en-US" altLang="zh-TW" sz="900" dirty="0"/>
              <a:t>128</a:t>
            </a:r>
            <a:r>
              <a:rPr lang="zh-TW" altLang="en-US" sz="900" dirty="0"/>
              <a:t>家</a:t>
            </a:r>
            <a:r>
              <a:rPr lang="zh-TW" altLang="en-US" sz="900" dirty="0" smtClean="0"/>
              <a:t>完成</a:t>
            </a:r>
            <a:r>
              <a:rPr lang="en-US" altLang="zh-TW" sz="900" dirty="0" smtClean="0"/>
              <a:t>RBA</a:t>
            </a:r>
            <a:r>
              <a:rPr lang="zh-TW" altLang="en-US" sz="900" dirty="0" smtClean="0"/>
              <a:t>簽署</a:t>
            </a:r>
            <a:r>
              <a:rPr lang="zh-TW" altLang="en-US" sz="900" dirty="0"/>
              <a:t>的比例為</a:t>
            </a:r>
            <a:r>
              <a:rPr lang="en-US" altLang="zh-TW" sz="900" dirty="0"/>
              <a:t>100%</a:t>
            </a:r>
            <a:r>
              <a:rPr lang="zh-TW" altLang="en-US" sz="900" dirty="0"/>
              <a:t>，並將持續追蹤統計已有交易之供應商簽署率</a:t>
            </a:r>
            <a:r>
              <a:rPr lang="en-US" altLang="zh-TW" sz="900" dirty="0"/>
              <a:t>100%</a:t>
            </a:r>
            <a:r>
              <a:rPr lang="zh-TW" altLang="en-US" sz="900" dirty="0"/>
              <a:t>。</a:t>
            </a:r>
            <a:endParaRPr lang="en-US" altLang="zh-TW" sz="900" dirty="0"/>
          </a:p>
          <a:p>
            <a:pPr marL="0" indent="0" algn="just">
              <a:spcAft>
                <a:spcPts val="600"/>
              </a:spcAft>
            </a:pPr>
            <a:r>
              <a:rPr lang="en-US" altLang="zh-TW" sz="900" dirty="0">
                <a:sym typeface="微軟正黑體" pitchFamily="34" charset="-120"/>
              </a:rPr>
              <a:t>(3).</a:t>
            </a:r>
            <a:r>
              <a:rPr lang="zh-TW" altLang="en-US" sz="900" dirty="0">
                <a:sym typeface="微軟正黑體" pitchFamily="34" charset="-120"/>
              </a:rPr>
              <a:t>在地化供應鏈管理 </a:t>
            </a:r>
            <a:endParaRPr lang="en-US" altLang="zh-TW" sz="900" dirty="0">
              <a:sym typeface="微軟正黑體" pitchFamily="34" charset="-120"/>
            </a:endParaRPr>
          </a:p>
          <a:p>
            <a:pPr marL="0" indent="265113">
              <a:lnSpc>
                <a:spcPct val="150000"/>
              </a:lnSpc>
              <a:spcBef>
                <a:spcPts val="600"/>
              </a:spcBef>
              <a:spcAft>
                <a:spcPts val="600"/>
              </a:spcAft>
            </a:pPr>
            <a:r>
              <a:rPr lang="en-US" altLang="zh-TW" sz="900" dirty="0"/>
              <a:t>2019</a:t>
            </a:r>
            <a:r>
              <a:rPr lang="zh-TW" altLang="zh-TW" sz="900" dirty="0"/>
              <a:t>年，英華達合格供應商中有交易之供應商來自大中華區</a:t>
            </a:r>
            <a:r>
              <a:rPr lang="en-US" altLang="zh-TW" sz="900" dirty="0"/>
              <a:t>(</a:t>
            </a:r>
            <a:r>
              <a:rPr lang="zh-TW" altLang="zh-TW" sz="900" dirty="0"/>
              <a:t>包含臺灣、大陸與香港</a:t>
            </a:r>
            <a:r>
              <a:rPr lang="en-US" altLang="zh-TW" sz="900" dirty="0"/>
              <a:t>)</a:t>
            </a:r>
            <a:r>
              <a:rPr lang="zh-TW" altLang="zh-TW" sz="900" dirty="0"/>
              <a:t>共</a:t>
            </a:r>
            <a:r>
              <a:rPr lang="en-US" altLang="zh-TW" sz="900" dirty="0"/>
              <a:t>703</a:t>
            </a:r>
            <a:r>
              <a:rPr lang="zh-TW" altLang="zh-TW" sz="900" dirty="0"/>
              <a:t>家，在地化供貨商占交易金額為</a:t>
            </a:r>
            <a:r>
              <a:rPr lang="en-US" altLang="zh-TW" sz="900" dirty="0"/>
              <a:t>68%</a:t>
            </a:r>
            <a:r>
              <a:rPr lang="zh-TW" altLang="zh-TW" sz="900" dirty="0"/>
              <a:t>，大中華區之外的亞洲、日本、韓國、歐美及其他地區共</a:t>
            </a:r>
            <a:r>
              <a:rPr lang="en-US" altLang="zh-TW" sz="900" dirty="0"/>
              <a:t>126</a:t>
            </a:r>
            <a:r>
              <a:rPr lang="zh-TW" altLang="zh-TW" sz="900" dirty="0"/>
              <a:t>家，占交易金額為</a:t>
            </a:r>
            <a:r>
              <a:rPr lang="en-US" altLang="zh-TW" sz="900" dirty="0"/>
              <a:t>32%</a:t>
            </a:r>
            <a:r>
              <a:rPr lang="zh-TW" altLang="zh-TW" sz="900" dirty="0"/>
              <a:t>。</a:t>
            </a:r>
            <a:endParaRPr lang="en-US" altLang="zh-TW" sz="900" dirty="0"/>
          </a:p>
          <a:p>
            <a:pPr marL="0" indent="0">
              <a:lnSpc>
                <a:spcPct val="150000"/>
              </a:lnSpc>
              <a:spcBef>
                <a:spcPts val="600"/>
              </a:spcBef>
              <a:spcAft>
                <a:spcPts val="600"/>
              </a:spcAft>
            </a:pPr>
            <a:r>
              <a:rPr lang="en-US" altLang="zh-TW" sz="900" dirty="0"/>
              <a:t>(4)</a:t>
            </a:r>
            <a:r>
              <a:rPr lang="zh-TW" altLang="zh-TW" sz="900" dirty="0"/>
              <a:t>杜絕使用衝突礦產</a:t>
            </a:r>
          </a:p>
          <a:p>
            <a:pPr marL="0" indent="265113">
              <a:lnSpc>
                <a:spcPct val="150000"/>
              </a:lnSpc>
              <a:spcBef>
                <a:spcPts val="600"/>
              </a:spcBef>
              <a:spcAft>
                <a:spcPts val="600"/>
              </a:spcAft>
            </a:pPr>
            <a:r>
              <a:rPr lang="zh-TW" altLang="zh-TW" sz="900" dirty="0"/>
              <a:t>英華達自</a:t>
            </a:r>
            <a:r>
              <a:rPr lang="en-US" altLang="zh-TW" sz="900" dirty="0"/>
              <a:t>2010</a:t>
            </a:r>
            <a:r>
              <a:rPr lang="zh-TW" altLang="zh-TW" sz="900" dirty="0"/>
              <a:t>年美國通過法案後開始持續關注衝突礦產，</a:t>
            </a:r>
            <a:r>
              <a:rPr lang="en-US" altLang="zh-TW" sz="900" dirty="0"/>
              <a:t>2011</a:t>
            </a:r>
            <a:r>
              <a:rPr lang="zh-TW" altLang="zh-TW" sz="900" dirty="0"/>
              <a:t>年</a:t>
            </a:r>
            <a:r>
              <a:rPr lang="zh-TW" altLang="zh-TW" sz="900" dirty="0" smtClean="0"/>
              <a:t>當</a:t>
            </a:r>
            <a:r>
              <a:rPr lang="en-US" altLang="zh-TW" sz="900" dirty="0" smtClean="0"/>
              <a:t>RBA)</a:t>
            </a:r>
            <a:r>
              <a:rPr lang="zh-TW" altLang="zh-TW" sz="900" dirty="0" smtClean="0"/>
              <a:t>及</a:t>
            </a:r>
            <a:r>
              <a:rPr lang="en-US" altLang="zh-TW" sz="900" dirty="0" err="1"/>
              <a:t>GeSI</a:t>
            </a:r>
            <a:r>
              <a:rPr lang="zh-TW" altLang="zh-TW" sz="900" dirty="0"/>
              <a:t>製作供業者調查使用之衝突礦產報告範本</a:t>
            </a:r>
            <a:r>
              <a:rPr lang="en-US" altLang="zh-TW" sz="900" dirty="0"/>
              <a:t>(Conflict Mineral Reporting Template</a:t>
            </a:r>
            <a:r>
              <a:rPr lang="zh-TW" altLang="zh-TW" sz="900" dirty="0"/>
              <a:t>，</a:t>
            </a:r>
            <a:r>
              <a:rPr lang="en-US" altLang="zh-TW" sz="900" dirty="0"/>
              <a:t>CMRT)</a:t>
            </a:r>
            <a:r>
              <a:rPr lang="zh-TW" altLang="zh-TW" sz="900" dirty="0"/>
              <a:t>後，</a:t>
            </a:r>
            <a:r>
              <a:rPr lang="en-US" altLang="zh-TW" sz="900" dirty="0"/>
              <a:t>2012</a:t>
            </a:r>
            <a:r>
              <a:rPr lang="zh-TW" altLang="zh-TW" sz="900" dirty="0"/>
              <a:t>年英華達正式在官網公告不使用衝突礦產</a:t>
            </a:r>
            <a:r>
              <a:rPr lang="zh-TW" altLang="zh-TW" sz="900" dirty="0">
                <a:solidFill>
                  <a:srgbClr val="000000"/>
                </a:solidFill>
              </a:rPr>
              <a:t>聲明</a:t>
            </a:r>
            <a:r>
              <a:rPr lang="en-US" altLang="zh-TW" sz="900" dirty="0">
                <a:solidFill>
                  <a:srgbClr val="000000"/>
                </a:solidFill>
              </a:rPr>
              <a:t>(</a:t>
            </a:r>
            <a:r>
              <a:rPr lang="zh-TW" altLang="zh-TW" sz="900" dirty="0">
                <a:solidFill>
                  <a:srgbClr val="000000"/>
                </a:solidFill>
              </a:rPr>
              <a:t>路徑位於英華達</a:t>
            </a: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p:txBody>
      </p:sp>
      <p:sp>
        <p:nvSpPr>
          <p:cNvPr id="15" name="內容版面配置區 14"/>
          <p:cNvSpPr>
            <a:spLocks noGrp="1"/>
          </p:cNvSpPr>
          <p:nvPr>
            <p:ph idx="13"/>
          </p:nvPr>
        </p:nvSpPr>
        <p:spPr>
          <a:xfrm>
            <a:off x="344488" y="764704"/>
            <a:ext cx="3063242" cy="518467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indent="0">
              <a:lnSpc>
                <a:spcPct val="150000"/>
              </a:lnSpc>
              <a:spcBef>
                <a:spcPts val="600"/>
              </a:spcBef>
              <a:spcAft>
                <a:spcPts val="600"/>
              </a:spcAft>
            </a:pPr>
            <a:r>
              <a:rPr lang="en-US" altLang="zh-TW" sz="900" dirty="0">
                <a:solidFill>
                  <a:srgbClr val="000000"/>
                </a:solidFill>
              </a:rPr>
              <a:t>(1).</a:t>
            </a:r>
            <a:r>
              <a:rPr lang="zh-TW" altLang="en-US" sz="900" dirty="0">
                <a:solidFill>
                  <a:srgbClr val="000000"/>
                </a:solidFill>
              </a:rPr>
              <a:t>供應商評鑒小組與供應商評鑒 </a:t>
            </a:r>
            <a:r>
              <a:rPr lang="en-US" altLang="zh-TW" sz="900" dirty="0">
                <a:solidFill>
                  <a:srgbClr val="000000"/>
                </a:solidFill>
              </a:rPr>
              <a:t>: </a:t>
            </a:r>
          </a:p>
          <a:p>
            <a:pPr marL="0" indent="265113">
              <a:lnSpc>
                <a:spcPct val="150000"/>
              </a:lnSpc>
              <a:spcBef>
                <a:spcPts val="600"/>
              </a:spcBef>
              <a:spcAft>
                <a:spcPts val="600"/>
              </a:spcAft>
            </a:pPr>
            <a:r>
              <a:rPr lang="zh-TW" altLang="en-US" sz="900" dirty="0">
                <a:solidFill>
                  <a:srgbClr val="000000"/>
                </a:solidFill>
              </a:rPr>
              <a:t>英華達目前由設計與研發、採購、零件工程、供應商管理等相關單位共同組成「供應商評鑒小組」，負責進行供應商評鑒作業。新供應商評鑒方面，要求通過</a:t>
            </a:r>
            <a:r>
              <a:rPr lang="en-US" altLang="zh-TW" sz="900" dirty="0">
                <a:solidFill>
                  <a:srgbClr val="000000"/>
                </a:solidFill>
              </a:rPr>
              <a:t>ISO 9001</a:t>
            </a:r>
            <a:r>
              <a:rPr lang="zh-TW" altLang="en-US" sz="900" dirty="0">
                <a:solidFill>
                  <a:srgbClr val="000000"/>
                </a:solidFill>
              </a:rPr>
              <a:t>、</a:t>
            </a:r>
            <a:r>
              <a:rPr lang="en-US" altLang="zh-TW" sz="900" dirty="0">
                <a:solidFill>
                  <a:srgbClr val="000000"/>
                </a:solidFill>
              </a:rPr>
              <a:t>ISO14001 </a:t>
            </a:r>
            <a:r>
              <a:rPr lang="zh-TW" altLang="en-US" sz="900" dirty="0">
                <a:solidFill>
                  <a:srgbClr val="000000"/>
                </a:solidFill>
              </a:rPr>
              <a:t>並針對評估風險較高的廠商再安排實地評鑒，透過技術能力開發評估、協力廠商供應能力評估、採購作業系統稽核、供應商企業社會責任調查評核、實地審查及</a:t>
            </a:r>
            <a:r>
              <a:rPr lang="en-US" altLang="zh-TW" sz="900" dirty="0">
                <a:solidFill>
                  <a:srgbClr val="000000"/>
                </a:solidFill>
              </a:rPr>
              <a:t>HSF</a:t>
            </a:r>
            <a:r>
              <a:rPr lang="zh-TW" altLang="en-US" sz="900" dirty="0">
                <a:solidFill>
                  <a:srgbClr val="000000"/>
                </a:solidFill>
              </a:rPr>
              <a:t>評鑒等，要求新合格供應商均須</a:t>
            </a:r>
            <a:r>
              <a:rPr lang="en-US" altLang="zh-TW" sz="900" dirty="0">
                <a:solidFill>
                  <a:srgbClr val="000000"/>
                </a:solidFill>
              </a:rPr>
              <a:t>100%</a:t>
            </a:r>
            <a:r>
              <a:rPr lang="zh-TW" altLang="en-US" sz="900" dirty="0">
                <a:solidFill>
                  <a:srgbClr val="000000"/>
                </a:solidFill>
              </a:rPr>
              <a:t>簽署環保切結書與及廉潔同意書，保證現在及將來都應適用國際相關</a:t>
            </a:r>
            <a:r>
              <a:rPr lang="en-US" altLang="zh-TW" sz="900" dirty="0">
                <a:solidFill>
                  <a:srgbClr val="000000"/>
                </a:solidFill>
              </a:rPr>
              <a:t>CSR</a:t>
            </a:r>
            <a:r>
              <a:rPr lang="zh-TW" altLang="en-US" sz="900" dirty="0">
                <a:solidFill>
                  <a:srgbClr val="000000"/>
                </a:solidFill>
              </a:rPr>
              <a:t>法規及英華達相關環保規範所示之要求及管制內容，確保供應商無違反員工結社自由、禁用童工、禁止強迫勞動及集體談判之權利。</a:t>
            </a:r>
            <a:endParaRPr lang="en-US" altLang="zh-TW" sz="900" dirty="0">
              <a:solidFill>
                <a:srgbClr val="000000"/>
              </a:solidFill>
            </a:endParaRPr>
          </a:p>
          <a:p>
            <a:pPr marL="0" indent="265113">
              <a:lnSpc>
                <a:spcPct val="150000"/>
              </a:lnSpc>
              <a:spcBef>
                <a:spcPts val="600"/>
              </a:spcBef>
              <a:spcAft>
                <a:spcPts val="600"/>
              </a:spcAft>
            </a:pPr>
            <a:r>
              <a:rPr lang="zh-TW" altLang="en-US" sz="900" dirty="0">
                <a:solidFill>
                  <a:srgbClr val="000000"/>
                </a:solidFill>
              </a:rPr>
              <a:t>英華達既有合格廠商方面從廠商新加入系統</a:t>
            </a:r>
            <a:r>
              <a:rPr lang="en-US" altLang="zh-TW" sz="900" dirty="0">
                <a:solidFill>
                  <a:srgbClr val="000000"/>
                </a:solidFill>
              </a:rPr>
              <a:t>3</a:t>
            </a:r>
            <a:r>
              <a:rPr lang="zh-TW" altLang="en-US" sz="900" dirty="0">
                <a:solidFill>
                  <a:srgbClr val="000000"/>
                </a:solidFill>
              </a:rPr>
              <a:t>個月起即自動列入再評鑒的名單，依評鑒分數將廠商分成</a:t>
            </a:r>
            <a:r>
              <a:rPr lang="en-US" altLang="zh-TW" sz="900" dirty="0">
                <a:solidFill>
                  <a:srgbClr val="000000"/>
                </a:solidFill>
              </a:rPr>
              <a:t>ABCD</a:t>
            </a:r>
            <a:r>
              <a:rPr lang="zh-TW" altLang="en-US" sz="900" dirty="0">
                <a:solidFill>
                  <a:srgbClr val="000000"/>
                </a:solidFill>
              </a:rPr>
              <a:t>四個等級；評鑒頻率：</a:t>
            </a:r>
            <a:r>
              <a:rPr lang="en-US" altLang="zh-TW" sz="900" dirty="0">
                <a:solidFill>
                  <a:srgbClr val="000000"/>
                </a:solidFill>
              </a:rPr>
              <a:t>A</a:t>
            </a:r>
            <a:r>
              <a:rPr lang="zh-TW" altLang="en-US" sz="900" dirty="0">
                <a:solidFill>
                  <a:srgbClr val="000000"/>
                </a:solidFill>
              </a:rPr>
              <a:t>級為一年，</a:t>
            </a:r>
            <a:r>
              <a:rPr lang="en-US" altLang="zh-TW" sz="900" dirty="0">
                <a:solidFill>
                  <a:srgbClr val="000000"/>
                </a:solidFill>
              </a:rPr>
              <a:t>B</a:t>
            </a:r>
            <a:r>
              <a:rPr lang="zh-TW" altLang="en-US" sz="900" dirty="0">
                <a:solidFill>
                  <a:srgbClr val="000000"/>
                </a:solidFill>
              </a:rPr>
              <a:t>級半年，</a:t>
            </a:r>
            <a:r>
              <a:rPr lang="en-US" altLang="zh-TW" sz="900" dirty="0">
                <a:solidFill>
                  <a:srgbClr val="000000"/>
                </a:solidFill>
              </a:rPr>
              <a:t>C</a:t>
            </a:r>
            <a:r>
              <a:rPr lang="zh-TW" altLang="en-US" sz="900" dirty="0">
                <a:solidFill>
                  <a:srgbClr val="000000"/>
                </a:solidFill>
              </a:rPr>
              <a:t>級一季，</a:t>
            </a:r>
            <a:r>
              <a:rPr lang="en-US" altLang="zh-TW" sz="900" dirty="0">
                <a:solidFill>
                  <a:srgbClr val="000000"/>
                </a:solidFill>
              </a:rPr>
              <a:t>D</a:t>
            </a:r>
            <a:r>
              <a:rPr lang="zh-TW" altLang="en-US" sz="900" dirty="0">
                <a:solidFill>
                  <a:srgbClr val="000000"/>
                </a:solidFill>
              </a:rPr>
              <a:t>級關閉系統不再往來。</a:t>
            </a:r>
            <a:endParaRPr lang="en-US" altLang="zh-TW" sz="900" dirty="0">
              <a:solidFill>
                <a:srgbClr val="000000"/>
              </a:solidFill>
            </a:endParaRPr>
          </a:p>
          <a:p>
            <a:pPr marL="0" indent="265113">
              <a:lnSpc>
                <a:spcPct val="150000"/>
              </a:lnSpc>
              <a:spcBef>
                <a:spcPts val="600"/>
              </a:spcBef>
              <a:spcAft>
                <a:spcPts val="600"/>
              </a:spcAft>
            </a:pPr>
            <a:r>
              <a:rPr lang="zh-TW" altLang="en-US" sz="900" dirty="0"/>
              <a:t>年度配合供應商品質管理部門針對風險較高廠商</a:t>
            </a:r>
            <a:r>
              <a:rPr lang="zh-TW" altLang="en-US" sz="900" dirty="0" smtClean="0"/>
              <a:t>進行書面審查或</a:t>
            </a:r>
            <a:r>
              <a:rPr lang="zh-TW" altLang="en-US" sz="900" dirty="0"/>
              <a:t>自行評鑑，</a:t>
            </a:r>
            <a:r>
              <a:rPr lang="en-US" altLang="zh-TW" sz="900" dirty="0">
                <a:solidFill>
                  <a:srgbClr val="FF0000"/>
                </a:solidFill>
              </a:rPr>
              <a:t>2019</a:t>
            </a:r>
            <a:r>
              <a:rPr lang="zh-TW" altLang="en-US" sz="900" dirty="0" smtClean="0"/>
              <a:t>年評鑑</a:t>
            </a:r>
            <a:r>
              <a:rPr lang="zh-TW" altLang="en-US" sz="900" dirty="0"/>
              <a:t>的家數浦東廠</a:t>
            </a:r>
            <a:r>
              <a:rPr lang="en-US" altLang="zh-TW" sz="900" dirty="0">
                <a:solidFill>
                  <a:srgbClr val="FF0000"/>
                </a:solidFill>
              </a:rPr>
              <a:t>16</a:t>
            </a:r>
            <a:r>
              <a:rPr lang="zh-TW" altLang="en-US" sz="900" dirty="0"/>
              <a:t>家，南京廠</a:t>
            </a:r>
            <a:r>
              <a:rPr lang="en-US" altLang="zh-TW" sz="900" dirty="0">
                <a:solidFill>
                  <a:srgbClr val="FF0000"/>
                </a:solidFill>
              </a:rPr>
              <a:t>16</a:t>
            </a:r>
            <a:r>
              <a:rPr lang="zh-TW" altLang="en-US" sz="900" dirty="0"/>
              <a:t>家，其評鑑結果均符合公司要求，評鑑面向包括品質管制、職業安全、環境保護以及人權</a:t>
            </a:r>
            <a:r>
              <a:rPr lang="zh-TW" altLang="en-US" sz="900" dirty="0" smtClean="0"/>
              <a:t>。</a:t>
            </a:r>
            <a:endParaRPr lang="en-US" altLang="zh-TW" sz="900" dirty="0" smtClean="0"/>
          </a:p>
          <a:p>
            <a:pPr marL="0" indent="265113">
              <a:lnSpc>
                <a:spcPct val="150000"/>
              </a:lnSpc>
              <a:spcBef>
                <a:spcPts val="600"/>
              </a:spcBef>
              <a:spcAft>
                <a:spcPts val="600"/>
              </a:spcAft>
            </a:pPr>
            <a:r>
              <a:rPr lang="zh-TW" altLang="en-US" sz="900" dirty="0" smtClean="0"/>
              <a:t> </a:t>
            </a:r>
            <a:r>
              <a:rPr lang="en-US" altLang="zh-TW" sz="900" dirty="0" smtClean="0">
                <a:solidFill>
                  <a:srgbClr val="000000"/>
                </a:solidFill>
              </a:rPr>
              <a:t>(</a:t>
            </a:r>
            <a:r>
              <a:rPr lang="en-US" altLang="zh-TW" sz="900" dirty="0">
                <a:solidFill>
                  <a:srgbClr val="000000"/>
                </a:solidFill>
              </a:rPr>
              <a:t>2).</a:t>
            </a:r>
            <a:r>
              <a:rPr lang="zh-TW" altLang="en-US" sz="900" dirty="0">
                <a:solidFill>
                  <a:srgbClr val="000000"/>
                </a:solidFill>
              </a:rPr>
              <a:t>供應商之人權維護</a:t>
            </a:r>
            <a:endParaRPr lang="en-US" altLang="zh-TW" sz="900" dirty="0">
              <a:solidFill>
                <a:srgbClr val="000000"/>
              </a:solidFill>
            </a:endParaRPr>
          </a:p>
          <a:p>
            <a:pPr marL="0" indent="265113">
              <a:lnSpc>
                <a:spcPct val="150000"/>
              </a:lnSpc>
              <a:spcBef>
                <a:spcPts val="600"/>
              </a:spcBef>
              <a:spcAft>
                <a:spcPts val="600"/>
              </a:spcAft>
            </a:pPr>
            <a:r>
              <a:rPr lang="zh-TW" altLang="en-US" sz="900" dirty="0">
                <a:solidFill>
                  <a:srgbClr val="000000"/>
                </a:solidFill>
              </a:rPr>
              <a:t>此外，英華達透過供應商簽署「電子行業行為準則符合聲明」鼓勵供應商承擔更多的社會和環境責任，確保</a:t>
            </a: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r>
              <a:rPr lang="zh-TW" altLang="en-US" sz="900" kern="100" dirty="0">
                <a:solidFill>
                  <a:prstClr val="black">
                    <a:lumMod val="95000"/>
                    <a:lumOff val="5000"/>
                  </a:prstClr>
                </a:solidFill>
                <a:latin typeface="微軟正黑體"/>
                <a:cs typeface="Arial Unicode MS"/>
              </a:rPr>
              <a:t> </a:t>
            </a: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r>
              <a:rPr lang="en-US" altLang="zh-TW" sz="900" kern="100" dirty="0">
                <a:solidFill>
                  <a:prstClr val="black">
                    <a:lumMod val="95000"/>
                    <a:lumOff val="5000"/>
                  </a:prstClr>
                </a:solidFill>
                <a:latin typeface="微軟正黑體"/>
                <a:cs typeface="Arial Unicode MS"/>
              </a:rPr>
              <a:t>2</a:t>
            </a:r>
            <a:endParaRPr lang="zh-TW" altLang="en-US" sz="900" kern="100" dirty="0">
              <a:solidFill>
                <a:prstClr val="black">
                  <a:lumMod val="95000"/>
                  <a:lumOff val="5000"/>
                </a:prstClr>
              </a:solidFill>
              <a:latin typeface="微軟正黑體"/>
              <a:cs typeface="Arial Unicode MS"/>
            </a:endParaRPr>
          </a:p>
        </p:txBody>
      </p:sp>
      <p:sp>
        <p:nvSpPr>
          <p:cNvPr id="5" name="標題 4"/>
          <p:cNvSpPr>
            <a:spLocks noGrp="1"/>
          </p:cNvSpPr>
          <p:nvPr>
            <p:ph type="title"/>
          </p:nvPr>
        </p:nvSpPr>
        <p:spPr>
          <a:xfrm>
            <a:off x="351284" y="332656"/>
            <a:ext cx="2513484" cy="405841"/>
          </a:xfrm>
        </p:spPr>
        <p:txBody>
          <a:bodyPr/>
          <a:lstStyle/>
          <a:p>
            <a:r>
              <a:rPr lang="zh-TW" altLang="en-US" dirty="0">
                <a:solidFill>
                  <a:schemeClr val="tx1"/>
                </a:solidFill>
              </a:rPr>
              <a:t>英華達公司</a:t>
            </a:r>
          </a:p>
        </p:txBody>
      </p:sp>
      <p:sp>
        <p:nvSpPr>
          <p:cNvPr id="4" name="內容版面配置區 3"/>
          <p:cNvSpPr>
            <a:spLocks noGrp="1"/>
          </p:cNvSpPr>
          <p:nvPr>
            <p:ph idx="4294967295"/>
          </p:nvPr>
        </p:nvSpPr>
        <p:spPr>
          <a:xfrm>
            <a:off x="6635775" y="770768"/>
            <a:ext cx="3086010" cy="6133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indent="234000">
              <a:lnSpc>
                <a:spcPct val="150000"/>
              </a:lnSpc>
              <a:spcBef>
                <a:spcPts val="600"/>
              </a:spcBef>
              <a:spcAft>
                <a:spcPts val="600"/>
              </a:spcAft>
              <a:buNone/>
            </a:pPr>
            <a:r>
              <a:rPr lang="zh-TW" altLang="zh-TW" sz="900" dirty="0">
                <a:solidFill>
                  <a:srgbClr val="000000"/>
                </a:solidFill>
              </a:rPr>
              <a:t>官網首頁：</a:t>
            </a:r>
            <a:r>
              <a:rPr lang="en-US" altLang="zh-TW" sz="900" dirty="0">
                <a:solidFill>
                  <a:srgbClr val="000000"/>
                </a:solidFill>
              </a:rPr>
              <a:t>http://www.iac.com.tw</a:t>
            </a:r>
            <a:r>
              <a:rPr lang="zh-TW" altLang="zh-TW" sz="900" dirty="0">
                <a:solidFill>
                  <a:srgbClr val="000000"/>
                </a:solidFill>
              </a:rPr>
              <a:t>之新聞公告</a:t>
            </a:r>
            <a:r>
              <a:rPr lang="en-US" altLang="zh-TW" sz="900" dirty="0">
                <a:solidFill>
                  <a:srgbClr val="000000"/>
                </a:solidFill>
              </a:rPr>
              <a:t>--&gt;</a:t>
            </a:r>
            <a:r>
              <a:rPr lang="zh-TW" altLang="zh-TW" sz="900" dirty="0">
                <a:solidFill>
                  <a:srgbClr val="000000"/>
                </a:solidFill>
              </a:rPr>
              <a:t>英華達無衝突礦產聲明 </a:t>
            </a:r>
            <a:r>
              <a:rPr lang="en-US" altLang="zh-TW" sz="900" dirty="0">
                <a:solidFill>
                  <a:srgbClr val="000000"/>
                </a:solidFill>
              </a:rPr>
              <a:t>2012/9/25)</a:t>
            </a:r>
            <a:r>
              <a:rPr lang="zh-TW" altLang="zh-TW" sz="900" dirty="0">
                <a:solidFill>
                  <a:srgbClr val="000000"/>
                </a:solidFill>
              </a:rPr>
              <a:t>，要求供應商必須進行零</a:t>
            </a:r>
            <a:r>
              <a:rPr lang="zh-TW" altLang="en-US" sz="900" dirty="0">
                <a:solidFill>
                  <a:srgbClr val="000000"/>
                </a:solidFill>
              </a:rPr>
              <a:t>、</a:t>
            </a:r>
            <a:r>
              <a:rPr lang="zh-TW" altLang="zh-TW" sz="900" dirty="0">
                <a:solidFill>
                  <a:srgbClr val="000000"/>
                </a:solidFill>
              </a:rPr>
              <a:t>元件原材料冶煉廠清查動作。</a:t>
            </a:r>
            <a:r>
              <a:rPr lang="zh-TW" altLang="zh-TW" sz="900" dirty="0" smtClean="0">
                <a:solidFill>
                  <a:srgbClr val="000000"/>
                </a:solidFill>
              </a:rPr>
              <a:t>隨著</a:t>
            </a:r>
            <a:r>
              <a:rPr lang="en-US" altLang="zh-TW" sz="900" dirty="0" smtClean="0">
                <a:solidFill>
                  <a:srgbClr val="000000"/>
                </a:solidFill>
              </a:rPr>
              <a:t> RBA</a:t>
            </a:r>
            <a:r>
              <a:rPr lang="zh-TW" altLang="zh-TW" sz="900" dirty="0" smtClean="0">
                <a:solidFill>
                  <a:srgbClr val="000000"/>
                </a:solidFill>
              </a:rPr>
              <a:t>及</a:t>
            </a:r>
            <a:r>
              <a:rPr lang="en-US" altLang="zh-TW" sz="900" dirty="0" err="1">
                <a:solidFill>
                  <a:srgbClr val="000000"/>
                </a:solidFill>
              </a:rPr>
              <a:t>GeSI</a:t>
            </a:r>
            <a:r>
              <a:rPr lang="zh-TW" altLang="zh-TW" sz="900" dirty="0">
                <a:solidFill>
                  <a:srgbClr val="000000"/>
                </a:solidFill>
              </a:rPr>
              <a:t>不定時公佈了</a:t>
            </a:r>
            <a:r>
              <a:rPr lang="en-US" altLang="zh-TW" sz="900" dirty="0">
                <a:solidFill>
                  <a:srgbClr val="000000"/>
                </a:solidFill>
              </a:rPr>
              <a:t>CMRT</a:t>
            </a:r>
            <a:r>
              <a:rPr lang="zh-TW" altLang="zh-TW" sz="900" dirty="0">
                <a:solidFill>
                  <a:srgbClr val="000000"/>
                </a:solidFill>
              </a:rPr>
              <a:t>版本，英華達隨即要求所有含金屬材料供應商必須提交最新版</a:t>
            </a:r>
            <a:r>
              <a:rPr lang="en-US" altLang="zh-TW" sz="900" dirty="0">
                <a:solidFill>
                  <a:srgbClr val="000000"/>
                </a:solidFill>
              </a:rPr>
              <a:t>CMRT</a:t>
            </a:r>
            <a:r>
              <a:rPr lang="zh-TW" altLang="zh-TW" sz="900" dirty="0">
                <a:solidFill>
                  <a:srgbClr val="000000"/>
                </a:solidFill>
              </a:rPr>
              <a:t>供英華達審核。</a:t>
            </a:r>
            <a:r>
              <a:rPr lang="en-US" altLang="zh-TW" sz="900" dirty="0">
                <a:solidFill>
                  <a:srgbClr val="000000"/>
                </a:solidFill>
              </a:rPr>
              <a:t> </a:t>
            </a:r>
            <a:endParaRPr lang="zh-TW" altLang="zh-TW" sz="900" dirty="0">
              <a:solidFill>
                <a:srgbClr val="000000"/>
              </a:solidFill>
            </a:endParaRPr>
          </a:p>
          <a:p>
            <a:pPr marL="0" indent="234000">
              <a:lnSpc>
                <a:spcPct val="150000"/>
              </a:lnSpc>
              <a:spcBef>
                <a:spcPts val="600"/>
              </a:spcBef>
              <a:spcAft>
                <a:spcPts val="600"/>
              </a:spcAft>
              <a:buNone/>
            </a:pPr>
            <a:r>
              <a:rPr lang="zh-TW" altLang="zh-TW" sz="900" dirty="0" smtClean="0">
                <a:solidFill>
                  <a:srgbClr val="000000"/>
                </a:solidFill>
              </a:rPr>
              <a:t>由於</a:t>
            </a:r>
            <a:r>
              <a:rPr lang="en-US" altLang="zh-TW" sz="900" dirty="0" smtClean="0">
                <a:solidFill>
                  <a:srgbClr val="000000"/>
                </a:solidFill>
              </a:rPr>
              <a:t>RBA)</a:t>
            </a:r>
            <a:r>
              <a:rPr lang="en-US" altLang="zh-TW" sz="900" dirty="0" err="1" smtClean="0">
                <a:solidFill>
                  <a:srgbClr val="000000"/>
                </a:solidFill>
              </a:rPr>
              <a:t>GeSI</a:t>
            </a:r>
            <a:r>
              <a:rPr lang="zh-TW" altLang="zh-TW" sz="900" dirty="0">
                <a:solidFill>
                  <a:srgbClr val="000000"/>
                </a:solidFill>
              </a:rPr>
              <a:t>不定期於官網公告合格冶煉廠清單，英華達會針對供應商所提交的</a:t>
            </a:r>
            <a:r>
              <a:rPr lang="en-US" altLang="zh-TW" sz="900" dirty="0">
                <a:solidFill>
                  <a:srgbClr val="000000"/>
                </a:solidFill>
              </a:rPr>
              <a:t>CMRT</a:t>
            </a:r>
            <a:r>
              <a:rPr lang="zh-TW" altLang="zh-TW" sz="900" dirty="0">
                <a:solidFill>
                  <a:srgbClr val="000000"/>
                </a:solidFill>
              </a:rPr>
              <a:t>進行冶煉廠之確認動作，要求供應商冶煉廠必須在合格冶煉廠清單當中。若有非合格冶煉廠的供應商則要求其立即改善移除來自於該冶煉廠之原料來源，確保所提交英華達之零</a:t>
            </a:r>
            <a:r>
              <a:rPr lang="zh-TW" altLang="en-US" sz="900" dirty="0">
                <a:solidFill>
                  <a:srgbClr val="000000"/>
                </a:solidFill>
              </a:rPr>
              <a:t>、</a:t>
            </a:r>
            <a:r>
              <a:rPr lang="zh-TW" altLang="zh-TW" sz="900" dirty="0">
                <a:solidFill>
                  <a:srgbClr val="000000"/>
                </a:solidFill>
              </a:rPr>
              <a:t>元件原材料屬於非衝突區域之金屬礦產來源，以維護與尊重人權之普世價值。</a:t>
            </a:r>
            <a:r>
              <a:rPr lang="en-US" altLang="zh-TW" sz="900" dirty="0">
                <a:solidFill>
                  <a:srgbClr val="000000"/>
                </a:solidFill>
              </a:rPr>
              <a:t> </a:t>
            </a:r>
            <a:endParaRPr lang="zh-TW" altLang="zh-TW" sz="900" dirty="0">
              <a:solidFill>
                <a:srgbClr val="000000"/>
              </a:solidFill>
            </a:endParaRPr>
          </a:p>
          <a:p>
            <a:pPr marL="0" indent="0">
              <a:spcAft>
                <a:spcPts val="600"/>
              </a:spcAft>
              <a:buNone/>
            </a:pPr>
            <a:r>
              <a:rPr lang="en-US" altLang="zh-TW" sz="900" dirty="0"/>
              <a:t>(5) </a:t>
            </a:r>
            <a:r>
              <a:rPr lang="zh-TW" altLang="zh-TW" sz="900" dirty="0"/>
              <a:t>供應商申訴管道</a:t>
            </a:r>
          </a:p>
          <a:p>
            <a:pPr marL="0" indent="0">
              <a:spcAft>
                <a:spcPts val="600"/>
              </a:spcAft>
              <a:buNone/>
            </a:pPr>
            <a:r>
              <a:rPr lang="zh-TW" altLang="zh-TW" sz="900" dirty="0"/>
              <a:t>英華達供應商申訴管道於官網網頁中</a:t>
            </a:r>
            <a:r>
              <a:rPr lang="en-US" altLang="zh-TW" sz="900" dirty="0"/>
              <a:t>:</a:t>
            </a:r>
            <a:endParaRPr lang="zh-TW" altLang="zh-TW" sz="900" dirty="0"/>
          </a:p>
          <a:p>
            <a:pPr marL="0" indent="0">
              <a:spcAft>
                <a:spcPts val="600"/>
              </a:spcAft>
              <a:buNone/>
            </a:pPr>
            <a:r>
              <a:rPr lang="en-US" altLang="zh-TW" sz="900" dirty="0"/>
              <a:t>E-Mail :Service@iac.com.tw</a:t>
            </a: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zh-TW" altLang="en-US" sz="900" kern="100" dirty="0">
              <a:solidFill>
                <a:prstClr val="black">
                  <a:lumMod val="95000"/>
                  <a:lumOff val="5000"/>
                </a:prstClr>
              </a:solidFill>
              <a:latin typeface="微軟正黑體"/>
              <a:cs typeface="Arial Unicode MS"/>
            </a:endParaRPr>
          </a:p>
        </p:txBody>
      </p:sp>
      <p:sp>
        <p:nvSpPr>
          <p:cNvPr id="10" name="Rectangle 1"/>
          <p:cNvSpPr>
            <a:spLocks noChangeArrowheads="1"/>
          </p:cNvSpPr>
          <p:nvPr/>
        </p:nvSpPr>
        <p:spPr bwMode="auto">
          <a:xfrm>
            <a:off x="3430165" y="4043152"/>
            <a:ext cx="2978785" cy="27462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0" lvl="2" algn="just">
              <a:lnSpc>
                <a:spcPct val="150000"/>
              </a:lnSpc>
            </a:pPr>
            <a:endParaRPr lang="en-US" altLang="zh-TW" sz="900" dirty="0">
              <a:latin typeface="+mj-ea"/>
              <a:ea typeface="+mj-ea"/>
            </a:endParaRPr>
          </a:p>
        </p:txBody>
      </p:sp>
      <p:graphicFrame>
        <p:nvGraphicFramePr>
          <p:cNvPr id="8" name="Group 6"/>
          <p:cNvGraphicFramePr>
            <a:graphicFrameLocks/>
          </p:cNvGraphicFramePr>
          <p:nvPr>
            <p:extLst>
              <p:ext uri="{D42A27DB-BD31-4B8C-83A1-F6EECF244321}">
                <p14:modId xmlns:p14="http://schemas.microsoft.com/office/powerpoint/2010/main" val="1607467689"/>
              </p:ext>
            </p:extLst>
          </p:nvPr>
        </p:nvGraphicFramePr>
        <p:xfrm>
          <a:off x="4592960" y="4899505"/>
          <a:ext cx="4324349" cy="1409815"/>
        </p:xfrm>
        <a:graphic>
          <a:graphicData uri="http://schemas.openxmlformats.org/drawingml/2006/table">
            <a:tbl>
              <a:tblPr/>
              <a:tblGrid>
                <a:gridCol w="2144414">
                  <a:extLst>
                    <a:ext uri="{9D8B030D-6E8A-4147-A177-3AD203B41FA5}">
                      <a16:colId xmlns="" xmlns:a16="http://schemas.microsoft.com/office/drawing/2014/main" val="20000"/>
                    </a:ext>
                  </a:extLst>
                </a:gridCol>
                <a:gridCol w="889922">
                  <a:extLst>
                    <a:ext uri="{9D8B030D-6E8A-4147-A177-3AD203B41FA5}">
                      <a16:colId xmlns="" xmlns:a16="http://schemas.microsoft.com/office/drawing/2014/main" val="20001"/>
                    </a:ext>
                  </a:extLst>
                </a:gridCol>
                <a:gridCol w="1290013">
                  <a:extLst>
                    <a:ext uri="{9D8B030D-6E8A-4147-A177-3AD203B41FA5}">
                      <a16:colId xmlns="" xmlns:a16="http://schemas.microsoft.com/office/drawing/2014/main" val="20002"/>
                    </a:ext>
                  </a:extLst>
                </a:gridCol>
              </a:tblGrid>
              <a:tr h="289775">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zh-TW" sz="9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sym typeface="Calibri" pitchFamily="34" charset="0"/>
                        </a:rPr>
                        <a:t>年度：</a:t>
                      </a:r>
                      <a:r>
                        <a:rPr kumimoji="0" lang="en-US" altLang="zh-TW" sz="9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sym typeface="Calibri" pitchFamily="34" charset="0"/>
                        </a:rPr>
                        <a:t>2019</a:t>
                      </a:r>
                      <a:endParaRPr kumimoji="0" lang="zh-TW" altLang="zh-CN" sz="9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sym typeface="Calibri" pitchFamily="34"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zh-TW" altLang="zh-TW" sz="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Calibri" pitchFamily="34"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zh-TW" altLang="zh-TW" sz="9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sym typeface="Calibri" pitchFamily="34"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extLst>
                  <a:ext uri="{0D108BD9-81ED-4DB2-BD59-A6C34878D82A}">
                    <a16:rowId xmlns="" xmlns:a16="http://schemas.microsoft.com/office/drawing/2014/main" val="10000"/>
                  </a:ext>
                </a:extLst>
              </a:tr>
              <a:tr h="286289">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TW" altLang="zh-CN" sz="9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sym typeface="Calibri" pitchFamily="34" charset="0"/>
                        </a:rPr>
                        <a:t>1. </a:t>
                      </a:r>
                      <a:r>
                        <a:rPr kumimoji="0" lang="zh-CN" altLang="zh-TW" sz="9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sym typeface="Calibri" pitchFamily="34" charset="0"/>
                        </a:rPr>
                        <a:t>依供應商所在地區分佈  </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Calibri" pitchFamily="34"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zh-TW" altLang="zh-TW" sz="9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sym typeface="Calibri" pitchFamily="34"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 xmlns:a16="http://schemas.microsoft.com/office/drawing/2014/main" val="10001"/>
                  </a:ext>
                </a:extLst>
              </a:tr>
              <a:tr h="276662">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zh-TW" sz="9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sym typeface="Calibri" pitchFamily="34" charset="0"/>
                        </a:rPr>
                        <a:t>地區</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Calibri" pitchFamily="34" charset="0"/>
                        </a:rPr>
                        <a:t>供應商家數</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sym typeface="Calibri" pitchFamily="34" charset="0"/>
                        </a:rPr>
                        <a:t>交易金額分佈比例</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extLst>
                  <a:ext uri="{0D108BD9-81ED-4DB2-BD59-A6C34878D82A}">
                    <a16:rowId xmlns="" xmlns:a16="http://schemas.microsoft.com/office/drawing/2014/main" val="10002"/>
                  </a:ext>
                </a:extLst>
              </a:tr>
              <a:tr h="280427">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zh-TW" sz="9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sym typeface="Calibri" pitchFamily="34" charset="0"/>
                        </a:rPr>
                        <a:t>大中華地區</a:t>
                      </a:r>
                      <a:r>
                        <a:rPr kumimoji="0" lang="zh-TW" altLang="zh-CN" sz="9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sym typeface="Calibri" pitchFamily="34" charset="0"/>
                        </a:rPr>
                        <a:t>(</a:t>
                      </a:r>
                      <a:r>
                        <a:rPr kumimoji="0" lang="zh-CN" altLang="zh-TW" sz="9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sym typeface="Calibri" pitchFamily="34" charset="0"/>
                        </a:rPr>
                        <a:t>中國大陸</a:t>
                      </a:r>
                      <a:r>
                        <a:rPr kumimoji="0" lang="zh-TW" altLang="zh-CN" sz="9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sym typeface="Calibri" pitchFamily="34" charset="0"/>
                        </a:rPr>
                        <a:t>/</a:t>
                      </a:r>
                      <a:r>
                        <a:rPr kumimoji="0" lang="zh-CN" altLang="zh-TW" sz="9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sym typeface="Calibri" pitchFamily="34" charset="0"/>
                        </a:rPr>
                        <a:t>港</a:t>
                      </a:r>
                      <a:r>
                        <a:rPr kumimoji="0" lang="zh-TW" altLang="zh-CN" sz="9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sym typeface="Calibri" pitchFamily="34" charset="0"/>
                        </a:rPr>
                        <a:t>/</a:t>
                      </a:r>
                      <a:r>
                        <a:rPr kumimoji="0" lang="zh-CN" altLang="zh-TW" sz="9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sym typeface="Calibri" pitchFamily="34" charset="0"/>
                        </a:rPr>
                        <a:t>澳</a:t>
                      </a:r>
                      <a:r>
                        <a:rPr kumimoji="0" lang="zh-TW" altLang="zh-CN" sz="9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sym typeface="Calibri" pitchFamily="34" charset="0"/>
                        </a:rPr>
                        <a:t>/</a:t>
                      </a:r>
                      <a:r>
                        <a:rPr kumimoji="0" lang="zh-CN" altLang="zh-TW" sz="9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sym typeface="Calibri" pitchFamily="34" charset="0"/>
                        </a:rPr>
                        <a:t>台</a:t>
                      </a:r>
                      <a:r>
                        <a:rPr kumimoji="0" lang="zh-TW" altLang="zh-CN" sz="9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sym typeface="Calibri" pitchFamily="34" charset="0"/>
                        </a:rPr>
                        <a:t>)</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900" b="0" i="0" u="none" strike="noStrike" dirty="0">
                          <a:solidFill>
                            <a:schemeClr val="tx1"/>
                          </a:solidFill>
                          <a:effectLst/>
                          <a:latin typeface="微軟正黑體" panose="020B0604030504040204" pitchFamily="34" charset="-120"/>
                          <a:ea typeface="微軟正黑體" panose="020B0604030504040204" pitchFamily="34" charset="-120"/>
                        </a:rPr>
                        <a:t>703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900" b="0" i="0" u="none" strike="noStrike" dirty="0">
                          <a:solidFill>
                            <a:schemeClr val="tx1"/>
                          </a:solidFill>
                          <a:effectLst/>
                          <a:latin typeface="微軟正黑體" panose="020B0604030504040204" pitchFamily="34" charset="-120"/>
                          <a:ea typeface="微軟正黑體" panose="020B0604030504040204" pitchFamily="34" charset="-120"/>
                        </a:rPr>
                        <a:t>68%</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 xmlns:a16="http://schemas.microsoft.com/office/drawing/2014/main" val="10003"/>
                  </a:ext>
                </a:extLst>
              </a:tr>
              <a:tr h="276662">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zh-TW" sz="9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sym typeface="Calibri" pitchFamily="34" charset="0"/>
                        </a:rPr>
                        <a:t>東南亞</a:t>
                      </a:r>
                      <a:r>
                        <a:rPr kumimoji="0" lang="zh-TW" altLang="zh-CN" sz="9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sym typeface="Calibri" pitchFamily="34" charset="0"/>
                        </a:rPr>
                        <a:t>(</a:t>
                      </a:r>
                      <a:r>
                        <a:rPr kumimoji="0" lang="zh-CN" altLang="zh-TW" sz="9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sym typeface="Calibri" pitchFamily="34" charset="0"/>
                        </a:rPr>
                        <a:t>日本</a:t>
                      </a:r>
                      <a:r>
                        <a:rPr kumimoji="0" lang="zh-TW" altLang="zh-CN" sz="9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sym typeface="Calibri" pitchFamily="34" charset="0"/>
                        </a:rPr>
                        <a:t>/</a:t>
                      </a:r>
                      <a:r>
                        <a:rPr kumimoji="0" lang="zh-CN" altLang="zh-TW" sz="9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sym typeface="Calibri" pitchFamily="34" charset="0"/>
                        </a:rPr>
                        <a:t>韓國</a:t>
                      </a:r>
                      <a:r>
                        <a:rPr kumimoji="0" lang="en-US" altLang="zh-CN" sz="9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sym typeface="Calibri" pitchFamily="34" charset="0"/>
                        </a:rPr>
                        <a:t>/</a:t>
                      </a:r>
                      <a:r>
                        <a:rPr kumimoji="0" lang="zh-TW" altLang="en-US" sz="9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sym typeface="Calibri" pitchFamily="34" charset="0"/>
                        </a:rPr>
                        <a:t>歐美及其他地區</a:t>
                      </a:r>
                      <a:r>
                        <a:rPr kumimoji="0" lang="zh-TW" altLang="zh-CN" sz="9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sym typeface="Calibri" pitchFamily="34" charset="0"/>
                        </a:rPr>
                        <a:t>.)</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900" b="0" i="0" u="none" strike="noStrike" dirty="0">
                          <a:solidFill>
                            <a:schemeClr val="tx1"/>
                          </a:solidFill>
                          <a:effectLst/>
                          <a:latin typeface="微軟正黑體" panose="020B0604030504040204" pitchFamily="34" charset="-120"/>
                          <a:ea typeface="微軟正黑體" panose="020B0604030504040204" pitchFamily="34" charset="-120"/>
                        </a:rPr>
                        <a:t>126</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900" b="0" i="0" u="none" strike="noStrike" dirty="0">
                          <a:solidFill>
                            <a:schemeClr val="tx1"/>
                          </a:solidFill>
                          <a:effectLst/>
                          <a:latin typeface="微軟正黑體" panose="020B0604030504040204" pitchFamily="34" charset="-120"/>
                          <a:ea typeface="微軟正黑體" panose="020B0604030504040204" pitchFamily="34" charset="-120"/>
                        </a:rPr>
                        <a:t>32%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extLst>
                  <a:ext uri="{0D108BD9-81ED-4DB2-BD59-A6C34878D82A}">
                    <a16:rowId xmlns="" xmlns:a16="http://schemas.microsoft.com/office/drawing/2014/main" val="10004"/>
                  </a:ext>
                </a:extLst>
              </a:tr>
            </a:tbl>
          </a:graphicData>
        </a:graphic>
      </p:graphicFrame>
      <p:sp>
        <p:nvSpPr>
          <p:cNvPr id="9" name="文字方塊 8"/>
          <p:cNvSpPr txBox="1"/>
          <p:nvPr/>
        </p:nvSpPr>
        <p:spPr>
          <a:xfrm>
            <a:off x="2000672" y="409716"/>
            <a:ext cx="2429596" cy="261610"/>
          </a:xfrm>
          <a:prstGeom prst="rect">
            <a:avLst/>
          </a:prstGeom>
          <a:solidFill>
            <a:schemeClr val="accent1">
              <a:lumMod val="60000"/>
              <a:lumOff val="40000"/>
            </a:schemeClr>
          </a:solidFill>
        </p:spPr>
        <p:txBody>
          <a:bodyPr wrap="square" rtlCol="0">
            <a:spAutoFit/>
          </a:bodyPr>
          <a:lstStyle/>
          <a:p>
            <a:pPr algn="ctr"/>
            <a:r>
              <a:rPr lang="en-US" altLang="zh-TW" sz="1100" dirty="0">
                <a:latin typeface="微軟正黑體" panose="020B0604030504040204" pitchFamily="34" charset="-120"/>
                <a:ea typeface="微軟正黑體" panose="020B0604030504040204" pitchFamily="34" charset="-120"/>
              </a:rPr>
              <a:t>GRI 204-1</a:t>
            </a:r>
            <a:r>
              <a:rPr lang="zh-TW" altLang="en-US" sz="1100" dirty="0">
                <a:latin typeface="微軟正黑體" panose="020B0604030504040204" pitchFamily="34" charset="-120"/>
                <a:ea typeface="微軟正黑體" panose="020B0604030504040204" pitchFamily="34" charset="-120"/>
              </a:rPr>
              <a:t> 當地供應商採購支出比例</a:t>
            </a:r>
          </a:p>
        </p:txBody>
      </p:sp>
      <p:sp>
        <p:nvSpPr>
          <p:cNvPr id="11" name="文字方塊 10"/>
          <p:cNvSpPr txBox="1"/>
          <p:nvPr/>
        </p:nvSpPr>
        <p:spPr>
          <a:xfrm>
            <a:off x="4520952" y="404664"/>
            <a:ext cx="2275072" cy="261610"/>
          </a:xfrm>
          <a:prstGeom prst="rect">
            <a:avLst/>
          </a:prstGeom>
          <a:solidFill>
            <a:srgbClr val="92D050"/>
          </a:solidFill>
        </p:spPr>
        <p:txBody>
          <a:bodyPr wrap="square" rtlCol="0">
            <a:spAutoFit/>
          </a:bodyPr>
          <a:lstStyle/>
          <a:p>
            <a:pPr algn="ctr"/>
            <a:r>
              <a:rPr lang="en-US" altLang="zh-TW" sz="1100" dirty="0">
                <a:latin typeface="微軟正黑體" panose="020B0604030504040204" pitchFamily="34" charset="-120"/>
                <a:ea typeface="微軟正黑體" panose="020B0604030504040204" pitchFamily="34" charset="-120"/>
              </a:rPr>
              <a:t>GRI 308-</a:t>
            </a:r>
            <a:r>
              <a:rPr lang="zh-TW" altLang="en-US" sz="1100" dirty="0">
                <a:latin typeface="微軟正黑體" panose="020B0604030504040204" pitchFamily="34" charset="-120"/>
                <a:ea typeface="微軟正黑體" panose="020B0604030504040204" pitchFamily="34" charset="-120"/>
              </a:rPr>
              <a:t> </a:t>
            </a:r>
            <a:r>
              <a:rPr lang="en-US" altLang="zh-TW" sz="1100" dirty="0">
                <a:latin typeface="微軟正黑體" panose="020B0604030504040204" pitchFamily="34" charset="-120"/>
                <a:ea typeface="微軟正黑體" panose="020B0604030504040204" pitchFamily="34" charset="-120"/>
              </a:rPr>
              <a:t>2</a:t>
            </a:r>
            <a:r>
              <a:rPr lang="zh-TW" altLang="en-US" sz="1100" dirty="0">
                <a:latin typeface="微軟正黑體" panose="020B0604030504040204" pitchFamily="34" charset="-120"/>
                <a:ea typeface="微軟正黑體" panose="020B0604030504040204" pitchFamily="34" charset="-120"/>
              </a:rPr>
              <a:t> 供應鏈環境負面衝擊</a:t>
            </a:r>
          </a:p>
        </p:txBody>
      </p:sp>
      <p:sp>
        <p:nvSpPr>
          <p:cNvPr id="12" name="文字方塊 11"/>
          <p:cNvSpPr txBox="1"/>
          <p:nvPr/>
        </p:nvSpPr>
        <p:spPr>
          <a:xfrm>
            <a:off x="6877082" y="404664"/>
            <a:ext cx="2252382" cy="261610"/>
          </a:xfrm>
          <a:prstGeom prst="rect">
            <a:avLst/>
          </a:prstGeom>
          <a:solidFill>
            <a:srgbClr val="00B0F0"/>
          </a:solidFill>
        </p:spPr>
        <p:txBody>
          <a:bodyPr wrap="square" rtlCol="0">
            <a:spAutoFit/>
          </a:bodyPr>
          <a:lstStyle/>
          <a:p>
            <a:pPr algn="ctr"/>
            <a:r>
              <a:rPr lang="en-US" altLang="zh-TW" sz="1100" dirty="0">
                <a:latin typeface="微軟正黑體" panose="020B0604030504040204" pitchFamily="34" charset="-120"/>
                <a:ea typeface="微軟正黑體" panose="020B0604030504040204" pitchFamily="34" charset="-120"/>
              </a:rPr>
              <a:t>GRI 414-2</a:t>
            </a:r>
            <a:r>
              <a:rPr lang="zh-TW" altLang="en-US" sz="1100" dirty="0">
                <a:latin typeface="微軟正黑體" panose="020B0604030504040204" pitchFamily="34" charset="-120"/>
                <a:ea typeface="微軟正黑體" panose="020B0604030504040204" pitchFamily="34" charset="-120"/>
              </a:rPr>
              <a:t>供應鏈社會負面衝擊</a:t>
            </a:r>
          </a:p>
        </p:txBody>
      </p:sp>
    </p:spTree>
    <p:extLst>
      <p:ext uri="{BB962C8B-B14F-4D97-AF65-F5344CB8AC3E}">
        <p14:creationId xmlns:p14="http://schemas.microsoft.com/office/powerpoint/2010/main" val="23760135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4"/>
          <p:cNvSpPr>
            <a:spLocks noGrp="1"/>
          </p:cNvSpPr>
          <p:nvPr>
            <p:ph type="title"/>
          </p:nvPr>
        </p:nvSpPr>
        <p:spPr/>
        <p:txBody>
          <a:bodyPr/>
          <a:lstStyle/>
          <a:p>
            <a:r>
              <a:rPr lang="zh-TW" altLang="en-US" dirty="0">
                <a:solidFill>
                  <a:schemeClr val="tx1"/>
                </a:solidFill>
              </a:rPr>
              <a:t>英華達公司</a:t>
            </a:r>
          </a:p>
        </p:txBody>
      </p:sp>
      <p:pic>
        <p:nvPicPr>
          <p:cNvPr id="10" name="圖片 9"/>
          <p:cNvPicPr/>
          <p:nvPr/>
        </p:nvPicPr>
        <p:blipFill>
          <a:blip r:embed="rId2" cstate="print">
            <a:extLst>
              <a:ext uri="{28A0092B-C50C-407E-A947-70E740481C1C}">
                <a14:useLocalDpi xmlns:a14="http://schemas.microsoft.com/office/drawing/2010/main" val="0"/>
              </a:ext>
            </a:extLst>
          </a:blip>
          <a:stretch>
            <a:fillRect/>
          </a:stretch>
        </p:blipFill>
        <p:spPr>
          <a:xfrm>
            <a:off x="859092" y="2244711"/>
            <a:ext cx="1883164" cy="1334028"/>
          </a:xfrm>
          <a:prstGeom prst="rect">
            <a:avLst/>
          </a:prstGeom>
        </p:spPr>
      </p:pic>
      <p:sp>
        <p:nvSpPr>
          <p:cNvPr id="11" name="Text Box 3"/>
          <p:cNvSpPr txBox="1">
            <a:spLocks noChangeArrowheads="1"/>
          </p:cNvSpPr>
          <p:nvPr/>
        </p:nvSpPr>
        <p:spPr bwMode="auto">
          <a:xfrm>
            <a:off x="381644" y="3540855"/>
            <a:ext cx="23606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Font typeface="Arial" charset="0"/>
              <a:defRPr>
                <a:solidFill>
                  <a:schemeClr val="tx1"/>
                </a:solidFill>
                <a:latin typeface="Arial" charset="0"/>
                <a:ea typeface="SimSun" pitchFamily="2" charset="-122"/>
              </a:defRPr>
            </a:lvl1pPr>
            <a:lvl2pPr marL="742950" indent="-28575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eaLnBrk="1" hangingPunct="1"/>
            <a:r>
              <a:rPr kumimoji="0" lang="zh-TW" altLang="zh-CN" sz="1000" b="1" dirty="0">
                <a:latin typeface="Times New Roman" pitchFamily="18" charset="0"/>
                <a:cs typeface="Times New Roman" pitchFamily="18" charset="0"/>
                <a:sym typeface="Times New Roman" pitchFamily="18" charset="0"/>
              </a:rPr>
              <a:t> </a:t>
            </a:r>
            <a:r>
              <a:rPr kumimoji="0" lang="zh-TW" altLang="zh-CN" sz="1000" b="1" dirty="0">
                <a:latin typeface="新細明體" charset="-120"/>
                <a:ea typeface="新細明體" charset="-120"/>
                <a:sym typeface="新細明體" charset="-120"/>
              </a:rPr>
              <a:t>■ </a:t>
            </a:r>
            <a:r>
              <a:rPr kumimoji="0" lang="zh-CN" altLang="zh-TW" sz="1000" b="1" dirty="0">
                <a:latin typeface="新細明體" charset="-120"/>
                <a:ea typeface="新細明體" charset="-120"/>
                <a:sym typeface="新細明體" charset="-120"/>
              </a:rPr>
              <a:t>圖</a:t>
            </a:r>
            <a:r>
              <a:rPr kumimoji="0" lang="zh-TW" altLang="zh-CN" sz="1000" b="1" dirty="0">
                <a:latin typeface="Times New Roman" pitchFamily="18" charset="0"/>
                <a:cs typeface="Times New Roman" pitchFamily="18" charset="0"/>
                <a:sym typeface="Times New Roman" pitchFamily="18" charset="0"/>
              </a:rPr>
              <a:t>: </a:t>
            </a:r>
            <a:r>
              <a:rPr kumimoji="0" lang="zh-CN" altLang="zh-TW" sz="1000" b="1" dirty="0">
                <a:latin typeface="Times New Roman" pitchFamily="18" charset="0"/>
                <a:cs typeface="Times New Roman" pitchFamily="18" charset="0"/>
                <a:sym typeface="Times New Roman" pitchFamily="18" charset="0"/>
              </a:rPr>
              <a:t>英華達綠色產品核心策略</a:t>
            </a:r>
          </a:p>
        </p:txBody>
      </p:sp>
      <p:sp>
        <p:nvSpPr>
          <p:cNvPr id="12" name="內容版面配置區 14"/>
          <p:cNvSpPr txBox="1">
            <a:spLocks/>
          </p:cNvSpPr>
          <p:nvPr/>
        </p:nvSpPr>
        <p:spPr>
          <a:xfrm>
            <a:off x="359303" y="764704"/>
            <a:ext cx="3063242" cy="614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lvl1pPr marL="182563" indent="-182563" algn="l" defTabSz="914400" rtl="0" eaLnBrk="1" latinLnBrk="0" hangingPunct="1">
              <a:spcBef>
                <a:spcPct val="20000"/>
              </a:spcBef>
              <a:buFontTx/>
              <a:buNone/>
              <a:defRPr sz="1100" kern="1200">
                <a:solidFill>
                  <a:schemeClr val="tx1"/>
                </a:solidFill>
                <a:latin typeface="微軟正黑體" pitchFamily="34" charset="-120"/>
                <a:ea typeface="微軟正黑體" pitchFamily="34" charset="-120"/>
                <a:cs typeface="+mn-cs"/>
              </a:defRPr>
            </a:lvl1pPr>
            <a:lvl2pPr marL="182563" indent="-182563" algn="l" defTabSz="914400" rtl="0" eaLnBrk="1" latinLnBrk="0" hangingPunct="1">
              <a:spcBef>
                <a:spcPct val="20000"/>
              </a:spcBef>
              <a:buFontTx/>
              <a:buNone/>
              <a:defRPr sz="900" kern="1200">
                <a:solidFill>
                  <a:schemeClr val="tx1"/>
                </a:solidFill>
                <a:latin typeface="微軟正黑體" pitchFamily="34" charset="-12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微軟正黑體" pitchFamily="34" charset="-12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微軟正黑體" pitchFamily="34" charset="-120"/>
                <a:ea typeface="微軟正黑體" pitchFamily="34" charset="-120"/>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2" indent="0" algn="just">
              <a:lnSpc>
                <a:spcPct val="150000"/>
              </a:lnSpc>
              <a:spcBef>
                <a:spcPts val="600"/>
              </a:spcBef>
              <a:spcAft>
                <a:spcPts val="600"/>
              </a:spcAft>
              <a:buNone/>
            </a:pPr>
            <a:r>
              <a:rPr lang="en-US" altLang="zh-TW" sz="1100" b="1" dirty="0">
                <a:sym typeface="微軟正黑體" pitchFamily="34" charset="-120"/>
              </a:rPr>
              <a:t>5. </a:t>
            </a:r>
            <a:r>
              <a:rPr lang="zh-TW" altLang="en-US" sz="1100" b="1" dirty="0">
                <a:sym typeface="微軟正黑體" pitchFamily="34" charset="-120"/>
              </a:rPr>
              <a:t>綠色產品</a:t>
            </a:r>
            <a:endParaRPr lang="en-US" altLang="zh-TW" sz="1100" b="1" dirty="0">
              <a:sym typeface="微軟正黑體" pitchFamily="34" charset="-120"/>
            </a:endParaRPr>
          </a:p>
          <a:p>
            <a:pPr marL="0" lvl="2" indent="266700" algn="just">
              <a:lnSpc>
                <a:spcPct val="150000"/>
              </a:lnSpc>
              <a:spcBef>
                <a:spcPts val="600"/>
              </a:spcBef>
              <a:spcAft>
                <a:spcPts val="600"/>
              </a:spcAft>
              <a:buNone/>
            </a:pPr>
            <a:r>
              <a:rPr lang="zh-TW" altLang="en-US" sz="900" dirty="0">
                <a:sym typeface="微軟正黑體" pitchFamily="34" charset="-120"/>
              </a:rPr>
              <a:t>英華達秉持保護環境之企業公民社會責任，全力推動「綠色產品」早已成為英華達產品發展的重心。更結合產品生命週期思維，制訂了「有害物質削減」、「易拆解可回收設計」和「能源效率提升」為英華達公司「綠色產品」之三大核心策略並已獲得顯著成果。</a:t>
            </a:r>
            <a:endParaRPr lang="en-US" altLang="zh-TW" sz="900" dirty="0">
              <a:sym typeface="微軟正黑體" pitchFamily="34" charset="-120"/>
            </a:endParaRPr>
          </a:p>
          <a:p>
            <a:pPr marL="0" lvl="2" indent="266700" algn="just">
              <a:lnSpc>
                <a:spcPct val="150000"/>
              </a:lnSpc>
              <a:spcBef>
                <a:spcPts val="600"/>
              </a:spcBef>
              <a:spcAft>
                <a:spcPts val="600"/>
              </a:spcAft>
              <a:buNone/>
            </a:pPr>
            <a:endParaRPr lang="en-US" altLang="zh-TW" sz="900" dirty="0">
              <a:sym typeface="微軟正黑體" pitchFamily="34" charset="-120"/>
            </a:endParaRPr>
          </a:p>
          <a:p>
            <a:pPr marL="0" lvl="2" indent="266700" algn="just">
              <a:lnSpc>
                <a:spcPct val="150000"/>
              </a:lnSpc>
              <a:spcBef>
                <a:spcPts val="600"/>
              </a:spcBef>
              <a:spcAft>
                <a:spcPts val="600"/>
              </a:spcAft>
              <a:buNone/>
            </a:pPr>
            <a:endParaRPr lang="en-US" altLang="zh-TW" sz="900" dirty="0">
              <a:sym typeface="微軟正黑體" pitchFamily="34" charset="-120"/>
            </a:endParaRPr>
          </a:p>
          <a:p>
            <a:pPr marL="0" lvl="2" indent="266700" algn="just">
              <a:lnSpc>
                <a:spcPct val="150000"/>
              </a:lnSpc>
              <a:spcBef>
                <a:spcPts val="600"/>
              </a:spcBef>
              <a:spcAft>
                <a:spcPts val="600"/>
              </a:spcAft>
              <a:buNone/>
            </a:pPr>
            <a:endParaRPr lang="en-US" altLang="zh-TW" sz="900" dirty="0">
              <a:sym typeface="微軟正黑體" pitchFamily="34" charset="-120"/>
            </a:endParaRPr>
          </a:p>
          <a:p>
            <a:pPr marL="0" lvl="2" indent="266700" algn="just">
              <a:lnSpc>
                <a:spcPct val="150000"/>
              </a:lnSpc>
              <a:spcBef>
                <a:spcPts val="600"/>
              </a:spcBef>
              <a:spcAft>
                <a:spcPts val="600"/>
              </a:spcAft>
              <a:buNone/>
            </a:pPr>
            <a:endParaRPr lang="en-US" altLang="zh-TW" sz="900" dirty="0">
              <a:sym typeface="微軟正黑體" pitchFamily="34" charset="-120"/>
            </a:endParaRPr>
          </a:p>
          <a:p>
            <a:pPr marL="0" lvl="2" indent="266700" algn="just">
              <a:lnSpc>
                <a:spcPct val="150000"/>
              </a:lnSpc>
              <a:spcBef>
                <a:spcPts val="600"/>
              </a:spcBef>
              <a:spcAft>
                <a:spcPts val="600"/>
              </a:spcAft>
              <a:buNone/>
            </a:pPr>
            <a:endParaRPr lang="en-US" altLang="zh-TW" sz="900" dirty="0">
              <a:sym typeface="微軟正黑體" pitchFamily="34" charset="-120"/>
            </a:endParaRPr>
          </a:p>
          <a:p>
            <a:pPr algn="just">
              <a:spcAft>
                <a:spcPts val="600"/>
              </a:spcAft>
            </a:pPr>
            <a:r>
              <a:rPr lang="en-US" altLang="zh-TW" sz="900" dirty="0">
                <a:sym typeface="微軟正黑體" pitchFamily="34" charset="-120"/>
              </a:rPr>
              <a:t>(1)</a:t>
            </a:r>
            <a:r>
              <a:rPr lang="zh-TW" altLang="en-US" sz="900" dirty="0">
                <a:sym typeface="微軟正黑體" pitchFamily="34" charset="-120"/>
              </a:rPr>
              <a:t>.建立系統控管，消滅有害物質</a:t>
            </a:r>
            <a:endParaRPr lang="en-US" altLang="zh-TW" sz="900" dirty="0">
              <a:sym typeface="微軟正黑體" pitchFamily="34" charset="-120"/>
            </a:endParaRPr>
          </a:p>
          <a:p>
            <a:pPr marL="0" lvl="2" indent="266700" algn="just">
              <a:lnSpc>
                <a:spcPct val="150000"/>
              </a:lnSpc>
              <a:spcBef>
                <a:spcPts val="600"/>
              </a:spcBef>
              <a:spcAft>
                <a:spcPts val="600"/>
              </a:spcAft>
              <a:buNone/>
            </a:pPr>
            <a:r>
              <a:rPr lang="zh-TW" altLang="zh-TW" sz="900" dirty="0"/>
              <a:t>英華達積極推動</a:t>
            </a:r>
            <a:r>
              <a:rPr lang="en-US" altLang="zh-TW" sz="900" dirty="0"/>
              <a:t>IECQ QC080000 HSPM</a:t>
            </a:r>
            <a:r>
              <a:rPr lang="zh-TW" altLang="zh-TW" sz="900" dirty="0"/>
              <a:t>驗證，並從系統上有效管控與削減有害物質。因應</a:t>
            </a:r>
            <a:r>
              <a:rPr lang="en-US" altLang="zh-TW" sz="900" dirty="0"/>
              <a:t>ISO 9001:2015</a:t>
            </a:r>
            <a:r>
              <a:rPr lang="zh-TW" altLang="zh-TW" sz="900" dirty="0"/>
              <a:t>年大幅改版，英華達也強化</a:t>
            </a:r>
            <a:r>
              <a:rPr lang="en-US" altLang="zh-TW" sz="900" dirty="0"/>
              <a:t>IECQ QC080000</a:t>
            </a:r>
            <a:r>
              <a:rPr lang="zh-TW" altLang="zh-TW" sz="900" dirty="0"/>
              <a:t>流程管理，</a:t>
            </a:r>
            <a:r>
              <a:rPr lang="zh-TW" altLang="en-US" sz="900" dirty="0"/>
              <a:t>並</a:t>
            </a:r>
            <a:r>
              <a:rPr lang="zh-TW" altLang="en-US" sz="900" dirty="0" smtClean="0"/>
              <a:t>於</a:t>
            </a:r>
            <a:r>
              <a:rPr lang="en-US" altLang="zh-TW" sz="900" dirty="0" smtClean="0"/>
              <a:t>2019</a:t>
            </a:r>
            <a:r>
              <a:rPr lang="zh-TW" altLang="en-US" sz="900" dirty="0" smtClean="0"/>
              <a:t>年</a:t>
            </a:r>
            <a:r>
              <a:rPr lang="zh-TW" altLang="en-US" sz="900" dirty="0"/>
              <a:t>進行</a:t>
            </a:r>
            <a:r>
              <a:rPr lang="en-US" altLang="zh-TW" sz="900" dirty="0"/>
              <a:t>QC080000</a:t>
            </a:r>
            <a:r>
              <a:rPr lang="zh-TW" altLang="en-US" sz="900" dirty="0"/>
              <a:t>：</a:t>
            </a:r>
            <a:r>
              <a:rPr lang="en-US" altLang="zh-TW" sz="900" dirty="0"/>
              <a:t>2017</a:t>
            </a:r>
            <a:r>
              <a:rPr lang="zh-TW" altLang="en-US" sz="900" dirty="0"/>
              <a:t>年改版驗證，</a:t>
            </a:r>
            <a:r>
              <a:rPr lang="zh-TW" altLang="zh-TW" sz="900" dirty="0"/>
              <a:t>將重點放在下列項目：</a:t>
            </a:r>
            <a:endParaRPr lang="en-US" altLang="zh-TW" sz="900" dirty="0"/>
          </a:p>
          <a:p>
            <a:pPr marL="0" lvl="2" indent="266700" algn="just">
              <a:lnSpc>
                <a:spcPct val="150000"/>
              </a:lnSpc>
              <a:spcBef>
                <a:spcPts val="600"/>
              </a:spcBef>
              <a:spcAft>
                <a:spcPts val="600"/>
              </a:spcAft>
              <a:buNone/>
            </a:pPr>
            <a:r>
              <a:rPr lang="en-US" altLang="zh-TW" sz="900" dirty="0"/>
              <a:t>1.</a:t>
            </a:r>
            <a:r>
              <a:rPr lang="zh-TW" altLang="zh-TW" sz="900" dirty="0"/>
              <a:t>落實</a:t>
            </a:r>
            <a:r>
              <a:rPr lang="en-US" altLang="zh-TW" sz="900" dirty="0"/>
              <a:t>PDCA</a:t>
            </a:r>
            <a:r>
              <a:rPr lang="zh-TW" altLang="zh-TW" sz="900" dirty="0"/>
              <a:t>於管理系統 </a:t>
            </a:r>
            <a:r>
              <a:rPr lang="en-US" altLang="zh-TW" sz="900" dirty="0"/>
              <a:t>2.</a:t>
            </a:r>
            <a:r>
              <a:rPr lang="zh-TW" altLang="zh-TW" sz="900" dirty="0"/>
              <a:t>加強風險監控</a:t>
            </a:r>
            <a:r>
              <a:rPr lang="en-US" altLang="zh-TW" sz="900" dirty="0"/>
              <a:t>(</a:t>
            </a:r>
            <a:r>
              <a:rPr lang="zh-TW" altLang="zh-TW" sz="900" dirty="0"/>
              <a:t>考量風險</a:t>
            </a:r>
            <a:r>
              <a:rPr lang="en-US" altLang="zh-TW" sz="900" dirty="0"/>
              <a:t>) 3.</a:t>
            </a:r>
            <a:r>
              <a:rPr lang="zh-TW" altLang="zh-TW" sz="900" dirty="0"/>
              <a:t>擴大外部製造與服務</a:t>
            </a:r>
            <a:r>
              <a:rPr lang="en-US" altLang="zh-TW" sz="900" dirty="0"/>
              <a:t>(</a:t>
            </a:r>
            <a:r>
              <a:rPr lang="zh-TW" altLang="zh-TW" sz="900" dirty="0"/>
              <a:t>供應商</a:t>
            </a:r>
            <a:r>
              <a:rPr lang="en-US" altLang="zh-TW" sz="900" dirty="0"/>
              <a:t>)</a:t>
            </a:r>
            <a:r>
              <a:rPr lang="zh-TW" altLang="zh-TW" sz="900" dirty="0"/>
              <a:t>管制而</a:t>
            </a:r>
            <a:r>
              <a:rPr lang="en-US" altLang="zh-TW" sz="900" dirty="0"/>
              <a:t>IACP</a:t>
            </a:r>
            <a:r>
              <a:rPr lang="zh-TW" altLang="zh-TW" sz="900" dirty="0"/>
              <a:t>作為產品生產製造基地，亦須與</a:t>
            </a:r>
            <a:r>
              <a:rPr lang="en-US" altLang="zh-TW" sz="900" dirty="0"/>
              <a:t>IACT</a:t>
            </a:r>
            <a:r>
              <a:rPr lang="zh-TW" altLang="zh-TW" sz="900" dirty="0"/>
              <a:t>在</a:t>
            </a:r>
            <a:r>
              <a:rPr lang="en-US" altLang="zh-TW" sz="900" dirty="0"/>
              <a:t>QC080000</a:t>
            </a:r>
            <a:r>
              <a:rPr lang="zh-TW" altLang="zh-TW" sz="900" dirty="0"/>
              <a:t>更緊密合作，包括：</a:t>
            </a:r>
          </a:p>
          <a:p>
            <a:pPr marL="0" lvl="2" indent="266700" algn="just">
              <a:lnSpc>
                <a:spcPct val="150000"/>
              </a:lnSpc>
              <a:spcBef>
                <a:spcPts val="600"/>
              </a:spcBef>
              <a:spcAft>
                <a:spcPts val="600"/>
              </a:spcAft>
              <a:buNone/>
            </a:pPr>
            <a:endParaRPr lang="zh-TW" altLang="zh-TW" sz="900" dirty="0"/>
          </a:p>
          <a:p>
            <a:pPr marL="0" lvl="2" indent="266700" algn="just">
              <a:lnSpc>
                <a:spcPct val="150000"/>
              </a:lnSpc>
              <a:spcBef>
                <a:spcPts val="600"/>
              </a:spcBef>
              <a:spcAft>
                <a:spcPts val="600"/>
              </a:spcAft>
              <a:buNone/>
            </a:pPr>
            <a:endParaRPr lang="en-US" altLang="zh-TW" sz="900" dirty="0">
              <a:sym typeface="微軟正黑體" pitchFamily="34" charset="-120"/>
            </a:endParaRPr>
          </a:p>
          <a:p>
            <a:pPr marL="0" lvl="2" indent="266700" algn="just">
              <a:lnSpc>
                <a:spcPct val="150000"/>
              </a:lnSpc>
              <a:spcBef>
                <a:spcPts val="600"/>
              </a:spcBef>
              <a:spcAft>
                <a:spcPts val="600"/>
              </a:spcAft>
              <a:buNone/>
            </a:pPr>
            <a:endParaRPr lang="en-US" altLang="zh-TW" sz="900" dirty="0">
              <a:sym typeface="微軟正黑體" pitchFamily="34" charset="-120"/>
            </a:endParaRPr>
          </a:p>
          <a:p>
            <a:pPr marL="0" indent="0" algn="just">
              <a:lnSpc>
                <a:spcPct val="150000"/>
              </a:lnSpc>
              <a:spcBef>
                <a:spcPts val="600"/>
              </a:spcBef>
              <a:spcAft>
                <a:spcPts val="600"/>
              </a:spcAft>
            </a:pPr>
            <a:endParaRPr lang="en-US" altLang="zh-TW" b="1" dirty="0">
              <a:sym typeface="Arial Unicode MS" pitchFamily="34" charset="-120"/>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r>
              <a:rPr lang="zh-TW" altLang="en-US" sz="900" kern="100" dirty="0">
                <a:solidFill>
                  <a:prstClr val="black">
                    <a:lumMod val="95000"/>
                    <a:lumOff val="5000"/>
                  </a:prstClr>
                </a:solidFill>
                <a:latin typeface="微軟正黑體"/>
                <a:cs typeface="Arial Unicode MS"/>
              </a:rPr>
              <a:t> </a:t>
            </a: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zh-TW" altLang="en-US" sz="900" kern="100" dirty="0">
              <a:solidFill>
                <a:prstClr val="black">
                  <a:lumMod val="95000"/>
                  <a:lumOff val="5000"/>
                </a:prstClr>
              </a:solidFill>
              <a:latin typeface="微軟正黑體"/>
              <a:cs typeface="Arial Unicode MS"/>
            </a:endParaRPr>
          </a:p>
        </p:txBody>
      </p:sp>
      <p:sp>
        <p:nvSpPr>
          <p:cNvPr id="13" name="內容版面配置區 2"/>
          <p:cNvSpPr>
            <a:spLocks noGrp="1"/>
          </p:cNvSpPr>
          <p:nvPr>
            <p:ph idx="12"/>
          </p:nvPr>
        </p:nvSpPr>
        <p:spPr>
          <a:xfrm>
            <a:off x="3357122" y="828619"/>
            <a:ext cx="3036038" cy="6056765"/>
          </a:xfrm>
          <a:noFill/>
          <a:ln>
            <a:noFill/>
          </a:ln>
        </p:spPr>
        <p:txBody>
          <a:bodyPr>
            <a:noAutofit/>
          </a:bodyPr>
          <a:lstStyle/>
          <a:p>
            <a:pPr marL="0" lvl="2" indent="0" algn="just">
              <a:lnSpc>
                <a:spcPct val="150000"/>
              </a:lnSpc>
              <a:spcBef>
                <a:spcPts val="600"/>
              </a:spcBef>
              <a:buNone/>
            </a:pPr>
            <a:r>
              <a:rPr lang="en-US" altLang="zh-TW" sz="900" dirty="0"/>
              <a:t>(1.)</a:t>
            </a:r>
            <a:r>
              <a:rPr lang="zh-TW" altLang="zh-TW" sz="900" dirty="0"/>
              <a:t>內部稽核活動涵蓋與符合</a:t>
            </a:r>
            <a:r>
              <a:rPr lang="en-US" altLang="zh-TW" sz="900" dirty="0"/>
              <a:t>QC080000:2017</a:t>
            </a:r>
            <a:r>
              <a:rPr lang="zh-TW" altLang="en-US" sz="900" dirty="0"/>
              <a:t>年版</a:t>
            </a:r>
            <a:r>
              <a:rPr lang="zh-TW" altLang="zh-TW" sz="900" dirty="0"/>
              <a:t>所要求事項</a:t>
            </a:r>
            <a:endParaRPr lang="en-US" altLang="zh-TW" sz="900" dirty="0"/>
          </a:p>
          <a:p>
            <a:pPr marL="0" lvl="2" indent="0" algn="just">
              <a:lnSpc>
                <a:spcPct val="150000"/>
              </a:lnSpc>
              <a:spcBef>
                <a:spcPts val="600"/>
              </a:spcBef>
              <a:spcAft>
                <a:spcPts val="600"/>
              </a:spcAft>
              <a:buNone/>
            </a:pPr>
            <a:r>
              <a:rPr lang="en-US" altLang="zh-TW" sz="900" dirty="0"/>
              <a:t>(2.)</a:t>
            </a:r>
            <a:r>
              <a:rPr lang="zh-TW" altLang="zh-TW" sz="900" dirty="0"/>
              <a:t>定期檢討與改善，提升「無有害物質</a:t>
            </a:r>
            <a:r>
              <a:rPr lang="en-US" altLang="zh-TW" sz="900" dirty="0"/>
              <a:t>(Hazardous Substance Free)</a:t>
            </a:r>
            <a:r>
              <a:rPr lang="zh-TW" altLang="zh-TW" sz="900" dirty="0"/>
              <a:t>」管理成效</a:t>
            </a:r>
            <a:endParaRPr lang="zh-TW" altLang="en-US" sz="900" dirty="0"/>
          </a:p>
          <a:p>
            <a:pPr marL="0" indent="0">
              <a:lnSpc>
                <a:spcPct val="150000"/>
              </a:lnSpc>
            </a:pPr>
            <a:endParaRPr lang="en-US" altLang="zh-TW" sz="900" dirty="0"/>
          </a:p>
          <a:p>
            <a:pPr>
              <a:lnSpc>
                <a:spcPct val="150000"/>
              </a:lnSpc>
            </a:pPr>
            <a:endParaRPr lang="en-US" altLang="zh-TW" sz="900" dirty="0"/>
          </a:p>
          <a:p>
            <a:pPr>
              <a:lnSpc>
                <a:spcPct val="150000"/>
              </a:lnSpc>
            </a:pPr>
            <a:endParaRPr lang="en-US" altLang="zh-TW" sz="900" dirty="0"/>
          </a:p>
          <a:p>
            <a:pPr>
              <a:lnSpc>
                <a:spcPct val="150000"/>
              </a:lnSpc>
            </a:pPr>
            <a:endParaRPr lang="en-US" altLang="zh-TW" sz="900" dirty="0"/>
          </a:p>
          <a:p>
            <a:pPr marL="0" lvl="2" indent="266700" algn="just">
              <a:lnSpc>
                <a:spcPct val="150000"/>
              </a:lnSpc>
              <a:spcBef>
                <a:spcPts val="600"/>
              </a:spcBef>
              <a:spcAft>
                <a:spcPts val="600"/>
              </a:spcAft>
              <a:buNone/>
            </a:pPr>
            <a:endParaRPr lang="en-US" altLang="zh-TW" sz="900" dirty="0">
              <a:sym typeface="微軟正黑體" pitchFamily="34" charset="-120"/>
            </a:endParaRPr>
          </a:p>
          <a:p>
            <a:pPr marL="0" lvl="2" indent="0" algn="just">
              <a:lnSpc>
                <a:spcPct val="150000"/>
              </a:lnSpc>
              <a:spcBef>
                <a:spcPts val="600"/>
              </a:spcBef>
              <a:spcAft>
                <a:spcPts val="600"/>
              </a:spcAft>
              <a:buNone/>
            </a:pPr>
            <a:r>
              <a:rPr lang="en-US" altLang="zh-TW" sz="900" dirty="0">
                <a:sym typeface="微軟正黑體" pitchFamily="34" charset="-120"/>
              </a:rPr>
              <a:t>(</a:t>
            </a:r>
            <a:r>
              <a:rPr lang="zh-TW" altLang="en-US" sz="900" dirty="0">
                <a:sym typeface="微軟正黑體" pitchFamily="34" charset="-120"/>
              </a:rPr>
              <a:t>2</a:t>
            </a:r>
            <a:r>
              <a:rPr lang="en-US" altLang="zh-TW" sz="900" dirty="0">
                <a:sym typeface="微軟正黑體" pitchFamily="34" charset="-120"/>
              </a:rPr>
              <a:t>)</a:t>
            </a:r>
            <a:r>
              <a:rPr lang="zh-TW" altLang="en-US" sz="900" dirty="0">
                <a:sym typeface="微軟正黑體" pitchFamily="34" charset="-120"/>
              </a:rPr>
              <a:t>.結合設計評估 符合3R目標</a:t>
            </a:r>
          </a:p>
          <a:p>
            <a:pPr marL="0" lvl="2" indent="266700" algn="just">
              <a:lnSpc>
                <a:spcPct val="150000"/>
              </a:lnSpc>
              <a:spcBef>
                <a:spcPts val="600"/>
              </a:spcBef>
              <a:spcAft>
                <a:spcPts val="600"/>
              </a:spcAft>
              <a:buNone/>
            </a:pPr>
            <a:r>
              <a:rPr lang="zh-TW" altLang="zh-TW" sz="900" dirty="0"/>
              <a:t>對於歐盟危害性物質限制指令</a:t>
            </a:r>
            <a:r>
              <a:rPr lang="en-US" altLang="zh-TW" sz="900" dirty="0"/>
              <a:t>RoHS</a:t>
            </a:r>
            <a:r>
              <a:rPr lang="zh-TW" altLang="zh-TW" sz="900" dirty="0"/>
              <a:t>，英華達不僅要求零件供應商需提供符合</a:t>
            </a:r>
            <a:r>
              <a:rPr lang="en-US" altLang="zh-TW" sz="900" dirty="0"/>
              <a:t>RoHS</a:t>
            </a:r>
            <a:r>
              <a:rPr lang="zh-TW" altLang="zh-TW" sz="900" dirty="0"/>
              <a:t>相關規定之第三公正單位</a:t>
            </a:r>
            <a:r>
              <a:rPr lang="en-US" altLang="zh-TW" sz="900" dirty="0"/>
              <a:t>(ISO17025</a:t>
            </a:r>
            <a:r>
              <a:rPr lang="zh-TW" altLang="zh-TW" sz="900" dirty="0"/>
              <a:t>認可之實驗室</a:t>
            </a:r>
            <a:r>
              <a:rPr lang="en-US" altLang="zh-TW" sz="900" dirty="0"/>
              <a:t>)</a:t>
            </a:r>
            <a:r>
              <a:rPr lang="zh-TW" altLang="zh-TW" sz="900" dirty="0"/>
              <a:t>驗證報告，並制定依材料屬性之零件進料檢驗</a:t>
            </a:r>
            <a:r>
              <a:rPr lang="en-US" altLang="zh-TW" sz="900" dirty="0"/>
              <a:t>XRF(X</a:t>
            </a:r>
            <a:r>
              <a:rPr lang="zh-TW" altLang="zh-TW" sz="900" dirty="0"/>
              <a:t>光螢光分析</a:t>
            </a:r>
            <a:r>
              <a:rPr lang="en-US" altLang="zh-TW" sz="900" dirty="0"/>
              <a:t>)</a:t>
            </a:r>
            <a:r>
              <a:rPr lang="zh-TW" altLang="zh-TW" sz="900" dirty="0"/>
              <a:t>抽檢流程，從零件端進行源頭管控以確保所有產品符合規範。</a:t>
            </a:r>
            <a:endParaRPr lang="en-US" altLang="zh-TW" sz="900" dirty="0"/>
          </a:p>
          <a:p>
            <a:pPr marL="0" lvl="2" indent="266700" algn="just">
              <a:lnSpc>
                <a:spcPct val="150000"/>
              </a:lnSpc>
              <a:spcBef>
                <a:spcPts val="600"/>
              </a:spcBef>
              <a:spcAft>
                <a:spcPts val="600"/>
              </a:spcAft>
              <a:buNone/>
            </a:pPr>
            <a:r>
              <a:rPr lang="zh-TW" altLang="zh-TW" sz="900" dirty="0"/>
              <a:t>英華達明確於內部程序文件中規範研發部門在產品設計開發階段，必須要進行產品「</a:t>
            </a:r>
            <a:r>
              <a:rPr lang="en-US" altLang="zh-TW" sz="900" dirty="0"/>
              <a:t>WEEE</a:t>
            </a:r>
            <a:r>
              <a:rPr lang="zh-TW" altLang="zh-TW" sz="900" dirty="0"/>
              <a:t>回收率評估表」，並於開發系統中設置流程控制點。產品於量產前，研發部門需確認「</a:t>
            </a:r>
            <a:r>
              <a:rPr lang="en-US" altLang="zh-TW" sz="900" dirty="0"/>
              <a:t>WEEE</a:t>
            </a:r>
            <a:r>
              <a:rPr lang="zh-TW" altLang="zh-TW" sz="900" dirty="0"/>
              <a:t>回收率評估表」符合</a:t>
            </a:r>
            <a:r>
              <a:rPr lang="en-US" altLang="zh-TW" sz="900" dirty="0"/>
              <a:t>WEEE</a:t>
            </a:r>
            <a:r>
              <a:rPr lang="zh-TW" altLang="zh-TW" sz="900" dirty="0"/>
              <a:t>回收率標準，並提交相關人員進行最終審核，確保產品符合歐盟廢電子電機設備</a:t>
            </a:r>
            <a:r>
              <a:rPr lang="en-US" altLang="zh-TW" sz="900" dirty="0"/>
              <a:t>WEEE</a:t>
            </a:r>
            <a:r>
              <a:rPr lang="zh-TW" altLang="zh-TW" sz="900" dirty="0"/>
              <a:t>指令之再使用、再循環</a:t>
            </a:r>
            <a:r>
              <a:rPr lang="en-US" altLang="zh-TW" sz="900" dirty="0"/>
              <a:t>/</a:t>
            </a:r>
            <a:r>
              <a:rPr lang="zh-TW" altLang="zh-TW" sz="900" dirty="0"/>
              <a:t>回收、再生的</a:t>
            </a:r>
            <a:r>
              <a:rPr lang="en-US" altLang="zh-TW" sz="900" dirty="0"/>
              <a:t>3R(Reuse, Recycle, Recovery)</a:t>
            </a:r>
            <a:r>
              <a:rPr lang="zh-TW" altLang="zh-TW" sz="900" dirty="0"/>
              <a:t>目標。</a:t>
            </a:r>
            <a:endParaRPr lang="en-US" altLang="zh-TW" sz="900" dirty="0"/>
          </a:p>
          <a:p>
            <a:endParaRPr lang="zh-TW" altLang="en-US" sz="1050" dirty="0">
              <a:solidFill>
                <a:srgbClr val="0033CC"/>
              </a:solidFill>
              <a:latin typeface="+mn-ea"/>
              <a:sym typeface="SimSun" pitchFamily="2" charset="-122"/>
            </a:endParaRPr>
          </a:p>
          <a:p>
            <a:pPr>
              <a:lnSpc>
                <a:spcPct val="150000"/>
              </a:lnSpc>
            </a:pPr>
            <a:endParaRPr lang="en-US" altLang="zh-TW" sz="900" dirty="0"/>
          </a:p>
          <a:p>
            <a:pPr>
              <a:lnSpc>
                <a:spcPct val="150000"/>
              </a:lnSpc>
            </a:pPr>
            <a:endParaRPr lang="en-US" altLang="zh-TW" sz="900" dirty="0"/>
          </a:p>
          <a:p>
            <a:pPr>
              <a:lnSpc>
                <a:spcPct val="150000"/>
              </a:lnSpc>
            </a:pPr>
            <a:endParaRPr lang="en-US" altLang="zh-TW" sz="900" dirty="0"/>
          </a:p>
          <a:p>
            <a:pPr>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p:txBody>
      </p:sp>
      <p:sp>
        <p:nvSpPr>
          <p:cNvPr id="15" name="Text Box 3"/>
          <p:cNvSpPr txBox="1">
            <a:spLocks noChangeArrowheads="1"/>
          </p:cNvSpPr>
          <p:nvPr/>
        </p:nvSpPr>
        <p:spPr bwMode="auto">
          <a:xfrm>
            <a:off x="3729487" y="3182779"/>
            <a:ext cx="23606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Font typeface="Arial" charset="0"/>
              <a:defRPr>
                <a:solidFill>
                  <a:schemeClr val="tx1"/>
                </a:solidFill>
                <a:latin typeface="Arial" charset="0"/>
                <a:ea typeface="SimSun" pitchFamily="2" charset="-122"/>
              </a:defRPr>
            </a:lvl1pPr>
            <a:lvl2pPr marL="742950" indent="-28575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eaLnBrk="1" hangingPunct="1"/>
            <a:r>
              <a:rPr kumimoji="0" lang="zh-TW" altLang="zh-CN" sz="1000" b="1" dirty="0">
                <a:latin typeface="Times New Roman" pitchFamily="18" charset="0"/>
                <a:cs typeface="Times New Roman" pitchFamily="18" charset="0"/>
                <a:sym typeface="Times New Roman" pitchFamily="18" charset="0"/>
              </a:rPr>
              <a:t> </a:t>
            </a:r>
            <a:r>
              <a:rPr kumimoji="0" lang="zh-TW" altLang="zh-CN" sz="1000" b="1" dirty="0">
                <a:latin typeface="新細明體" charset="-120"/>
                <a:ea typeface="新細明體" charset="-120"/>
                <a:sym typeface="新細明體" charset="-120"/>
              </a:rPr>
              <a:t>■ </a:t>
            </a:r>
            <a:r>
              <a:rPr lang="en-US" altLang="zh-TW" sz="1000" b="1" dirty="0" smtClean="0">
                <a:latin typeface="Times New Roman" pitchFamily="18" charset="0"/>
                <a:cs typeface="Times New Roman" pitchFamily="18" charset="0"/>
              </a:rPr>
              <a:t>QC080000:2019</a:t>
            </a:r>
            <a:r>
              <a:rPr lang="zh-TW" altLang="en-US" sz="1000" b="1" dirty="0" smtClean="0">
                <a:latin typeface="Times New Roman" pitchFamily="18" charset="0"/>
                <a:cs typeface="Times New Roman" pitchFamily="18" charset="0"/>
              </a:rPr>
              <a:t>改版</a:t>
            </a:r>
            <a:r>
              <a:rPr lang="zh-TW" altLang="en-US" sz="1000" b="1" dirty="0">
                <a:latin typeface="Times New Roman" pitchFamily="18" charset="0"/>
                <a:cs typeface="Times New Roman" pitchFamily="18" charset="0"/>
              </a:rPr>
              <a:t>相關歷程</a:t>
            </a:r>
            <a:endParaRPr lang="zh-CN" altLang="zh-TW" sz="1000" b="1" dirty="0">
              <a:latin typeface="Times New Roman" pitchFamily="18" charset="0"/>
              <a:cs typeface="Times New Roman" pitchFamily="18" charset="0"/>
              <a:sym typeface="Times New Roman" pitchFamily="18" charset="0"/>
            </a:endParaRPr>
          </a:p>
        </p:txBody>
      </p:sp>
      <p:sp>
        <p:nvSpPr>
          <p:cNvPr id="16" name="內容版面配置區 3"/>
          <p:cNvSpPr>
            <a:spLocks noGrp="1"/>
          </p:cNvSpPr>
          <p:nvPr>
            <p:ph idx="4294967295"/>
          </p:nvPr>
        </p:nvSpPr>
        <p:spPr>
          <a:xfrm>
            <a:off x="6547510" y="764704"/>
            <a:ext cx="3086010" cy="6133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lvl="2" indent="0" algn="just">
              <a:lnSpc>
                <a:spcPct val="150000"/>
              </a:lnSpc>
              <a:spcBef>
                <a:spcPts val="600"/>
              </a:spcBef>
              <a:spcAft>
                <a:spcPts val="600"/>
              </a:spcAft>
              <a:buNone/>
            </a:pPr>
            <a:r>
              <a:rPr lang="zh-TW" altLang="en-US" sz="900" dirty="0">
                <a:sym typeface="微軟正黑體" pitchFamily="34" charset="-120"/>
              </a:rPr>
              <a:t> </a:t>
            </a:r>
            <a:r>
              <a:rPr lang="en-US" altLang="zh-TW" sz="900" dirty="0">
                <a:sym typeface="微軟正黑體" pitchFamily="34" charset="-120"/>
              </a:rPr>
              <a:t>(</a:t>
            </a:r>
            <a:r>
              <a:rPr lang="zh-TW" altLang="en-US" sz="900" dirty="0">
                <a:sym typeface="微軟正黑體" pitchFamily="34" charset="-120"/>
              </a:rPr>
              <a:t>3</a:t>
            </a:r>
            <a:r>
              <a:rPr lang="en-US" altLang="zh-TW" sz="900" dirty="0">
                <a:sym typeface="微軟正黑體" pitchFamily="34" charset="-120"/>
              </a:rPr>
              <a:t>)</a:t>
            </a:r>
            <a:r>
              <a:rPr lang="zh-TW" altLang="en-US" sz="900" dirty="0">
                <a:sym typeface="微軟正黑體" pitchFamily="34" charset="-120"/>
              </a:rPr>
              <a:t>.採用節能設計 提高環境績效</a:t>
            </a:r>
            <a:endParaRPr lang="en-US" altLang="zh-TW" sz="900" dirty="0">
              <a:sym typeface="微軟正黑體" pitchFamily="34" charset="-120"/>
            </a:endParaRPr>
          </a:p>
          <a:p>
            <a:pPr marL="0" lvl="2" indent="268288" algn="just">
              <a:lnSpc>
                <a:spcPct val="150000"/>
              </a:lnSpc>
              <a:spcBef>
                <a:spcPts val="600"/>
              </a:spcBef>
              <a:spcAft>
                <a:spcPts val="600"/>
              </a:spcAft>
              <a:buNone/>
            </a:pPr>
            <a:r>
              <a:rPr lang="zh-TW" altLang="zh-TW" sz="900" dirty="0"/>
              <a:t>英華達產品設計開發皆配合品牌客戶觸角，深入符合全球各個國家的能源標準要求。針對有外部電源供應器的產品，會要求供應商需提供</a:t>
            </a:r>
            <a:r>
              <a:rPr lang="en-US" altLang="zh-TW" sz="900" dirty="0" err="1"/>
              <a:t>ErP</a:t>
            </a:r>
            <a:r>
              <a:rPr lang="zh-TW" altLang="zh-TW" sz="900" dirty="0"/>
              <a:t>能效標準符合證明文件及驗證確認。產品設計開發時亦充分考量美國能源法、能源之星及紐澳法規能效指標，推動產品節能與效率提升。</a:t>
            </a:r>
            <a:endParaRPr lang="en-US" altLang="zh-TW" sz="900" dirty="0"/>
          </a:p>
          <a:p>
            <a:pPr marL="0" lvl="2" indent="268288" algn="just">
              <a:lnSpc>
                <a:spcPct val="150000"/>
              </a:lnSpc>
              <a:spcBef>
                <a:spcPts val="600"/>
              </a:spcBef>
              <a:spcAft>
                <a:spcPts val="600"/>
              </a:spcAft>
              <a:buNone/>
            </a:pPr>
            <a:endParaRPr lang="en-US" altLang="zh-TW" sz="900" dirty="0"/>
          </a:p>
          <a:p>
            <a:pPr marL="0" lvl="2" indent="268288" algn="just">
              <a:lnSpc>
                <a:spcPct val="150000"/>
              </a:lnSpc>
              <a:spcBef>
                <a:spcPts val="600"/>
              </a:spcBef>
              <a:spcAft>
                <a:spcPts val="600"/>
              </a:spcAft>
              <a:buNone/>
            </a:pPr>
            <a:endParaRPr lang="en-US" altLang="zh-TW" sz="900" dirty="0"/>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zh-TW" altLang="en-US" sz="900" kern="100" dirty="0">
              <a:solidFill>
                <a:prstClr val="black">
                  <a:lumMod val="95000"/>
                  <a:lumOff val="5000"/>
                </a:prstClr>
              </a:solidFill>
              <a:latin typeface="微軟正黑體"/>
              <a:cs typeface="Arial Unicode MS"/>
            </a:endParaRPr>
          </a:p>
        </p:txBody>
      </p:sp>
      <p:sp>
        <p:nvSpPr>
          <p:cNvPr id="17" name="Text Box 9"/>
          <p:cNvSpPr txBox="1">
            <a:spLocks noChangeArrowheads="1"/>
          </p:cNvSpPr>
          <p:nvPr/>
        </p:nvSpPr>
        <p:spPr bwMode="auto">
          <a:xfrm>
            <a:off x="6627695" y="4541058"/>
            <a:ext cx="39604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Font typeface="Arial" charset="0"/>
              <a:defRPr>
                <a:solidFill>
                  <a:schemeClr val="tx1"/>
                </a:solidFill>
                <a:latin typeface="Arial" charset="0"/>
                <a:ea typeface="SimSun" pitchFamily="2" charset="-122"/>
              </a:defRPr>
            </a:lvl1pPr>
            <a:lvl2pPr marL="742950" indent="-28575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eaLnBrk="1" hangingPunct="1"/>
            <a:r>
              <a:rPr lang="zh-TW" altLang="zh-CN" sz="1000" b="1" dirty="0">
                <a:latin typeface="Times New Roman" pitchFamily="18" charset="0"/>
                <a:cs typeface="Times New Roman" pitchFamily="18" charset="0"/>
                <a:sym typeface="Times New Roman" pitchFamily="18" charset="0"/>
              </a:rPr>
              <a:t> </a:t>
            </a:r>
            <a:r>
              <a:rPr lang="zh-TW" altLang="zh-CN" sz="1000" b="1" dirty="0">
                <a:latin typeface="Times New Roman" pitchFamily="18" charset="0"/>
                <a:cs typeface="Times New Roman" pitchFamily="18" charset="0"/>
                <a:sym typeface="新細明體" charset="-120"/>
              </a:rPr>
              <a:t>■ </a:t>
            </a:r>
            <a:r>
              <a:rPr lang="zh-CN" altLang="zh-TW" sz="1000" b="1" dirty="0">
                <a:latin typeface="Times New Roman" pitchFamily="18" charset="0"/>
                <a:cs typeface="Times New Roman" pitchFamily="18" charset="0"/>
                <a:sym typeface="新細明體" charset="-120"/>
              </a:rPr>
              <a:t>圖</a:t>
            </a:r>
            <a:r>
              <a:rPr lang="zh-TW" altLang="zh-CN" sz="1000" b="1" dirty="0">
                <a:latin typeface="Times New Roman" pitchFamily="18" charset="0"/>
                <a:cs typeface="Times New Roman" pitchFamily="18" charset="0"/>
                <a:sym typeface="Times New Roman" pitchFamily="18" charset="0"/>
              </a:rPr>
              <a:t>: </a:t>
            </a:r>
            <a:r>
              <a:rPr lang="zh-CN" altLang="zh-TW" sz="1000" b="1" dirty="0">
                <a:latin typeface="Times New Roman" pitchFamily="18" charset="0"/>
                <a:cs typeface="Times New Roman" pitchFamily="18" charset="0"/>
                <a:sym typeface="Times New Roman" pitchFamily="18" charset="0"/>
              </a:rPr>
              <a:t>英華達</a:t>
            </a:r>
            <a:r>
              <a:rPr lang="zh-CN" altLang="zh-TW" sz="1000" b="1" dirty="0">
                <a:latin typeface="Times New Roman" pitchFamily="18" charset="0"/>
                <a:cs typeface="Times New Roman" pitchFamily="18" charset="0"/>
                <a:sym typeface="新細明體" charset="-120"/>
              </a:rPr>
              <a:t>以</a:t>
            </a:r>
            <a:r>
              <a:rPr lang="zh-TW" altLang="zh-CN" sz="1000" b="1" dirty="0">
                <a:latin typeface="Times New Roman" pitchFamily="18" charset="0"/>
                <a:cs typeface="Times New Roman" pitchFamily="18" charset="0"/>
                <a:sym typeface="Times New Roman" pitchFamily="18" charset="0"/>
              </a:rPr>
              <a:t>IECQ QC080000 HSPM</a:t>
            </a:r>
            <a:r>
              <a:rPr lang="zh-CN" altLang="zh-TW" sz="1000" b="1" dirty="0">
                <a:latin typeface="Times New Roman" pitchFamily="18" charset="0"/>
                <a:cs typeface="Times New Roman" pitchFamily="18" charset="0"/>
                <a:sym typeface="新細明體" charset="-120"/>
              </a:rPr>
              <a:t>為核心</a:t>
            </a:r>
            <a:r>
              <a:rPr lang="zh-CN" altLang="zh-TW" sz="1000" b="1" dirty="0">
                <a:latin typeface="Times New Roman" pitchFamily="18" charset="0"/>
                <a:cs typeface="Times New Roman" pitchFamily="18" charset="0"/>
                <a:sym typeface="Times New Roman" pitchFamily="18" charset="0"/>
              </a:rPr>
              <a:t>，</a:t>
            </a:r>
            <a:endParaRPr lang="en-US" altLang="zh-CN" sz="1000" b="1" dirty="0">
              <a:latin typeface="Times New Roman" pitchFamily="18" charset="0"/>
              <a:cs typeface="Times New Roman" pitchFamily="18" charset="0"/>
              <a:sym typeface="Times New Roman" pitchFamily="18" charset="0"/>
            </a:endParaRPr>
          </a:p>
          <a:p>
            <a:pPr eaLnBrk="1" hangingPunct="1"/>
            <a:r>
              <a:rPr lang="en-US" altLang="zh-CN" sz="1000" b="1" dirty="0">
                <a:latin typeface="Times New Roman" pitchFamily="18" charset="0"/>
                <a:cs typeface="Times New Roman" pitchFamily="18" charset="0"/>
                <a:sym typeface="Times New Roman" pitchFamily="18" charset="0"/>
              </a:rPr>
              <a:t>             </a:t>
            </a:r>
            <a:r>
              <a:rPr lang="zh-CN" altLang="zh-TW" sz="1000" b="1" dirty="0">
                <a:latin typeface="Times New Roman" pitchFamily="18" charset="0"/>
                <a:cs typeface="Times New Roman" pitchFamily="18" charset="0"/>
                <a:sym typeface="新細明體" charset="-120"/>
              </a:rPr>
              <a:t>積極管控有害物質</a:t>
            </a:r>
          </a:p>
        </p:txBody>
      </p:sp>
      <p:pic>
        <p:nvPicPr>
          <p:cNvPr id="18" name="Picture 10"/>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8577" y="2537132"/>
            <a:ext cx="2802044" cy="189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2954" y="1832712"/>
            <a:ext cx="2127849" cy="1308256"/>
          </a:xfrm>
          <a:prstGeom prst="rect">
            <a:avLst/>
          </a:prstGeom>
        </p:spPr>
      </p:pic>
    </p:spTree>
    <p:extLst>
      <p:ext uri="{BB962C8B-B14F-4D97-AF65-F5344CB8AC3E}">
        <p14:creationId xmlns:p14="http://schemas.microsoft.com/office/powerpoint/2010/main" val="24476544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2"/>
          </p:nvPr>
        </p:nvSpPr>
        <p:spPr>
          <a:xfrm>
            <a:off x="3501138" y="886361"/>
            <a:ext cx="2891725" cy="6056765"/>
          </a:xfrm>
          <a:noFill/>
          <a:ln>
            <a:noFill/>
          </a:ln>
        </p:spPr>
        <p:txBody>
          <a:bodyPr>
            <a:noAutofit/>
          </a:bodyPr>
          <a:lstStyle/>
          <a:p>
            <a:pPr marL="0" indent="0">
              <a:lnSpc>
                <a:spcPct val="150000"/>
              </a:lnSpc>
            </a:pPr>
            <a:endParaRPr lang="en-US" altLang="zh-TW" dirty="0"/>
          </a:p>
          <a:p>
            <a:pPr marL="0" indent="0">
              <a:lnSpc>
                <a:spcPct val="150000"/>
              </a:lnSpc>
            </a:pPr>
            <a:endParaRPr lang="en-US" altLang="zh-TW" dirty="0"/>
          </a:p>
          <a:p>
            <a:pPr>
              <a:lnSpc>
                <a:spcPct val="150000"/>
              </a:lnSpc>
            </a:pPr>
            <a:endParaRPr lang="en-US" altLang="zh-TW" dirty="0"/>
          </a:p>
          <a:p>
            <a:pPr>
              <a:lnSpc>
                <a:spcPct val="150000"/>
              </a:lnSpc>
            </a:pPr>
            <a:endParaRPr lang="en-US" altLang="zh-TW" dirty="0"/>
          </a:p>
          <a:p>
            <a:pPr>
              <a:lnSpc>
                <a:spcPct val="150000"/>
              </a:lnSpc>
            </a:pPr>
            <a:endParaRPr lang="en-US" altLang="zh-TW" dirty="0"/>
          </a:p>
          <a:p>
            <a:pPr>
              <a:lnSpc>
                <a:spcPct val="150000"/>
              </a:lnSpc>
            </a:pPr>
            <a:endParaRPr lang="en-US" altLang="zh-TW" dirty="0"/>
          </a:p>
          <a:p>
            <a:pPr>
              <a:lnSpc>
                <a:spcPct val="150000"/>
              </a:lnSpc>
            </a:pPr>
            <a:endParaRPr lang="en-US" altLang="zh-TW" dirty="0"/>
          </a:p>
          <a:p>
            <a:pPr>
              <a:lnSpc>
                <a:spcPct val="150000"/>
              </a:lnSpc>
            </a:pPr>
            <a:endParaRPr lang="en-US" altLang="zh-TW" dirty="0"/>
          </a:p>
          <a:p>
            <a:pPr>
              <a:lnSpc>
                <a:spcPct val="150000"/>
              </a:lnSpc>
            </a:pPr>
            <a:endParaRPr lang="en-US" altLang="zh-TW" dirty="0"/>
          </a:p>
          <a:p>
            <a:pPr>
              <a:lnSpc>
                <a:spcPct val="150000"/>
              </a:lnSpc>
            </a:pPr>
            <a:endParaRPr lang="en-US" altLang="zh-TW" dirty="0"/>
          </a:p>
          <a:p>
            <a:pPr>
              <a:lnSpc>
                <a:spcPct val="150000"/>
              </a:lnSpc>
            </a:pPr>
            <a:endParaRPr lang="en-US" altLang="zh-TW" dirty="0"/>
          </a:p>
          <a:p>
            <a:pPr>
              <a:lnSpc>
                <a:spcPct val="150000"/>
              </a:lnSpc>
            </a:pPr>
            <a:endParaRPr lang="en-US" altLang="zh-TW" dirty="0"/>
          </a:p>
          <a:p>
            <a:pPr>
              <a:lnSpc>
                <a:spcPct val="150000"/>
              </a:lnSpc>
            </a:pPr>
            <a:endParaRPr lang="en-US" altLang="zh-TW" dirty="0"/>
          </a:p>
          <a:p>
            <a:pPr>
              <a:lnSpc>
                <a:spcPct val="150000"/>
              </a:lnSpc>
            </a:pPr>
            <a:endParaRPr lang="en-US" altLang="zh-TW" dirty="0"/>
          </a:p>
          <a:p>
            <a:pPr marL="180975" indent="-180975">
              <a:lnSpc>
                <a:spcPct val="150000"/>
              </a:lnSpc>
            </a:pPr>
            <a:endParaRPr lang="en-US" altLang="zh-TW" dirty="0"/>
          </a:p>
          <a:p>
            <a:pPr marL="180975" indent="-180975">
              <a:lnSpc>
                <a:spcPct val="150000"/>
              </a:lnSpc>
            </a:pPr>
            <a:endParaRPr lang="en-US" altLang="zh-TW" dirty="0"/>
          </a:p>
          <a:p>
            <a:pPr marL="180975" indent="-180975">
              <a:lnSpc>
                <a:spcPct val="150000"/>
              </a:lnSpc>
            </a:pPr>
            <a:endParaRPr lang="en-US" altLang="zh-TW" dirty="0"/>
          </a:p>
          <a:p>
            <a:pPr marL="180975" indent="-180975">
              <a:lnSpc>
                <a:spcPct val="150000"/>
              </a:lnSpc>
            </a:pPr>
            <a:endParaRPr lang="en-US" altLang="zh-TW" dirty="0"/>
          </a:p>
          <a:p>
            <a:pPr marL="180975" indent="-180975">
              <a:lnSpc>
                <a:spcPct val="150000"/>
              </a:lnSpc>
            </a:pPr>
            <a:endParaRPr lang="en-US" altLang="zh-TW" dirty="0"/>
          </a:p>
          <a:p>
            <a:pPr marL="180975" indent="-180975">
              <a:lnSpc>
                <a:spcPct val="150000"/>
              </a:lnSpc>
            </a:pPr>
            <a:endParaRPr lang="en-US" altLang="zh-TW" dirty="0"/>
          </a:p>
          <a:p>
            <a:pPr marL="180975" indent="-180975">
              <a:lnSpc>
                <a:spcPct val="150000"/>
              </a:lnSpc>
            </a:pPr>
            <a:endParaRPr lang="en-US" altLang="zh-TW" dirty="0"/>
          </a:p>
          <a:p>
            <a:pPr marL="180975" indent="-180975">
              <a:lnSpc>
                <a:spcPct val="150000"/>
              </a:lnSpc>
            </a:pPr>
            <a:endParaRPr lang="en-US" altLang="zh-TW" dirty="0"/>
          </a:p>
          <a:p>
            <a:pPr marL="180975" indent="-180975">
              <a:lnSpc>
                <a:spcPct val="150000"/>
              </a:lnSpc>
            </a:pPr>
            <a:endParaRPr lang="en-US" altLang="zh-TW" dirty="0"/>
          </a:p>
          <a:p>
            <a:pPr marL="180975" indent="-180975">
              <a:lnSpc>
                <a:spcPct val="150000"/>
              </a:lnSpc>
            </a:pPr>
            <a:endParaRPr lang="en-US" altLang="zh-TW" dirty="0"/>
          </a:p>
          <a:p>
            <a:pPr marL="180975" indent="-180975">
              <a:lnSpc>
                <a:spcPct val="150000"/>
              </a:lnSpc>
            </a:pPr>
            <a:endParaRPr lang="en-US" altLang="zh-TW" dirty="0"/>
          </a:p>
          <a:p>
            <a:pPr marL="180975" indent="-180975">
              <a:lnSpc>
                <a:spcPct val="150000"/>
              </a:lnSpc>
            </a:pPr>
            <a:endParaRPr lang="en-US" altLang="zh-TW" dirty="0"/>
          </a:p>
          <a:p>
            <a:pPr marL="180975" indent="-180975">
              <a:lnSpc>
                <a:spcPct val="150000"/>
              </a:lnSpc>
            </a:pPr>
            <a:endParaRPr lang="en-US" altLang="zh-TW" dirty="0"/>
          </a:p>
          <a:p>
            <a:pPr marL="180975" indent="-180975">
              <a:lnSpc>
                <a:spcPct val="150000"/>
              </a:lnSpc>
            </a:pPr>
            <a:endParaRPr lang="en-US" altLang="zh-TW" dirty="0"/>
          </a:p>
          <a:p>
            <a:pPr marL="180975" indent="-180975">
              <a:lnSpc>
                <a:spcPct val="150000"/>
              </a:lnSpc>
            </a:pPr>
            <a:endParaRPr lang="en-US" altLang="zh-TW" dirty="0"/>
          </a:p>
          <a:p>
            <a:pPr marL="180975" indent="-180975">
              <a:lnSpc>
                <a:spcPct val="150000"/>
              </a:lnSpc>
            </a:pPr>
            <a:endParaRPr lang="en-US" altLang="zh-TW" dirty="0"/>
          </a:p>
          <a:p>
            <a:pPr marL="180975" indent="-180975">
              <a:lnSpc>
                <a:spcPct val="150000"/>
              </a:lnSpc>
            </a:pPr>
            <a:endParaRPr lang="en-US" altLang="zh-TW" dirty="0"/>
          </a:p>
          <a:p>
            <a:pPr marL="180975" indent="-180975">
              <a:lnSpc>
                <a:spcPct val="150000"/>
              </a:lnSpc>
            </a:pPr>
            <a:endParaRPr lang="en-US" altLang="zh-TW" dirty="0"/>
          </a:p>
          <a:p>
            <a:pPr marL="180975" indent="-180975">
              <a:lnSpc>
                <a:spcPct val="150000"/>
              </a:lnSpc>
            </a:pPr>
            <a:endParaRPr lang="en-US" altLang="zh-TW" dirty="0"/>
          </a:p>
          <a:p>
            <a:pPr marL="180975" indent="-180975">
              <a:lnSpc>
                <a:spcPct val="150000"/>
              </a:lnSpc>
            </a:pPr>
            <a:endParaRPr lang="en-US" altLang="zh-TW" dirty="0"/>
          </a:p>
        </p:txBody>
      </p:sp>
      <p:sp>
        <p:nvSpPr>
          <p:cNvPr id="15" name="內容版面配置區 14"/>
          <p:cNvSpPr>
            <a:spLocks noGrp="1"/>
          </p:cNvSpPr>
          <p:nvPr>
            <p:ph idx="13"/>
          </p:nvPr>
        </p:nvSpPr>
        <p:spPr>
          <a:xfrm>
            <a:off x="3720313" y="381831"/>
            <a:ext cx="2970106" cy="6118769"/>
          </a:xfrm>
        </p:spPr>
        <p:txBody>
          <a:bodyPr>
            <a:noAutofit/>
          </a:bodyPr>
          <a:lstStyle/>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pPr marL="0" indent="0"/>
            <a:r>
              <a:rPr lang="zh-TW" altLang="en-US" dirty="0"/>
              <a:t> </a:t>
            </a:r>
            <a:endParaRPr lang="en-US" altLang="zh-TW" dirty="0"/>
          </a:p>
          <a:p>
            <a:pPr marL="0" indent="0"/>
            <a:endParaRPr lang="en-US" altLang="zh-TW" dirty="0"/>
          </a:p>
          <a:p>
            <a:pPr marL="0" indent="0"/>
            <a:endParaRPr lang="en-US" altLang="zh-TW" dirty="0"/>
          </a:p>
          <a:p>
            <a:pPr marL="0" indent="0"/>
            <a:endParaRPr lang="en-US" altLang="zh-TW" dirty="0"/>
          </a:p>
          <a:p>
            <a:pPr marL="0" indent="0"/>
            <a:endParaRPr lang="en-US" altLang="zh-TW" dirty="0"/>
          </a:p>
          <a:p>
            <a:pPr marL="0" indent="0"/>
            <a:endParaRPr lang="en-US" altLang="zh-TW" dirty="0"/>
          </a:p>
          <a:p>
            <a:pPr marL="0" indent="0"/>
            <a:endParaRPr lang="en-US" altLang="zh-TW" dirty="0"/>
          </a:p>
          <a:p>
            <a:pPr marL="0" indent="0"/>
            <a:endParaRPr lang="en-US" altLang="zh-TW" dirty="0"/>
          </a:p>
          <a:p>
            <a:pPr marL="0" indent="0"/>
            <a:endParaRPr lang="en-US" altLang="zh-TW" dirty="0"/>
          </a:p>
          <a:p>
            <a:pPr marL="0" indent="0"/>
            <a:endParaRPr lang="en-US" altLang="zh-TW" dirty="0"/>
          </a:p>
          <a:p>
            <a:pPr marL="0" indent="0"/>
            <a:endParaRPr lang="en-US" altLang="zh-TW" dirty="0"/>
          </a:p>
          <a:p>
            <a:pPr marL="0" indent="0"/>
            <a:endParaRPr lang="en-US" altLang="zh-TW" dirty="0"/>
          </a:p>
          <a:p>
            <a:pPr marL="0" indent="0"/>
            <a:endParaRPr lang="en-US" altLang="zh-TW" dirty="0"/>
          </a:p>
          <a:p>
            <a:pPr marL="0" indent="0"/>
            <a:endParaRPr lang="en-US" altLang="zh-TW" dirty="0"/>
          </a:p>
          <a:p>
            <a:pPr marL="0" indent="0"/>
            <a:endParaRPr lang="en-US" altLang="zh-TW" dirty="0"/>
          </a:p>
          <a:p>
            <a:pPr marL="0" indent="0"/>
            <a:endParaRPr lang="en-US" altLang="zh-TW" dirty="0"/>
          </a:p>
          <a:p>
            <a:pPr marL="0" indent="0"/>
            <a:endParaRPr lang="en-US" altLang="zh-TW" dirty="0"/>
          </a:p>
          <a:p>
            <a:pPr marL="0" indent="0"/>
            <a:endParaRPr lang="en-US" altLang="zh-TW" dirty="0"/>
          </a:p>
          <a:p>
            <a:pPr marL="0" indent="0"/>
            <a:endParaRPr lang="en-US" altLang="zh-TW" dirty="0"/>
          </a:p>
          <a:p>
            <a:pPr marL="0" indent="0"/>
            <a:endParaRPr lang="zh-TW" altLang="en-US" dirty="0"/>
          </a:p>
        </p:txBody>
      </p:sp>
      <p:sp>
        <p:nvSpPr>
          <p:cNvPr id="5" name="標題 4"/>
          <p:cNvSpPr>
            <a:spLocks noGrp="1"/>
          </p:cNvSpPr>
          <p:nvPr>
            <p:ph type="title"/>
          </p:nvPr>
        </p:nvSpPr>
        <p:spPr>
          <a:xfrm>
            <a:off x="344488" y="358863"/>
            <a:ext cx="2513484" cy="405841"/>
          </a:xfrm>
        </p:spPr>
        <p:txBody>
          <a:bodyPr/>
          <a:lstStyle/>
          <a:p>
            <a:r>
              <a:rPr lang="zh-TW" altLang="en-US" dirty="0">
                <a:solidFill>
                  <a:schemeClr val="tx1"/>
                </a:solidFill>
              </a:rPr>
              <a:t>英華達公司</a:t>
            </a:r>
          </a:p>
        </p:txBody>
      </p:sp>
      <p:sp>
        <p:nvSpPr>
          <p:cNvPr id="4" name="內容版面配置區 3"/>
          <p:cNvSpPr>
            <a:spLocks noGrp="1"/>
          </p:cNvSpPr>
          <p:nvPr>
            <p:ph idx="4294967295"/>
          </p:nvPr>
        </p:nvSpPr>
        <p:spPr>
          <a:xfrm>
            <a:off x="6846000" y="358863"/>
            <a:ext cx="3060000" cy="6116841"/>
          </a:xfrm>
          <a:prstGeom prst="rect">
            <a:avLst/>
          </a:prstGeom>
        </p:spPr>
        <p:txBody>
          <a:bodyPr/>
          <a:lstStyle/>
          <a:p>
            <a:pPr marL="0" indent="0">
              <a:lnSpc>
                <a:spcPct val="150000"/>
              </a:lnSpc>
            </a:pPr>
            <a:endParaRPr lang="en-US" altLang="zh-TW" dirty="0" smtClean="0"/>
          </a:p>
          <a:p>
            <a:pPr marL="0" lvl="2" indent="0" algn="just">
              <a:lnSpc>
                <a:spcPct val="130000"/>
              </a:lnSpc>
              <a:spcBef>
                <a:spcPts val="600"/>
              </a:spcBef>
              <a:spcAft>
                <a:spcPts val="600"/>
              </a:spcAft>
              <a:buNone/>
            </a:pPr>
            <a:r>
              <a:rPr lang="en-US" altLang="zh-TW" sz="900" dirty="0" smtClean="0"/>
              <a:t>3</a:t>
            </a:r>
            <a:r>
              <a:rPr lang="en-US" altLang="zh-TW" sz="900" dirty="0"/>
              <a:t>) </a:t>
            </a:r>
            <a:r>
              <a:rPr lang="zh-TW" altLang="en-US" sz="900" dirty="0"/>
              <a:t>環境政策 </a:t>
            </a:r>
            <a:endParaRPr lang="en-US" altLang="zh-TW" sz="900" dirty="0"/>
          </a:p>
          <a:p>
            <a:pPr marL="0" lvl="2" indent="268288" algn="just">
              <a:lnSpc>
                <a:spcPct val="130000"/>
              </a:lnSpc>
              <a:spcBef>
                <a:spcPts val="600"/>
              </a:spcBef>
              <a:spcAft>
                <a:spcPts val="600"/>
              </a:spcAft>
              <a:buNone/>
            </a:pPr>
            <a:r>
              <a:rPr lang="zh-TW" altLang="en-US" sz="900" dirty="0"/>
              <a:t>為響應國際環保趨勢及客戶要求，追求企業永續發展，從員工個人、企業整體、產業供應鏈、到大環境保育等面向，制定英華達環境政策，如下：</a:t>
            </a:r>
          </a:p>
          <a:p>
            <a:pPr marL="268288" indent="-268288">
              <a:buFont typeface="Wingdings" panose="05000000000000000000" pitchFamily="2" charset="2"/>
              <a:buChar char="l"/>
            </a:pPr>
            <a:r>
              <a:rPr lang="zh-TW" altLang="en-US" sz="900" dirty="0"/>
              <a:t>節能環保 </a:t>
            </a:r>
            <a:r>
              <a:rPr lang="en-US" altLang="zh-TW" sz="900" dirty="0"/>
              <a:t>: </a:t>
            </a:r>
            <a:r>
              <a:rPr lang="zh-TW" altLang="en-US" sz="900" dirty="0"/>
              <a:t>廢棄物減量，減少環境公害的產生。</a:t>
            </a:r>
            <a:endParaRPr lang="en-US" altLang="zh-TW" sz="900" dirty="0"/>
          </a:p>
          <a:p>
            <a:pPr marL="268288" indent="-268288">
              <a:buFont typeface="Wingdings" panose="05000000000000000000" pitchFamily="2" charset="2"/>
              <a:buChar char="l"/>
            </a:pPr>
            <a:endParaRPr lang="zh-TW" altLang="en-US" sz="900" dirty="0"/>
          </a:p>
          <a:p>
            <a:pPr marL="268288" indent="-268288">
              <a:buFont typeface="Wingdings" panose="05000000000000000000" pitchFamily="2" charset="2"/>
              <a:buChar char="l"/>
            </a:pPr>
            <a:r>
              <a:rPr lang="zh-TW" altLang="en-US" sz="900" dirty="0"/>
              <a:t>安全生產：在產品生產的風險進行管控，杜絕生產流程上的隱患。</a:t>
            </a:r>
            <a:endParaRPr lang="en-US" altLang="zh-TW" sz="900" dirty="0"/>
          </a:p>
          <a:p>
            <a:pPr marL="268288" indent="-268288">
              <a:buFont typeface="Wingdings" panose="05000000000000000000" pitchFamily="2" charset="2"/>
              <a:buChar char="l"/>
            </a:pPr>
            <a:endParaRPr lang="en-US" altLang="zh-TW" sz="900" dirty="0"/>
          </a:p>
          <a:p>
            <a:pPr marL="268288" indent="-268288">
              <a:buFont typeface="Wingdings" panose="05000000000000000000" pitchFamily="2" charset="2"/>
              <a:buChar char="l"/>
            </a:pPr>
            <a:r>
              <a:rPr lang="zh-TW" altLang="en-US" sz="900" dirty="0"/>
              <a:t>持續改進：從研發設計到生產出貨，一切符合綠化法規的要求。</a:t>
            </a:r>
            <a:endParaRPr lang="en-US" altLang="zh-TW" sz="900" dirty="0"/>
          </a:p>
          <a:p>
            <a:pPr marL="268288" indent="-268288">
              <a:buFont typeface="Wingdings" panose="05000000000000000000" pitchFamily="2" charset="2"/>
              <a:buChar char="l"/>
            </a:pPr>
            <a:endParaRPr lang="en-US" altLang="zh-TW" sz="900" dirty="0"/>
          </a:p>
          <a:p>
            <a:pPr marL="268288" indent="-268288">
              <a:buFont typeface="Wingdings" panose="05000000000000000000" pitchFamily="2" charset="2"/>
              <a:buChar char="l"/>
            </a:pPr>
            <a:r>
              <a:rPr lang="zh-TW" altLang="en-US" sz="900" dirty="0"/>
              <a:t>保護環境：在大環境層面上，持續為</a:t>
            </a:r>
            <a:endParaRPr lang="en-US" altLang="zh-TW" sz="900" dirty="0"/>
          </a:p>
          <a:p>
            <a:pPr marL="0" indent="0"/>
            <a:r>
              <a:rPr lang="en-US" altLang="zh-TW" sz="900" dirty="0"/>
              <a:t>          </a:t>
            </a:r>
            <a:r>
              <a:rPr lang="zh-TW" altLang="en-US" sz="900" dirty="0"/>
              <a:t>地球環境與企業發展做出貢獻。</a:t>
            </a:r>
          </a:p>
          <a:p>
            <a:endParaRPr lang="zh-TW" altLang="en-US" dirty="0"/>
          </a:p>
        </p:txBody>
      </p:sp>
      <p:sp>
        <p:nvSpPr>
          <p:cNvPr id="2" name="內容版面配置區 1"/>
          <p:cNvSpPr>
            <a:spLocks noGrp="1"/>
          </p:cNvSpPr>
          <p:nvPr>
            <p:ph idx="4294967295"/>
          </p:nvPr>
        </p:nvSpPr>
        <p:spPr>
          <a:xfrm>
            <a:off x="181154" y="4991879"/>
            <a:ext cx="2346325" cy="3167063"/>
          </a:xfrm>
          <a:prstGeom prst="rect">
            <a:avLst/>
          </a:prstGeom>
        </p:spPr>
        <p:txBody>
          <a:bodyPr/>
          <a:lstStyle/>
          <a:p>
            <a:pPr marL="0" lvl="2" indent="0" algn="just">
              <a:lnSpc>
                <a:spcPct val="150000"/>
              </a:lnSpc>
              <a:spcBef>
                <a:spcPts val="0"/>
              </a:spcBef>
              <a:buNone/>
            </a:pPr>
            <a:endParaRPr lang="en-US" altLang="zh-TW" sz="1100" b="1" dirty="0"/>
          </a:p>
          <a:p>
            <a:pPr marL="0" indent="234000" algn="just">
              <a:lnSpc>
                <a:spcPct val="150000"/>
              </a:lnSpc>
              <a:spcBef>
                <a:spcPts val="600"/>
              </a:spcBef>
              <a:spcAft>
                <a:spcPts val="600"/>
              </a:spcAft>
            </a:pPr>
            <a:endParaRPr lang="en-US" altLang="zh-TW" sz="900" dirty="0">
              <a:latin typeface="+mj-ea"/>
            </a:endParaRPr>
          </a:p>
        </p:txBody>
      </p:sp>
      <p:sp>
        <p:nvSpPr>
          <p:cNvPr id="10" name="Rectangle 1"/>
          <p:cNvSpPr>
            <a:spLocks noChangeArrowheads="1"/>
          </p:cNvSpPr>
          <p:nvPr/>
        </p:nvSpPr>
        <p:spPr bwMode="auto">
          <a:xfrm>
            <a:off x="5877167" y="3640118"/>
            <a:ext cx="2978785" cy="27462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0" lvl="2" algn="just">
              <a:lnSpc>
                <a:spcPct val="150000"/>
              </a:lnSpc>
            </a:pPr>
            <a:endParaRPr lang="en-US" altLang="zh-TW" sz="900" dirty="0">
              <a:latin typeface="+mj-ea"/>
              <a:ea typeface="+mj-ea"/>
            </a:endParaRPr>
          </a:p>
        </p:txBody>
      </p:sp>
      <p:sp>
        <p:nvSpPr>
          <p:cNvPr id="9" name="內容版面配置區 1"/>
          <p:cNvSpPr txBox="1">
            <a:spLocks/>
          </p:cNvSpPr>
          <p:nvPr/>
        </p:nvSpPr>
        <p:spPr>
          <a:xfrm>
            <a:off x="382990" y="764704"/>
            <a:ext cx="3057842" cy="37544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Tx/>
              <a:buNone/>
              <a:defRPr sz="1100" kern="1200" baseline="0">
                <a:solidFill>
                  <a:schemeClr val="tx1"/>
                </a:solidFill>
                <a:latin typeface="微軟正黑體" pitchFamily="34" charset="-120"/>
                <a:ea typeface="微軟正黑體" pitchFamily="34" charset="-120"/>
                <a:cs typeface="+mn-cs"/>
              </a:defRPr>
            </a:lvl1pPr>
            <a:lvl2pPr marL="182563" indent="-182563" algn="l" defTabSz="914400" rtl="0" eaLnBrk="1" latinLnBrk="0" hangingPunct="1">
              <a:spcBef>
                <a:spcPct val="20000"/>
              </a:spcBef>
              <a:buFontTx/>
              <a:buNone/>
              <a:defRPr sz="900" kern="1200">
                <a:solidFill>
                  <a:schemeClr val="tx1"/>
                </a:solidFill>
                <a:latin typeface="微軟正黑體" pitchFamily="34" charset="-12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微軟正黑體" pitchFamily="34" charset="-12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微軟正黑體" pitchFamily="34" charset="-120"/>
                <a:ea typeface="微軟正黑體" pitchFamily="34" charset="-120"/>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2" indent="0" algn="just">
              <a:lnSpc>
                <a:spcPct val="130000"/>
              </a:lnSpc>
              <a:spcBef>
                <a:spcPts val="600"/>
              </a:spcBef>
              <a:spcAft>
                <a:spcPts val="600"/>
              </a:spcAft>
              <a:buNone/>
            </a:pPr>
            <a:r>
              <a:rPr lang="en-US" altLang="zh-TW" sz="1100" b="1" dirty="0"/>
              <a:t>6. </a:t>
            </a:r>
            <a:r>
              <a:rPr lang="zh-TW" altLang="en-US" sz="1100" b="1" dirty="0"/>
              <a:t>環境保護</a:t>
            </a:r>
          </a:p>
          <a:p>
            <a:pPr marL="0" lvl="2" indent="266700" algn="just">
              <a:lnSpc>
                <a:spcPct val="150000"/>
              </a:lnSpc>
              <a:spcBef>
                <a:spcPts val="600"/>
              </a:spcBef>
              <a:spcAft>
                <a:spcPts val="600"/>
              </a:spcAft>
              <a:buNone/>
            </a:pPr>
            <a:r>
              <a:rPr lang="zh-TW" altLang="en-US" sz="900" dirty="0"/>
              <a:t>近年來，由於氣候變遷所引發的極端氣候帶來的災害不斷，使得地球的環境面臨極大的挑戰，環境的議題與碳管理議題已是所有企業面對各重要利害關係人需要積極回應的課題。要如何有效控管溫室氣體排放、避免極端氣候帶來的災害，亦成為目前各國政府、環保團體與民眾高度關注的議題。英華達身為全球企業公民的一份子，認為應該更加重視並以積極的態度來面對氣候變遷、能源耗竭與生物物種滅絕等環境議題，以善盡社會責任。</a:t>
            </a:r>
            <a:endParaRPr lang="en-US" altLang="zh-TW" sz="900" dirty="0"/>
          </a:p>
          <a:p>
            <a:pPr marL="0" lvl="2" indent="266700" algn="just">
              <a:lnSpc>
                <a:spcPct val="150000"/>
              </a:lnSpc>
              <a:spcBef>
                <a:spcPts val="600"/>
              </a:spcBef>
              <a:spcAft>
                <a:spcPts val="600"/>
              </a:spcAft>
              <a:buNone/>
            </a:pPr>
            <a:r>
              <a:rPr lang="zh-TW" altLang="en-US" sz="900" dirty="0"/>
              <a:t>為回應全球環境議題，英華達制定環境目標與政策做為推動的基石，期望對於減緩溫室氣體能有所貢獻</a:t>
            </a:r>
            <a:r>
              <a:rPr lang="zh-TW" altLang="en-US" sz="900" dirty="0" smtClean="0"/>
              <a:t>。</a:t>
            </a:r>
            <a:endParaRPr lang="en-US" altLang="zh-TW" sz="900" dirty="0"/>
          </a:p>
        </p:txBody>
      </p:sp>
      <p:sp>
        <p:nvSpPr>
          <p:cNvPr id="11" name="流程圖: 替代處理程序 10"/>
          <p:cNvSpPr/>
          <p:nvPr/>
        </p:nvSpPr>
        <p:spPr bwMode="auto">
          <a:xfrm>
            <a:off x="384842" y="3914744"/>
            <a:ext cx="1872208" cy="1181769"/>
          </a:xfrm>
          <a:prstGeom prst="flowChartAlternateProcess">
            <a:avLst/>
          </a:prstGeom>
          <a:solidFill>
            <a:srgbClr val="669900"/>
          </a:solidFill>
          <a:ln w="3175" cap="flat" cmpd="sng" algn="ctr">
            <a:solidFill>
              <a:srgbClr val="FFC000"/>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kumimoji="1" lang="zh-TW" altLang="en-US" b="1" dirty="0">
                <a:solidFill>
                  <a:srgbClr val="FFFFFF"/>
                </a:solidFill>
                <a:latin typeface="微軟正黑體" panose="020B0604030504040204" pitchFamily="34" charset="-120"/>
                <a:ea typeface="微軟正黑體" panose="020B0604030504040204" pitchFamily="34" charset="-120"/>
              </a:rPr>
              <a:t>環境政策</a:t>
            </a:r>
            <a:r>
              <a:rPr kumimoji="1" lang="en-US" altLang="zh-TW" sz="1200" b="1" dirty="0">
                <a:solidFill>
                  <a:srgbClr val="FFFFFF"/>
                </a:solidFill>
                <a:latin typeface="微軟正黑體" panose="020B0604030504040204" pitchFamily="34" charset="-120"/>
                <a:ea typeface="微軟正黑體" panose="020B0604030504040204" pitchFamily="34" charset="-120"/>
              </a:rPr>
              <a:t>Environmental Policy</a:t>
            </a:r>
            <a:endParaRPr kumimoji="1" lang="zh-TW" altLang="en-US" sz="1200" b="1" dirty="0">
              <a:solidFill>
                <a:srgbClr val="FFFFFF"/>
              </a:solidFill>
              <a:latin typeface="微軟正黑體" panose="020B0604030504040204" pitchFamily="34" charset="-120"/>
              <a:ea typeface="微軟正黑體" panose="020B0604030504040204" pitchFamily="34" charset="-120"/>
            </a:endParaRPr>
          </a:p>
        </p:txBody>
      </p:sp>
      <p:sp>
        <p:nvSpPr>
          <p:cNvPr id="12" name="流程圖: 替代處理程序 11"/>
          <p:cNvSpPr/>
          <p:nvPr/>
        </p:nvSpPr>
        <p:spPr bwMode="auto">
          <a:xfrm>
            <a:off x="2355508" y="4000302"/>
            <a:ext cx="4490491" cy="1037753"/>
          </a:xfrm>
          <a:prstGeom prst="flowChartAlternateProcess">
            <a:avLst/>
          </a:prstGeom>
          <a:solidFill>
            <a:srgbClr val="669900"/>
          </a:solidFill>
          <a:ln w="31750" cap="flat" cmpd="sng" algn="ctr">
            <a:noFill/>
            <a:prstDash val="solid"/>
            <a:round/>
            <a:headEnd type="none" w="med" len="med"/>
            <a:tailEnd type="none" w="med" len="med"/>
          </a:ln>
          <a:effectLst>
            <a:glow rad="63500">
              <a:srgbClr val="FFC000">
                <a:alpha val="40000"/>
              </a:srgbClr>
            </a:glow>
            <a:outerShdw blurRad="50800" dist="38100" dir="5400000" algn="t" rotWithShape="0">
              <a:prstClr val="black">
                <a:alpha val="40000"/>
              </a:prstClr>
            </a:outerShdw>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fontAlgn="base">
              <a:lnSpc>
                <a:spcPct val="150000"/>
              </a:lnSpc>
              <a:spcBef>
                <a:spcPct val="0"/>
              </a:spcBef>
              <a:spcAft>
                <a:spcPct val="0"/>
              </a:spcAft>
            </a:pPr>
            <a:endParaRPr lang="en-US" altLang="zh-TW" b="1" dirty="0">
              <a:solidFill>
                <a:srgbClr val="FFFFFF"/>
              </a:solidFill>
              <a:latin typeface="微軟正黑體" panose="020B0604030504040204" pitchFamily="34" charset="-120"/>
              <a:ea typeface="微軟正黑體" panose="020B0604030504040204" pitchFamily="34" charset="-120"/>
            </a:endParaRPr>
          </a:p>
          <a:p>
            <a:pPr fontAlgn="base">
              <a:lnSpc>
                <a:spcPct val="150000"/>
              </a:lnSpc>
              <a:spcBef>
                <a:spcPct val="0"/>
              </a:spcBef>
              <a:spcAft>
                <a:spcPct val="0"/>
              </a:spcAft>
            </a:pPr>
            <a:endParaRPr lang="en-US" altLang="zh-TW" b="1" dirty="0">
              <a:solidFill>
                <a:srgbClr val="FFFFFF"/>
              </a:solidFill>
              <a:latin typeface="微軟正黑體" panose="020B0604030504040204" pitchFamily="34" charset="-120"/>
              <a:ea typeface="微軟正黑體" panose="020B0604030504040204" pitchFamily="34" charset="-120"/>
            </a:endParaRPr>
          </a:p>
          <a:p>
            <a:pPr algn="ctr" fontAlgn="base">
              <a:lnSpc>
                <a:spcPct val="150000"/>
              </a:lnSpc>
              <a:spcBef>
                <a:spcPct val="0"/>
              </a:spcBef>
              <a:spcAft>
                <a:spcPct val="0"/>
              </a:spcAft>
            </a:pPr>
            <a:r>
              <a:rPr lang="zh-TW" altLang="en-US" b="1" dirty="0">
                <a:solidFill>
                  <a:srgbClr val="FFFFFF"/>
                </a:solidFill>
                <a:latin typeface="微軟正黑體" panose="020B0604030504040204" pitchFamily="34" charset="-120"/>
                <a:ea typeface="微軟正黑體" panose="020B0604030504040204" pitchFamily="34" charset="-120"/>
              </a:rPr>
              <a:t>節能環保 安全生產 持續改進 保護環境</a:t>
            </a:r>
            <a:endParaRPr lang="en-US" altLang="zh-TW" b="1" dirty="0">
              <a:solidFill>
                <a:srgbClr val="FFFFFF"/>
              </a:solidFill>
              <a:latin typeface="微軟正黑體" panose="020B0604030504040204" pitchFamily="34" charset="-120"/>
              <a:ea typeface="微軟正黑體" panose="020B0604030504040204" pitchFamily="34" charset="-120"/>
            </a:endParaRPr>
          </a:p>
          <a:p>
            <a:pPr fontAlgn="base">
              <a:spcBef>
                <a:spcPct val="0"/>
              </a:spcBef>
              <a:spcAft>
                <a:spcPct val="0"/>
              </a:spcAft>
            </a:pPr>
            <a:r>
              <a:rPr lang="en-US" altLang="zh-TW" sz="1200" b="1" dirty="0">
                <a:solidFill>
                  <a:srgbClr val="FFFFFF"/>
                </a:solidFill>
                <a:latin typeface="微軟正黑體" panose="020B0604030504040204" pitchFamily="34" charset="-120"/>
                <a:ea typeface="微軟正黑體" panose="020B0604030504040204" pitchFamily="34" charset="-120"/>
              </a:rPr>
              <a:t>     Energy Saving and Safe Production; Continuous </a:t>
            </a:r>
          </a:p>
          <a:p>
            <a:pPr fontAlgn="base">
              <a:spcBef>
                <a:spcPct val="0"/>
              </a:spcBef>
              <a:spcAft>
                <a:spcPct val="0"/>
              </a:spcAft>
            </a:pPr>
            <a:r>
              <a:rPr lang="en-US" altLang="zh-TW" sz="1200" b="1" dirty="0">
                <a:solidFill>
                  <a:srgbClr val="FFFFFF"/>
                </a:solidFill>
                <a:latin typeface="微軟正黑體" panose="020B0604030504040204" pitchFamily="34" charset="-120"/>
                <a:ea typeface="微軟正黑體" panose="020B0604030504040204" pitchFamily="34" charset="-120"/>
              </a:rPr>
              <a:t>     Improvements in Environment Protection and Prevention.</a:t>
            </a:r>
            <a:endParaRPr lang="zh-TW" altLang="en-US" sz="1200" b="1" dirty="0">
              <a:solidFill>
                <a:srgbClr val="FFFFFF"/>
              </a:solidFill>
              <a:latin typeface="微軟正黑體" panose="020B0604030504040204" pitchFamily="34" charset="-120"/>
              <a:ea typeface="微軟正黑體" panose="020B0604030504040204" pitchFamily="34" charset="-120"/>
            </a:endParaRPr>
          </a:p>
          <a:p>
            <a:pPr algn="ctr" fontAlgn="base">
              <a:lnSpc>
                <a:spcPct val="150000"/>
              </a:lnSpc>
              <a:spcBef>
                <a:spcPct val="0"/>
              </a:spcBef>
              <a:spcAft>
                <a:spcPct val="0"/>
              </a:spcAft>
            </a:pPr>
            <a:endParaRPr lang="en-US" altLang="zh-TW" b="1" dirty="0">
              <a:solidFill>
                <a:srgbClr val="FFFFFF"/>
              </a:solidFill>
              <a:latin typeface="微軟正黑體" panose="020B0604030504040204" pitchFamily="34" charset="-120"/>
              <a:ea typeface="微軟正黑體" panose="020B0604030504040204" pitchFamily="34" charset="-120"/>
            </a:endParaRPr>
          </a:p>
          <a:p>
            <a:pPr algn="ctr" fontAlgn="base">
              <a:lnSpc>
                <a:spcPct val="150000"/>
              </a:lnSpc>
              <a:spcBef>
                <a:spcPct val="0"/>
              </a:spcBef>
              <a:spcAft>
                <a:spcPct val="0"/>
              </a:spcAft>
            </a:pPr>
            <a:endParaRPr lang="zh-TW" altLang="en-US" b="1" dirty="0">
              <a:solidFill>
                <a:srgbClr val="FFFFFF"/>
              </a:solidFill>
              <a:latin typeface="微軟正黑體" panose="020B0604030504040204" pitchFamily="34" charset="-120"/>
              <a:ea typeface="微軟正黑體" panose="020B0604030504040204" pitchFamily="34" charset="-120"/>
            </a:endParaRPr>
          </a:p>
        </p:txBody>
      </p:sp>
      <p:sp>
        <p:nvSpPr>
          <p:cNvPr id="13" name="流程圖: 替代處理程序 12"/>
          <p:cNvSpPr/>
          <p:nvPr/>
        </p:nvSpPr>
        <p:spPr bwMode="auto">
          <a:xfrm>
            <a:off x="384842" y="5303643"/>
            <a:ext cx="1872208" cy="1193711"/>
          </a:xfrm>
          <a:prstGeom prst="flowChartAlternateProcess">
            <a:avLst/>
          </a:prstGeom>
          <a:solidFill>
            <a:srgbClr val="669900"/>
          </a:solidFill>
          <a:ln w="3175" cap="flat" cmpd="sng" algn="ctr">
            <a:solidFill>
              <a:srgbClr val="FFC000"/>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kumimoji="1" lang="zh-TW" altLang="en-US" b="1" dirty="0">
                <a:solidFill>
                  <a:srgbClr val="FFFFFF"/>
                </a:solidFill>
                <a:latin typeface="微軟正黑體" panose="020B0604030504040204" pitchFamily="34" charset="-120"/>
                <a:ea typeface="微軟正黑體" panose="020B0604030504040204" pitchFamily="34" charset="-120"/>
              </a:rPr>
              <a:t>綠色產品</a:t>
            </a:r>
          </a:p>
          <a:p>
            <a:pPr algn="ctr" fontAlgn="base">
              <a:spcBef>
                <a:spcPct val="0"/>
              </a:spcBef>
              <a:spcAft>
                <a:spcPct val="0"/>
              </a:spcAft>
            </a:pPr>
            <a:r>
              <a:rPr kumimoji="1" lang="zh-TW" altLang="en-US" b="1" dirty="0">
                <a:solidFill>
                  <a:srgbClr val="FFFFFF"/>
                </a:solidFill>
                <a:latin typeface="微軟正黑體" panose="020B0604030504040204" pitchFamily="34" charset="-120"/>
                <a:ea typeface="微軟正黑體" panose="020B0604030504040204" pitchFamily="34" charset="-120"/>
              </a:rPr>
              <a:t>政策</a:t>
            </a:r>
            <a:endParaRPr kumimoji="1" lang="en-US" altLang="zh-TW" b="1" dirty="0">
              <a:solidFill>
                <a:srgbClr val="FFFFFF"/>
              </a:solidFill>
              <a:latin typeface="微軟正黑體" panose="020B0604030504040204" pitchFamily="34" charset="-120"/>
              <a:ea typeface="微軟正黑體" panose="020B0604030504040204" pitchFamily="34" charset="-120"/>
            </a:endParaRPr>
          </a:p>
          <a:p>
            <a:pPr algn="ctr" fontAlgn="base">
              <a:spcBef>
                <a:spcPct val="0"/>
              </a:spcBef>
              <a:spcAft>
                <a:spcPct val="0"/>
              </a:spcAft>
            </a:pPr>
            <a:r>
              <a:rPr kumimoji="1" lang="en-US" altLang="zh-TW" sz="1200" b="1" dirty="0">
                <a:solidFill>
                  <a:srgbClr val="FFFFFF"/>
                </a:solidFill>
                <a:latin typeface="微軟正黑體" panose="020B0604030504040204" pitchFamily="34" charset="-120"/>
                <a:ea typeface="微軟正黑體" panose="020B0604030504040204" pitchFamily="34" charset="-120"/>
              </a:rPr>
              <a:t>Green Product Policy</a:t>
            </a:r>
          </a:p>
        </p:txBody>
      </p:sp>
      <p:sp>
        <p:nvSpPr>
          <p:cNvPr id="14" name="流程圖: 替代處理程序 13"/>
          <p:cNvSpPr/>
          <p:nvPr/>
        </p:nvSpPr>
        <p:spPr bwMode="auto">
          <a:xfrm>
            <a:off x="2355509" y="5428773"/>
            <a:ext cx="4490491" cy="943452"/>
          </a:xfrm>
          <a:prstGeom prst="flowChartAlternateProcess">
            <a:avLst/>
          </a:prstGeom>
          <a:solidFill>
            <a:srgbClr val="669900"/>
          </a:solidFill>
          <a:ln w="31750" cap="flat" cmpd="sng" algn="ctr">
            <a:noFill/>
            <a:prstDash val="solid"/>
            <a:round/>
            <a:headEnd type="none" w="med" len="med"/>
            <a:tailEnd type="none" w="med" len="med"/>
          </a:ln>
          <a:effectLst>
            <a:glow rad="63500">
              <a:srgbClr val="FFC000">
                <a:alpha val="40000"/>
              </a:srgbClr>
            </a:glow>
            <a:outerShdw blurRad="50800" dist="38100" dir="5400000" algn="t" rotWithShape="0">
              <a:prstClr val="black">
                <a:alpha val="40000"/>
              </a:prstClr>
            </a:outerShdw>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zh-TW" altLang="en-US" b="1" dirty="0">
                <a:solidFill>
                  <a:srgbClr val="FFFFFF"/>
                </a:solidFill>
                <a:latin typeface="微軟正黑體" panose="020B0604030504040204" pitchFamily="34" charset="-120"/>
                <a:ea typeface="微軟正黑體" panose="020B0604030504040204" pitchFamily="34" charset="-120"/>
              </a:rPr>
              <a:t>綠色產品 節能製造 預防汙染 符合法規</a:t>
            </a:r>
            <a:endParaRPr lang="en-US" altLang="zh-TW" b="1" dirty="0">
              <a:solidFill>
                <a:srgbClr val="FFFFFF"/>
              </a:solidFill>
              <a:latin typeface="微軟正黑體" panose="020B0604030504040204" pitchFamily="34" charset="-120"/>
              <a:ea typeface="微軟正黑體" panose="020B0604030504040204" pitchFamily="34" charset="-120"/>
            </a:endParaRPr>
          </a:p>
          <a:p>
            <a:pPr fontAlgn="base">
              <a:spcBef>
                <a:spcPct val="0"/>
              </a:spcBef>
              <a:spcAft>
                <a:spcPct val="0"/>
              </a:spcAft>
            </a:pPr>
            <a:r>
              <a:rPr lang="en-US" altLang="zh-TW" sz="1200" b="1" dirty="0">
                <a:solidFill>
                  <a:srgbClr val="FFFFFF"/>
                </a:solidFill>
                <a:latin typeface="微軟正黑體" panose="020B0604030504040204" pitchFamily="34" charset="-120"/>
                <a:ea typeface="微軟正黑體" panose="020B0604030504040204" pitchFamily="34" charset="-120"/>
              </a:rPr>
              <a:t>           Green Products and Energy-saving Manufacturing;</a:t>
            </a:r>
          </a:p>
          <a:p>
            <a:pPr fontAlgn="base">
              <a:spcBef>
                <a:spcPct val="0"/>
              </a:spcBef>
              <a:spcAft>
                <a:spcPct val="0"/>
              </a:spcAft>
            </a:pPr>
            <a:r>
              <a:rPr lang="en-US" altLang="zh-TW" sz="1200" b="1" dirty="0">
                <a:solidFill>
                  <a:srgbClr val="FFFFFF"/>
                </a:solidFill>
                <a:latin typeface="微軟正黑體" panose="020B0604030504040204" pitchFamily="34" charset="-120"/>
                <a:ea typeface="微軟正黑體" panose="020B0604030504040204" pitchFamily="34" charset="-120"/>
              </a:rPr>
              <a:t>           Complied with Regulatory  and Pollution Prevention. </a:t>
            </a:r>
          </a:p>
        </p:txBody>
      </p:sp>
      <p:sp>
        <p:nvSpPr>
          <p:cNvPr id="7" name="矩形 6"/>
          <p:cNvSpPr/>
          <p:nvPr/>
        </p:nvSpPr>
        <p:spPr>
          <a:xfrm>
            <a:off x="3467249" y="1176954"/>
            <a:ext cx="3286229" cy="1814343"/>
          </a:xfrm>
          <a:prstGeom prst="rect">
            <a:avLst/>
          </a:prstGeom>
        </p:spPr>
        <p:txBody>
          <a:bodyPr wrap="square">
            <a:spAutoFit/>
          </a:bodyPr>
          <a:lstStyle/>
          <a:p>
            <a:pPr marL="0" lvl="2" indent="0" algn="just">
              <a:lnSpc>
                <a:spcPct val="130000"/>
              </a:lnSpc>
              <a:spcBef>
                <a:spcPts val="600"/>
              </a:spcBef>
              <a:spcAft>
                <a:spcPts val="600"/>
              </a:spcAft>
              <a:buNone/>
            </a:pPr>
            <a:r>
              <a:rPr lang="en-US" altLang="zh-TW" sz="900" dirty="0">
                <a:latin typeface="微軟正黑體" panose="020B0604030504040204" pitchFamily="34" charset="-120"/>
                <a:ea typeface="微軟正黑體" panose="020B0604030504040204" pitchFamily="34" charset="-120"/>
              </a:rPr>
              <a:t>1)</a:t>
            </a:r>
            <a:r>
              <a:rPr lang="zh-TW" altLang="en-US" sz="900" dirty="0">
                <a:latin typeface="微軟正黑體" panose="020B0604030504040204" pitchFamily="34" charset="-120"/>
                <a:ea typeface="微軟正黑體" panose="020B0604030504040204" pitchFamily="34" charset="-120"/>
              </a:rPr>
              <a:t>環境目標與政策</a:t>
            </a:r>
            <a:endParaRPr lang="en-US" altLang="zh-TW" sz="900" dirty="0">
              <a:latin typeface="微軟正黑體" panose="020B0604030504040204" pitchFamily="34" charset="-120"/>
              <a:ea typeface="微軟正黑體" panose="020B0604030504040204" pitchFamily="34" charset="-120"/>
            </a:endParaRPr>
          </a:p>
          <a:p>
            <a:pPr marL="0" lvl="2" indent="268288" algn="just">
              <a:lnSpc>
                <a:spcPct val="130000"/>
              </a:lnSpc>
              <a:spcBef>
                <a:spcPts val="600"/>
              </a:spcBef>
              <a:spcAft>
                <a:spcPts val="600"/>
              </a:spcAft>
              <a:buNone/>
            </a:pPr>
            <a:r>
              <a:rPr lang="zh-TW" altLang="en-US" sz="900" dirty="0">
                <a:latin typeface="微軟正黑體" panose="020B0604030504040204" pitchFamily="34" charset="-120"/>
                <a:ea typeface="微軟正黑體" panose="020B0604030504040204" pitchFamily="34" charset="-120"/>
              </a:rPr>
              <a:t>英華達對環境保護的重視，源自「社會責任」的「環保」。為了善盡企業公民責任及實踐「綠能環保」，制定了英華達的環境政策與環境專案，以引導同仁的整體力量，邁向綠色永續新願景。</a:t>
            </a:r>
          </a:p>
          <a:p>
            <a:pPr marL="0" lvl="2" indent="0" algn="just">
              <a:lnSpc>
                <a:spcPct val="130000"/>
              </a:lnSpc>
              <a:spcBef>
                <a:spcPts val="600"/>
              </a:spcBef>
              <a:spcAft>
                <a:spcPts val="600"/>
              </a:spcAft>
              <a:buNone/>
            </a:pPr>
            <a:r>
              <a:rPr lang="en-US" altLang="zh-TW" sz="900" dirty="0">
                <a:latin typeface="微軟正黑體" panose="020B0604030504040204" pitchFamily="34" charset="-120"/>
                <a:ea typeface="微軟正黑體" panose="020B0604030504040204" pitchFamily="34" charset="-120"/>
              </a:rPr>
              <a:t>2) </a:t>
            </a:r>
            <a:r>
              <a:rPr lang="zh-TW" altLang="en-US" sz="900" dirty="0">
                <a:latin typeface="微軟正黑體" panose="020B0604030504040204" pitchFamily="34" charset="-120"/>
                <a:ea typeface="微軟正黑體" panose="020B0604030504040204" pitchFamily="34" charset="-120"/>
              </a:rPr>
              <a:t>環境目標</a:t>
            </a:r>
            <a:endParaRPr lang="en-US" altLang="zh-TW" sz="900" dirty="0">
              <a:latin typeface="微軟正黑體" panose="020B0604030504040204" pitchFamily="34" charset="-120"/>
              <a:ea typeface="微軟正黑體" panose="020B0604030504040204" pitchFamily="34" charset="-120"/>
            </a:endParaRPr>
          </a:p>
          <a:p>
            <a:pPr marL="0" lvl="2" indent="0" algn="just">
              <a:lnSpc>
                <a:spcPct val="130000"/>
              </a:lnSpc>
              <a:spcBef>
                <a:spcPts val="600"/>
              </a:spcBef>
              <a:spcAft>
                <a:spcPts val="600"/>
              </a:spcAft>
              <a:buNone/>
            </a:pPr>
            <a:r>
              <a:rPr lang="zh-TW" altLang="en-US" sz="900" dirty="0">
                <a:latin typeface="微軟正黑體" panose="020B0604030504040204" pitchFamily="34" charset="-120"/>
                <a:ea typeface="微軟正黑體" panose="020B0604030504040204" pitchFamily="34" charset="-120"/>
              </a:rPr>
              <a:t>為促進綠色競爭優勢，提昇企業形象，實現公司永</a:t>
            </a:r>
            <a:r>
              <a:rPr lang="zh-TW" altLang="en-US" sz="900" dirty="0" smtClean="0">
                <a:latin typeface="微軟正黑體" panose="020B0604030504040204" pitchFamily="34" charset="-120"/>
                <a:ea typeface="微軟正黑體" panose="020B0604030504040204" pitchFamily="34" charset="-120"/>
              </a:rPr>
              <a:t>續</a:t>
            </a:r>
            <a:r>
              <a:rPr lang="zh-TW" altLang="en-US" sz="900" dirty="0">
                <a:latin typeface="微軟正黑體" panose="020B0604030504040204" pitchFamily="34" charset="-120"/>
                <a:ea typeface="微軟正黑體" panose="020B0604030504040204" pitchFamily="34" charset="-120"/>
              </a:rPr>
              <a:t>。</a:t>
            </a:r>
            <a:endPar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endParaRPr>
          </a:p>
        </p:txBody>
      </p:sp>
    </p:spTree>
    <p:extLst>
      <p:ext uri="{BB962C8B-B14F-4D97-AF65-F5344CB8AC3E}">
        <p14:creationId xmlns:p14="http://schemas.microsoft.com/office/powerpoint/2010/main" val="18761100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5"/>
          <p:cNvGraphicFramePr>
            <a:graphicFrameLocks/>
          </p:cNvGraphicFramePr>
          <p:nvPr>
            <p:extLst>
              <p:ext uri="{D42A27DB-BD31-4B8C-83A1-F6EECF244321}">
                <p14:modId xmlns:p14="http://schemas.microsoft.com/office/powerpoint/2010/main" val="2014996160"/>
              </p:ext>
            </p:extLst>
          </p:nvPr>
        </p:nvGraphicFramePr>
        <p:xfrm>
          <a:off x="560512" y="548680"/>
          <a:ext cx="8712968" cy="5834836"/>
        </p:xfrm>
        <a:graphic>
          <a:graphicData uri="http://schemas.openxmlformats.org/drawingml/2006/table">
            <a:tbl>
              <a:tblPr firstRow="1" bandRow="1"/>
              <a:tblGrid>
                <a:gridCol w="1194804">
                  <a:extLst>
                    <a:ext uri="{9D8B030D-6E8A-4147-A177-3AD203B41FA5}">
                      <a16:colId xmlns="" xmlns:a16="http://schemas.microsoft.com/office/drawing/2014/main" val="20000"/>
                    </a:ext>
                  </a:extLst>
                </a:gridCol>
                <a:gridCol w="3341700">
                  <a:extLst>
                    <a:ext uri="{9D8B030D-6E8A-4147-A177-3AD203B41FA5}">
                      <a16:colId xmlns="" xmlns:a16="http://schemas.microsoft.com/office/drawing/2014/main" val="20001"/>
                    </a:ext>
                  </a:extLst>
                </a:gridCol>
                <a:gridCol w="4176464">
                  <a:extLst>
                    <a:ext uri="{9D8B030D-6E8A-4147-A177-3AD203B41FA5}">
                      <a16:colId xmlns="" xmlns:a16="http://schemas.microsoft.com/office/drawing/2014/main" val="20002"/>
                    </a:ext>
                  </a:extLst>
                </a:gridCol>
              </a:tblGrid>
              <a:tr h="343645">
                <a:tc>
                  <a:txBody>
                    <a:bodyPr/>
                    <a:lstStyle>
                      <a:lvl1pPr marL="0" algn="l" rtl="0" eaLnBrk="1" latinLnBrk="0" hangingPunct="1">
                        <a:defRPr kumimoji="0" b="1" kern="1200">
                          <a:solidFill>
                            <a:schemeClr val="lt1"/>
                          </a:solidFill>
                          <a:latin typeface="Tahoma"/>
                          <a:ea typeface="新細明體"/>
                        </a:defRPr>
                      </a:lvl1pPr>
                      <a:lvl2pPr marL="457200" algn="l" rtl="0" eaLnBrk="1" latinLnBrk="0" hangingPunct="1">
                        <a:defRPr kumimoji="0" b="1" kern="1200">
                          <a:solidFill>
                            <a:schemeClr val="lt1"/>
                          </a:solidFill>
                          <a:latin typeface="Tahoma"/>
                          <a:ea typeface="新細明體"/>
                        </a:defRPr>
                      </a:lvl2pPr>
                      <a:lvl3pPr marL="914400" algn="l" rtl="0" eaLnBrk="1" latinLnBrk="0" hangingPunct="1">
                        <a:defRPr kumimoji="0" b="1" kern="1200">
                          <a:solidFill>
                            <a:schemeClr val="lt1"/>
                          </a:solidFill>
                          <a:latin typeface="Tahoma"/>
                          <a:ea typeface="新細明體"/>
                        </a:defRPr>
                      </a:lvl3pPr>
                      <a:lvl4pPr marL="1371600" algn="l" rtl="0" eaLnBrk="1" latinLnBrk="0" hangingPunct="1">
                        <a:defRPr kumimoji="0" b="1" kern="1200">
                          <a:solidFill>
                            <a:schemeClr val="lt1"/>
                          </a:solidFill>
                          <a:latin typeface="Tahoma"/>
                          <a:ea typeface="新細明體"/>
                        </a:defRPr>
                      </a:lvl4pPr>
                      <a:lvl5pPr marL="1828800" algn="l" rtl="0" eaLnBrk="1" latinLnBrk="0" hangingPunct="1">
                        <a:defRPr kumimoji="0" b="1" kern="1200">
                          <a:solidFill>
                            <a:schemeClr val="lt1"/>
                          </a:solidFill>
                          <a:latin typeface="Tahoma"/>
                          <a:ea typeface="新細明體"/>
                        </a:defRPr>
                      </a:lvl5pPr>
                      <a:lvl6pPr marL="2286000" algn="l" rtl="0" eaLnBrk="1" latinLnBrk="0" hangingPunct="1">
                        <a:defRPr kumimoji="0" b="1" kern="1200">
                          <a:solidFill>
                            <a:schemeClr val="lt1"/>
                          </a:solidFill>
                          <a:latin typeface="Tahoma"/>
                          <a:ea typeface="新細明體"/>
                        </a:defRPr>
                      </a:lvl6pPr>
                      <a:lvl7pPr marL="2743200" algn="l" rtl="0" eaLnBrk="1" latinLnBrk="0" hangingPunct="1">
                        <a:defRPr kumimoji="0" b="1" kern="1200">
                          <a:solidFill>
                            <a:schemeClr val="lt1"/>
                          </a:solidFill>
                          <a:latin typeface="Tahoma"/>
                          <a:ea typeface="新細明體"/>
                        </a:defRPr>
                      </a:lvl7pPr>
                      <a:lvl8pPr marL="3200400" algn="l" rtl="0" eaLnBrk="1" latinLnBrk="0" hangingPunct="1">
                        <a:defRPr kumimoji="0" b="1" kern="1200">
                          <a:solidFill>
                            <a:schemeClr val="lt1"/>
                          </a:solidFill>
                          <a:latin typeface="Tahoma"/>
                          <a:ea typeface="新細明體"/>
                        </a:defRPr>
                      </a:lvl8pPr>
                      <a:lvl9pPr marL="3657600" algn="l" rtl="0" eaLnBrk="1" latinLnBrk="0" hangingPunct="1">
                        <a:defRPr kumimoji="0" b="1" kern="1200">
                          <a:solidFill>
                            <a:schemeClr val="lt1"/>
                          </a:solidFill>
                          <a:latin typeface="Tahoma"/>
                          <a:ea typeface="新細明體"/>
                        </a:defRPr>
                      </a:lvl9pPr>
                    </a:lstStyle>
                    <a:p>
                      <a:pPr algn="ctr">
                        <a:lnSpc>
                          <a:spcPct val="150000"/>
                        </a:lnSpc>
                      </a:pPr>
                      <a:r>
                        <a:rPr lang="zh-TW" altLang="en-US" sz="1100" dirty="0">
                          <a:solidFill>
                            <a:schemeClr val="bg1"/>
                          </a:solidFill>
                          <a:latin typeface="微軟正黑體" panose="020B0604030504040204" pitchFamily="34" charset="-120"/>
                          <a:ea typeface="微軟正黑體" panose="020B0604030504040204" pitchFamily="34" charset="-120"/>
                        </a:rPr>
                        <a:t>重大主題</a:t>
                      </a:r>
                    </a:p>
                  </a:txBody>
                  <a:tcPr marL="84406" marR="844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gridSpan="2">
                  <a:txBody>
                    <a:bodyPr/>
                    <a:lstStyle>
                      <a:lvl1pPr marL="0" algn="l" rtl="0" eaLnBrk="1" latinLnBrk="0" hangingPunct="1">
                        <a:defRPr kumimoji="0" b="1" kern="1200">
                          <a:solidFill>
                            <a:schemeClr val="lt1"/>
                          </a:solidFill>
                          <a:latin typeface="Tahoma"/>
                          <a:ea typeface="新細明體"/>
                        </a:defRPr>
                      </a:lvl1pPr>
                      <a:lvl2pPr marL="457200" algn="l" rtl="0" eaLnBrk="1" latinLnBrk="0" hangingPunct="1">
                        <a:defRPr kumimoji="0" b="1" kern="1200">
                          <a:solidFill>
                            <a:schemeClr val="lt1"/>
                          </a:solidFill>
                          <a:latin typeface="Tahoma"/>
                          <a:ea typeface="新細明體"/>
                        </a:defRPr>
                      </a:lvl2pPr>
                      <a:lvl3pPr marL="914400" algn="l" rtl="0" eaLnBrk="1" latinLnBrk="0" hangingPunct="1">
                        <a:defRPr kumimoji="0" b="1" kern="1200">
                          <a:solidFill>
                            <a:schemeClr val="lt1"/>
                          </a:solidFill>
                          <a:latin typeface="Tahoma"/>
                          <a:ea typeface="新細明體"/>
                        </a:defRPr>
                      </a:lvl3pPr>
                      <a:lvl4pPr marL="1371600" algn="l" rtl="0" eaLnBrk="1" latinLnBrk="0" hangingPunct="1">
                        <a:defRPr kumimoji="0" b="1" kern="1200">
                          <a:solidFill>
                            <a:schemeClr val="lt1"/>
                          </a:solidFill>
                          <a:latin typeface="Tahoma"/>
                          <a:ea typeface="新細明體"/>
                        </a:defRPr>
                      </a:lvl4pPr>
                      <a:lvl5pPr marL="1828800" algn="l" rtl="0" eaLnBrk="1" latinLnBrk="0" hangingPunct="1">
                        <a:defRPr kumimoji="0" b="1" kern="1200">
                          <a:solidFill>
                            <a:schemeClr val="lt1"/>
                          </a:solidFill>
                          <a:latin typeface="Tahoma"/>
                          <a:ea typeface="新細明體"/>
                        </a:defRPr>
                      </a:lvl5pPr>
                      <a:lvl6pPr marL="2286000" algn="l" rtl="0" eaLnBrk="1" latinLnBrk="0" hangingPunct="1">
                        <a:defRPr kumimoji="0" b="1" kern="1200">
                          <a:solidFill>
                            <a:schemeClr val="lt1"/>
                          </a:solidFill>
                          <a:latin typeface="Tahoma"/>
                          <a:ea typeface="新細明體"/>
                        </a:defRPr>
                      </a:lvl6pPr>
                      <a:lvl7pPr marL="2743200" algn="l" rtl="0" eaLnBrk="1" latinLnBrk="0" hangingPunct="1">
                        <a:defRPr kumimoji="0" b="1" kern="1200">
                          <a:solidFill>
                            <a:schemeClr val="lt1"/>
                          </a:solidFill>
                          <a:latin typeface="Tahoma"/>
                          <a:ea typeface="新細明體"/>
                        </a:defRPr>
                      </a:lvl7pPr>
                      <a:lvl8pPr marL="3200400" algn="l" rtl="0" eaLnBrk="1" latinLnBrk="0" hangingPunct="1">
                        <a:defRPr kumimoji="0" b="1" kern="1200">
                          <a:solidFill>
                            <a:schemeClr val="lt1"/>
                          </a:solidFill>
                          <a:latin typeface="Tahoma"/>
                          <a:ea typeface="新細明體"/>
                        </a:defRPr>
                      </a:lvl8pPr>
                      <a:lvl9pPr marL="3657600" algn="l" rtl="0" eaLnBrk="1" latinLnBrk="0" hangingPunct="1">
                        <a:defRPr kumimoji="0" b="1" kern="1200">
                          <a:solidFill>
                            <a:schemeClr val="lt1"/>
                          </a:solidFill>
                          <a:latin typeface="Tahoma"/>
                          <a:ea typeface="新細明體"/>
                        </a:defRPr>
                      </a:lvl9pPr>
                    </a:lstStyle>
                    <a:p>
                      <a:pPr marL="0" marR="0" indent="0" algn="ctr" defTabSz="911764" rtl="0" eaLnBrk="1" fontAlgn="auto" latinLnBrk="0" hangingPunct="1">
                        <a:lnSpc>
                          <a:spcPct val="150000"/>
                        </a:lnSpc>
                        <a:spcBef>
                          <a:spcPts val="0"/>
                        </a:spcBef>
                        <a:spcAft>
                          <a:spcPts val="0"/>
                        </a:spcAft>
                        <a:buClrTx/>
                        <a:buSzTx/>
                        <a:buFontTx/>
                        <a:buNone/>
                        <a:tabLst/>
                        <a:defRPr/>
                      </a:pPr>
                      <a:r>
                        <a:rPr lang="zh-TW" altLang="en-US" sz="1100" b="1" kern="1200" dirty="0">
                          <a:solidFill>
                            <a:schemeClr val="bg1"/>
                          </a:solidFill>
                          <a:latin typeface="微軟正黑體" panose="020B0604030504040204" pitchFamily="34" charset="-120"/>
                          <a:ea typeface="微軟正黑體" panose="020B0604030504040204" pitchFamily="34" charset="-120"/>
                          <a:cs typeface="+mn-cs"/>
                        </a:rPr>
                        <a:t>氣候變遷風險、能源管理</a:t>
                      </a:r>
                      <a:endParaRPr lang="en-US" altLang="zh-TW" sz="1100" b="1" kern="1200" dirty="0">
                        <a:solidFill>
                          <a:schemeClr val="bg1"/>
                        </a:solidFill>
                        <a:latin typeface="微軟正黑體" panose="020B0604030504040204" pitchFamily="34" charset="-120"/>
                        <a:ea typeface="微軟正黑體" panose="020B0604030504040204" pitchFamily="34" charset="-120"/>
                        <a:cs typeface="+mn-cs"/>
                      </a:endParaRPr>
                    </a:p>
                  </a:txBody>
                  <a:tcPr marL="84406" marR="844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hMerge="1">
                  <a:txBody>
                    <a:bodyPr/>
                    <a:lstStyle/>
                    <a:p>
                      <a:endParaRPr lang="zh-TW" altLang="en-US"/>
                    </a:p>
                  </a:txBody>
                  <a:tcPr/>
                </a:tc>
                <a:extLst>
                  <a:ext uri="{0D108BD9-81ED-4DB2-BD59-A6C34878D82A}">
                    <a16:rowId xmlns="" xmlns:a16="http://schemas.microsoft.com/office/drawing/2014/main" val="10000"/>
                  </a:ext>
                </a:extLst>
              </a:tr>
              <a:tr h="257098">
                <a:tc>
                  <a:txBody>
                    <a:bodyPr/>
                    <a:lstStyle>
                      <a:lvl1pPr marL="0" algn="l" rtl="0" eaLnBrk="1" latinLnBrk="0" hangingPunct="1">
                        <a:defRPr kumimoji="0" kern="1200">
                          <a:solidFill>
                            <a:schemeClr val="dk1"/>
                          </a:solidFill>
                          <a:latin typeface="Tahoma"/>
                          <a:ea typeface="新細明體"/>
                        </a:defRPr>
                      </a:lvl1pPr>
                      <a:lvl2pPr marL="457200" algn="l" rtl="0" eaLnBrk="1" latinLnBrk="0" hangingPunct="1">
                        <a:defRPr kumimoji="0" kern="1200">
                          <a:solidFill>
                            <a:schemeClr val="dk1"/>
                          </a:solidFill>
                          <a:latin typeface="Tahoma"/>
                          <a:ea typeface="新細明體"/>
                        </a:defRPr>
                      </a:lvl2pPr>
                      <a:lvl3pPr marL="914400" algn="l" rtl="0" eaLnBrk="1" latinLnBrk="0" hangingPunct="1">
                        <a:defRPr kumimoji="0" kern="1200">
                          <a:solidFill>
                            <a:schemeClr val="dk1"/>
                          </a:solidFill>
                          <a:latin typeface="Tahoma"/>
                          <a:ea typeface="新細明體"/>
                        </a:defRPr>
                      </a:lvl3pPr>
                      <a:lvl4pPr marL="1371600" algn="l" rtl="0" eaLnBrk="1" latinLnBrk="0" hangingPunct="1">
                        <a:defRPr kumimoji="0" kern="1200">
                          <a:solidFill>
                            <a:schemeClr val="dk1"/>
                          </a:solidFill>
                          <a:latin typeface="Tahoma"/>
                          <a:ea typeface="新細明體"/>
                        </a:defRPr>
                      </a:lvl4pPr>
                      <a:lvl5pPr marL="1828800" algn="l" rtl="0" eaLnBrk="1" latinLnBrk="0" hangingPunct="1">
                        <a:defRPr kumimoji="0" kern="1200">
                          <a:solidFill>
                            <a:schemeClr val="dk1"/>
                          </a:solidFill>
                          <a:latin typeface="Tahoma"/>
                          <a:ea typeface="新細明體"/>
                        </a:defRPr>
                      </a:lvl5pPr>
                      <a:lvl6pPr marL="2286000" algn="l" rtl="0" eaLnBrk="1" latinLnBrk="0" hangingPunct="1">
                        <a:defRPr kumimoji="0" kern="1200">
                          <a:solidFill>
                            <a:schemeClr val="dk1"/>
                          </a:solidFill>
                          <a:latin typeface="Tahoma"/>
                          <a:ea typeface="新細明體"/>
                        </a:defRPr>
                      </a:lvl6pPr>
                      <a:lvl7pPr marL="2743200" algn="l" rtl="0" eaLnBrk="1" latinLnBrk="0" hangingPunct="1">
                        <a:defRPr kumimoji="0" kern="1200">
                          <a:solidFill>
                            <a:schemeClr val="dk1"/>
                          </a:solidFill>
                          <a:latin typeface="Tahoma"/>
                          <a:ea typeface="新細明體"/>
                        </a:defRPr>
                      </a:lvl7pPr>
                      <a:lvl8pPr marL="3200400" algn="l" rtl="0" eaLnBrk="1" latinLnBrk="0" hangingPunct="1">
                        <a:defRPr kumimoji="0" kern="1200">
                          <a:solidFill>
                            <a:schemeClr val="dk1"/>
                          </a:solidFill>
                          <a:latin typeface="Tahoma"/>
                          <a:ea typeface="新細明體"/>
                        </a:defRPr>
                      </a:lvl8pPr>
                      <a:lvl9pPr marL="3657600" algn="l" rtl="0" eaLnBrk="1" latinLnBrk="0" hangingPunct="1">
                        <a:defRPr kumimoji="0" kern="1200">
                          <a:solidFill>
                            <a:schemeClr val="dk1"/>
                          </a:solidFill>
                          <a:latin typeface="Tahoma"/>
                          <a:ea typeface="新細明體"/>
                        </a:defRPr>
                      </a:lvl9pPr>
                    </a:lstStyle>
                    <a:p>
                      <a:pPr algn="ctr">
                        <a:lnSpc>
                          <a:spcPts val="1300"/>
                        </a:lnSpc>
                      </a:pPr>
                      <a:r>
                        <a:rPr lang="zh-TW" altLang="en-US" sz="900" dirty="0">
                          <a:solidFill>
                            <a:schemeClr val="tx1"/>
                          </a:solidFill>
                          <a:latin typeface="微軟正黑體" panose="020B0604030504040204" pitchFamily="34" charset="-120"/>
                          <a:ea typeface="微軟正黑體" panose="020B0604030504040204" pitchFamily="34" charset="-120"/>
                        </a:rPr>
                        <a:t>管理方針項目</a:t>
                      </a:r>
                    </a:p>
                  </a:txBody>
                  <a:tcPr marL="84406" marR="844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lvl1pPr marL="0" algn="l" rtl="0" eaLnBrk="1" latinLnBrk="0" hangingPunct="1">
                        <a:defRPr kumimoji="0" kern="1200">
                          <a:solidFill>
                            <a:schemeClr val="dk1"/>
                          </a:solidFill>
                          <a:latin typeface="Tahoma"/>
                          <a:ea typeface="新細明體"/>
                        </a:defRPr>
                      </a:lvl1pPr>
                      <a:lvl2pPr marL="457200" algn="l" rtl="0" eaLnBrk="1" latinLnBrk="0" hangingPunct="1">
                        <a:defRPr kumimoji="0" kern="1200">
                          <a:solidFill>
                            <a:schemeClr val="dk1"/>
                          </a:solidFill>
                          <a:latin typeface="Tahoma"/>
                          <a:ea typeface="新細明體"/>
                        </a:defRPr>
                      </a:lvl2pPr>
                      <a:lvl3pPr marL="914400" algn="l" rtl="0" eaLnBrk="1" latinLnBrk="0" hangingPunct="1">
                        <a:defRPr kumimoji="0" kern="1200">
                          <a:solidFill>
                            <a:schemeClr val="dk1"/>
                          </a:solidFill>
                          <a:latin typeface="Tahoma"/>
                          <a:ea typeface="新細明體"/>
                        </a:defRPr>
                      </a:lvl3pPr>
                      <a:lvl4pPr marL="1371600" algn="l" rtl="0" eaLnBrk="1" latinLnBrk="0" hangingPunct="1">
                        <a:defRPr kumimoji="0" kern="1200">
                          <a:solidFill>
                            <a:schemeClr val="dk1"/>
                          </a:solidFill>
                          <a:latin typeface="Tahoma"/>
                          <a:ea typeface="新細明體"/>
                        </a:defRPr>
                      </a:lvl4pPr>
                      <a:lvl5pPr marL="1828800" algn="l" rtl="0" eaLnBrk="1" latinLnBrk="0" hangingPunct="1">
                        <a:defRPr kumimoji="0" kern="1200">
                          <a:solidFill>
                            <a:schemeClr val="dk1"/>
                          </a:solidFill>
                          <a:latin typeface="Tahoma"/>
                          <a:ea typeface="新細明體"/>
                        </a:defRPr>
                      </a:lvl5pPr>
                      <a:lvl6pPr marL="2286000" algn="l" rtl="0" eaLnBrk="1" latinLnBrk="0" hangingPunct="1">
                        <a:defRPr kumimoji="0" kern="1200">
                          <a:solidFill>
                            <a:schemeClr val="dk1"/>
                          </a:solidFill>
                          <a:latin typeface="Tahoma"/>
                          <a:ea typeface="新細明體"/>
                        </a:defRPr>
                      </a:lvl6pPr>
                      <a:lvl7pPr marL="2743200" algn="l" rtl="0" eaLnBrk="1" latinLnBrk="0" hangingPunct="1">
                        <a:defRPr kumimoji="0" kern="1200">
                          <a:solidFill>
                            <a:schemeClr val="dk1"/>
                          </a:solidFill>
                          <a:latin typeface="Tahoma"/>
                          <a:ea typeface="新細明體"/>
                        </a:defRPr>
                      </a:lvl7pPr>
                      <a:lvl8pPr marL="3200400" algn="l" rtl="0" eaLnBrk="1" latinLnBrk="0" hangingPunct="1">
                        <a:defRPr kumimoji="0" kern="1200">
                          <a:solidFill>
                            <a:schemeClr val="dk1"/>
                          </a:solidFill>
                          <a:latin typeface="Tahoma"/>
                          <a:ea typeface="新細明體"/>
                        </a:defRPr>
                      </a:lvl8pPr>
                      <a:lvl9pPr marL="3657600" algn="l" rtl="0" eaLnBrk="1" latinLnBrk="0" hangingPunct="1">
                        <a:defRPr kumimoji="0" kern="1200">
                          <a:solidFill>
                            <a:schemeClr val="dk1"/>
                          </a:solidFill>
                          <a:latin typeface="Tahoma"/>
                          <a:ea typeface="新細明體"/>
                        </a:defRPr>
                      </a:lvl9pPr>
                    </a:lstStyle>
                    <a:p>
                      <a:pPr algn="ctr">
                        <a:lnSpc>
                          <a:spcPts val="1300"/>
                        </a:lnSpc>
                      </a:pPr>
                      <a:r>
                        <a:rPr lang="zh-TW" altLang="en-US" sz="900" u="none" dirty="0">
                          <a:solidFill>
                            <a:schemeClr val="tx1"/>
                          </a:solidFill>
                          <a:latin typeface="微軟正黑體" panose="020B0604030504040204" pitchFamily="34" charset="-120"/>
                          <a:ea typeface="微軟正黑體" panose="020B0604030504040204" pitchFamily="34" charset="-120"/>
                        </a:rPr>
                        <a:t>說明</a:t>
                      </a:r>
                    </a:p>
                  </a:txBody>
                  <a:tcPr marL="84406" marR="844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zh-TW" altLang="en-US"/>
                    </a:p>
                  </a:txBody>
                  <a:tcPr/>
                </a:tc>
                <a:extLst>
                  <a:ext uri="{0D108BD9-81ED-4DB2-BD59-A6C34878D82A}">
                    <a16:rowId xmlns="" xmlns:a16="http://schemas.microsoft.com/office/drawing/2014/main" val="10002"/>
                  </a:ext>
                </a:extLst>
              </a:tr>
              <a:tr h="809667">
                <a:tc>
                  <a:txBody>
                    <a:bodyPr/>
                    <a:lstStyle>
                      <a:lvl1pPr marL="0" algn="l" rtl="0" eaLnBrk="1" latinLnBrk="0" hangingPunct="1">
                        <a:defRPr kumimoji="0" kern="1200">
                          <a:solidFill>
                            <a:schemeClr val="dk1"/>
                          </a:solidFill>
                          <a:latin typeface="Tahoma"/>
                          <a:ea typeface="新細明體"/>
                        </a:defRPr>
                      </a:lvl1pPr>
                      <a:lvl2pPr marL="457200" algn="l" rtl="0" eaLnBrk="1" latinLnBrk="0" hangingPunct="1">
                        <a:defRPr kumimoji="0" kern="1200">
                          <a:solidFill>
                            <a:schemeClr val="dk1"/>
                          </a:solidFill>
                          <a:latin typeface="Tahoma"/>
                          <a:ea typeface="新細明體"/>
                        </a:defRPr>
                      </a:lvl2pPr>
                      <a:lvl3pPr marL="914400" algn="l" rtl="0" eaLnBrk="1" latinLnBrk="0" hangingPunct="1">
                        <a:defRPr kumimoji="0" kern="1200">
                          <a:solidFill>
                            <a:schemeClr val="dk1"/>
                          </a:solidFill>
                          <a:latin typeface="Tahoma"/>
                          <a:ea typeface="新細明體"/>
                        </a:defRPr>
                      </a:lvl3pPr>
                      <a:lvl4pPr marL="1371600" algn="l" rtl="0" eaLnBrk="1" latinLnBrk="0" hangingPunct="1">
                        <a:defRPr kumimoji="0" kern="1200">
                          <a:solidFill>
                            <a:schemeClr val="dk1"/>
                          </a:solidFill>
                          <a:latin typeface="Tahoma"/>
                          <a:ea typeface="新細明體"/>
                        </a:defRPr>
                      </a:lvl4pPr>
                      <a:lvl5pPr marL="1828800" algn="l" rtl="0" eaLnBrk="1" latinLnBrk="0" hangingPunct="1">
                        <a:defRPr kumimoji="0" kern="1200">
                          <a:solidFill>
                            <a:schemeClr val="dk1"/>
                          </a:solidFill>
                          <a:latin typeface="Tahoma"/>
                          <a:ea typeface="新細明體"/>
                        </a:defRPr>
                      </a:lvl5pPr>
                      <a:lvl6pPr marL="2286000" algn="l" rtl="0" eaLnBrk="1" latinLnBrk="0" hangingPunct="1">
                        <a:defRPr kumimoji="0" kern="1200">
                          <a:solidFill>
                            <a:schemeClr val="dk1"/>
                          </a:solidFill>
                          <a:latin typeface="Tahoma"/>
                          <a:ea typeface="新細明體"/>
                        </a:defRPr>
                      </a:lvl6pPr>
                      <a:lvl7pPr marL="2743200" algn="l" rtl="0" eaLnBrk="1" latinLnBrk="0" hangingPunct="1">
                        <a:defRPr kumimoji="0" kern="1200">
                          <a:solidFill>
                            <a:schemeClr val="dk1"/>
                          </a:solidFill>
                          <a:latin typeface="Tahoma"/>
                          <a:ea typeface="新細明體"/>
                        </a:defRPr>
                      </a:lvl7pPr>
                      <a:lvl8pPr marL="3200400" algn="l" rtl="0" eaLnBrk="1" latinLnBrk="0" hangingPunct="1">
                        <a:defRPr kumimoji="0" kern="1200">
                          <a:solidFill>
                            <a:schemeClr val="dk1"/>
                          </a:solidFill>
                          <a:latin typeface="Tahoma"/>
                          <a:ea typeface="新細明體"/>
                        </a:defRPr>
                      </a:lvl8pPr>
                      <a:lvl9pPr marL="3657600" algn="l" rtl="0" eaLnBrk="1" latinLnBrk="0" hangingPunct="1">
                        <a:defRPr kumimoji="0" kern="1200">
                          <a:solidFill>
                            <a:schemeClr val="dk1"/>
                          </a:solidFill>
                          <a:latin typeface="Tahoma"/>
                          <a:ea typeface="新細明體"/>
                        </a:defRPr>
                      </a:lvl9pPr>
                    </a:lstStyle>
                    <a:p>
                      <a:pPr algn="ctr">
                        <a:lnSpc>
                          <a:spcPts val="1300"/>
                        </a:lnSpc>
                      </a:pPr>
                      <a:r>
                        <a:rPr lang="zh-TW" altLang="en-US" sz="900" dirty="0">
                          <a:solidFill>
                            <a:schemeClr val="tx1"/>
                          </a:solidFill>
                          <a:latin typeface="微軟正黑體" panose="020B0604030504040204" pitchFamily="34" charset="-120"/>
                          <a:ea typeface="微軟正黑體" panose="020B0604030504040204" pitchFamily="34" charset="-120"/>
                        </a:rPr>
                        <a:t>主題的重要性與邊界</a:t>
                      </a:r>
                    </a:p>
                  </a:txBody>
                  <a:tcPr marL="84406" marR="844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lvl1pPr marL="0" algn="l" rtl="0" eaLnBrk="1" latinLnBrk="0" hangingPunct="1">
                        <a:defRPr kumimoji="0" kern="1200">
                          <a:solidFill>
                            <a:schemeClr val="dk1"/>
                          </a:solidFill>
                          <a:latin typeface="Tahoma"/>
                          <a:ea typeface="新細明體"/>
                        </a:defRPr>
                      </a:lvl1pPr>
                      <a:lvl2pPr marL="457200" algn="l" rtl="0" eaLnBrk="1" latinLnBrk="0" hangingPunct="1">
                        <a:defRPr kumimoji="0" kern="1200">
                          <a:solidFill>
                            <a:schemeClr val="dk1"/>
                          </a:solidFill>
                          <a:latin typeface="Tahoma"/>
                          <a:ea typeface="新細明體"/>
                        </a:defRPr>
                      </a:lvl2pPr>
                      <a:lvl3pPr marL="914400" algn="l" rtl="0" eaLnBrk="1" latinLnBrk="0" hangingPunct="1">
                        <a:defRPr kumimoji="0" kern="1200">
                          <a:solidFill>
                            <a:schemeClr val="dk1"/>
                          </a:solidFill>
                          <a:latin typeface="Tahoma"/>
                          <a:ea typeface="新細明體"/>
                        </a:defRPr>
                      </a:lvl3pPr>
                      <a:lvl4pPr marL="1371600" algn="l" rtl="0" eaLnBrk="1" latinLnBrk="0" hangingPunct="1">
                        <a:defRPr kumimoji="0" kern="1200">
                          <a:solidFill>
                            <a:schemeClr val="dk1"/>
                          </a:solidFill>
                          <a:latin typeface="Tahoma"/>
                          <a:ea typeface="新細明體"/>
                        </a:defRPr>
                      </a:lvl4pPr>
                      <a:lvl5pPr marL="1828800" algn="l" rtl="0" eaLnBrk="1" latinLnBrk="0" hangingPunct="1">
                        <a:defRPr kumimoji="0" kern="1200">
                          <a:solidFill>
                            <a:schemeClr val="dk1"/>
                          </a:solidFill>
                          <a:latin typeface="Tahoma"/>
                          <a:ea typeface="新細明體"/>
                        </a:defRPr>
                      </a:lvl5pPr>
                      <a:lvl6pPr marL="2286000" algn="l" rtl="0" eaLnBrk="1" latinLnBrk="0" hangingPunct="1">
                        <a:defRPr kumimoji="0" kern="1200">
                          <a:solidFill>
                            <a:schemeClr val="dk1"/>
                          </a:solidFill>
                          <a:latin typeface="Tahoma"/>
                          <a:ea typeface="新細明體"/>
                        </a:defRPr>
                      </a:lvl6pPr>
                      <a:lvl7pPr marL="2743200" algn="l" rtl="0" eaLnBrk="1" latinLnBrk="0" hangingPunct="1">
                        <a:defRPr kumimoji="0" kern="1200">
                          <a:solidFill>
                            <a:schemeClr val="dk1"/>
                          </a:solidFill>
                          <a:latin typeface="Tahoma"/>
                          <a:ea typeface="新細明體"/>
                        </a:defRPr>
                      </a:lvl7pPr>
                      <a:lvl8pPr marL="3200400" algn="l" rtl="0" eaLnBrk="1" latinLnBrk="0" hangingPunct="1">
                        <a:defRPr kumimoji="0" kern="1200">
                          <a:solidFill>
                            <a:schemeClr val="dk1"/>
                          </a:solidFill>
                          <a:latin typeface="Tahoma"/>
                          <a:ea typeface="新細明體"/>
                        </a:defRPr>
                      </a:lvl8pPr>
                      <a:lvl9pPr marL="3657600" algn="l" rtl="0" eaLnBrk="1" latinLnBrk="0" hangingPunct="1">
                        <a:defRPr kumimoji="0" kern="1200">
                          <a:solidFill>
                            <a:schemeClr val="dk1"/>
                          </a:solidFill>
                          <a:latin typeface="Tahoma"/>
                          <a:ea typeface="新細明體"/>
                        </a:defRPr>
                      </a:lvl9pPr>
                    </a:lstStyle>
                    <a:p>
                      <a:pPr marL="0" marR="0" indent="0" algn="l" defTabSz="911764" rtl="0" eaLnBrk="1" fontAlgn="auto" latinLnBrk="0" hangingPunct="1">
                        <a:lnSpc>
                          <a:spcPts val="1300"/>
                        </a:lnSpc>
                        <a:spcBef>
                          <a:spcPts val="0"/>
                        </a:spcBef>
                        <a:spcAft>
                          <a:spcPts val="0"/>
                        </a:spcAft>
                        <a:buClrTx/>
                        <a:buSzTx/>
                        <a:buFontTx/>
                        <a:buNone/>
                        <a:tabLst/>
                        <a:defRPr/>
                      </a:pPr>
                      <a:r>
                        <a:rPr lang="zh-TW" altLang="en-US" sz="9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英業達集團為回應全球環境議題及因應廠區所在地</a:t>
                      </a:r>
                      <a:r>
                        <a:rPr lang="en-US" altLang="zh-TW" sz="9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a:t>
                      </a:r>
                      <a:r>
                        <a:rPr lang="zh-TW" altLang="en-US" sz="9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如浦東廠區</a:t>
                      </a:r>
                      <a:r>
                        <a:rPr lang="en-US" altLang="zh-TW" sz="9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a:t>
                      </a:r>
                      <a:r>
                        <a:rPr lang="zh-TW" altLang="en-US" sz="9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之碳排放交易規定，英業達集團目前雖尚未收到法令規範，但為減緩因公司營運排放之溫室氣體的環境衝擊，持續推動節能減排，以有效減少溫室氣體之排放。</a:t>
                      </a:r>
                      <a:endParaRPr lang="en-US" altLang="zh-TW" sz="900" b="0" i="0" u="none" strike="noStrike" kern="1200" dirty="0">
                        <a:solidFill>
                          <a:srgbClr val="000000"/>
                        </a:solidFill>
                        <a:effectLst/>
                        <a:latin typeface="微軟正黑體" panose="020B0604030504040204" pitchFamily="34" charset="-120"/>
                        <a:ea typeface="微軟正黑體" panose="020B0604030504040204" pitchFamily="34" charset="-120"/>
                        <a:cs typeface="+mn-cs"/>
                      </a:endParaRPr>
                    </a:p>
                    <a:p>
                      <a:pPr marL="0" marR="0" lvl="0" indent="0" algn="l" defTabSz="911764" rtl="0" eaLnBrk="1" fontAlgn="auto" latinLnBrk="0" hangingPunct="1">
                        <a:lnSpc>
                          <a:spcPct val="150000"/>
                        </a:lnSpc>
                        <a:spcBef>
                          <a:spcPts val="0"/>
                        </a:spcBef>
                        <a:spcAft>
                          <a:spcPts val="0"/>
                        </a:spcAft>
                        <a:buClrTx/>
                        <a:buSzTx/>
                        <a:buFontTx/>
                        <a:buNone/>
                        <a:tabLst/>
                        <a:defRPr/>
                      </a:pPr>
                      <a:r>
                        <a:rPr kumimoji="0" lang="zh-TW" altLang="en-US" sz="9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能源使用不僅影響英業達集團的營運成本，也是溫室氣體的主要來源之一，有效掌握營運能源使用效率，不但能管控能源費用，減少支出，且有助於溫室氣體減排。</a:t>
                      </a:r>
                      <a:endParaRPr lang="zh-TW" altLang="en-US" sz="900" b="0" i="0" u="none" strike="noStrike" kern="1200" dirty="0">
                        <a:solidFill>
                          <a:srgbClr val="000000"/>
                        </a:solidFill>
                        <a:effectLst/>
                        <a:latin typeface="微軟正黑體" panose="020B0604030504040204" pitchFamily="34" charset="-120"/>
                        <a:ea typeface="微軟正黑體" panose="020B0604030504040204" pitchFamily="34" charset="-120"/>
                        <a:cs typeface="+mn-cs"/>
                      </a:endParaRPr>
                    </a:p>
                  </a:txBody>
                  <a:tcPr marL="84406" marR="844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zh-TW" altLang="en-US"/>
                    </a:p>
                  </a:txBody>
                  <a:tcPr/>
                </a:tc>
                <a:extLst>
                  <a:ext uri="{0D108BD9-81ED-4DB2-BD59-A6C34878D82A}">
                    <a16:rowId xmlns="" xmlns:a16="http://schemas.microsoft.com/office/drawing/2014/main" val="10001"/>
                  </a:ext>
                </a:extLst>
              </a:tr>
              <a:tr h="603480">
                <a:tc>
                  <a:txBody>
                    <a:bodyPr/>
                    <a:lstStyle>
                      <a:lvl1pPr marL="0" algn="l" rtl="0" eaLnBrk="1" latinLnBrk="0" hangingPunct="1">
                        <a:defRPr kumimoji="0" kern="1200">
                          <a:solidFill>
                            <a:schemeClr val="dk1"/>
                          </a:solidFill>
                          <a:latin typeface="Tahoma"/>
                          <a:ea typeface="新細明體"/>
                        </a:defRPr>
                      </a:lvl1pPr>
                      <a:lvl2pPr marL="457200" algn="l" rtl="0" eaLnBrk="1" latinLnBrk="0" hangingPunct="1">
                        <a:defRPr kumimoji="0" kern="1200">
                          <a:solidFill>
                            <a:schemeClr val="dk1"/>
                          </a:solidFill>
                          <a:latin typeface="Tahoma"/>
                          <a:ea typeface="新細明體"/>
                        </a:defRPr>
                      </a:lvl2pPr>
                      <a:lvl3pPr marL="914400" algn="l" rtl="0" eaLnBrk="1" latinLnBrk="0" hangingPunct="1">
                        <a:defRPr kumimoji="0" kern="1200">
                          <a:solidFill>
                            <a:schemeClr val="dk1"/>
                          </a:solidFill>
                          <a:latin typeface="Tahoma"/>
                          <a:ea typeface="新細明體"/>
                        </a:defRPr>
                      </a:lvl3pPr>
                      <a:lvl4pPr marL="1371600" algn="l" rtl="0" eaLnBrk="1" latinLnBrk="0" hangingPunct="1">
                        <a:defRPr kumimoji="0" kern="1200">
                          <a:solidFill>
                            <a:schemeClr val="dk1"/>
                          </a:solidFill>
                          <a:latin typeface="Tahoma"/>
                          <a:ea typeface="新細明體"/>
                        </a:defRPr>
                      </a:lvl4pPr>
                      <a:lvl5pPr marL="1828800" algn="l" rtl="0" eaLnBrk="1" latinLnBrk="0" hangingPunct="1">
                        <a:defRPr kumimoji="0" kern="1200">
                          <a:solidFill>
                            <a:schemeClr val="dk1"/>
                          </a:solidFill>
                          <a:latin typeface="Tahoma"/>
                          <a:ea typeface="新細明體"/>
                        </a:defRPr>
                      </a:lvl5pPr>
                      <a:lvl6pPr marL="2286000" algn="l" rtl="0" eaLnBrk="1" latinLnBrk="0" hangingPunct="1">
                        <a:defRPr kumimoji="0" kern="1200">
                          <a:solidFill>
                            <a:schemeClr val="dk1"/>
                          </a:solidFill>
                          <a:latin typeface="Tahoma"/>
                          <a:ea typeface="新細明體"/>
                        </a:defRPr>
                      </a:lvl6pPr>
                      <a:lvl7pPr marL="2743200" algn="l" rtl="0" eaLnBrk="1" latinLnBrk="0" hangingPunct="1">
                        <a:defRPr kumimoji="0" kern="1200">
                          <a:solidFill>
                            <a:schemeClr val="dk1"/>
                          </a:solidFill>
                          <a:latin typeface="Tahoma"/>
                          <a:ea typeface="新細明體"/>
                        </a:defRPr>
                      </a:lvl7pPr>
                      <a:lvl8pPr marL="3200400" algn="l" rtl="0" eaLnBrk="1" latinLnBrk="0" hangingPunct="1">
                        <a:defRPr kumimoji="0" kern="1200">
                          <a:solidFill>
                            <a:schemeClr val="dk1"/>
                          </a:solidFill>
                          <a:latin typeface="Tahoma"/>
                          <a:ea typeface="新細明體"/>
                        </a:defRPr>
                      </a:lvl8pPr>
                      <a:lvl9pPr marL="3657600" algn="l" rtl="0" eaLnBrk="1" latinLnBrk="0" hangingPunct="1">
                        <a:defRPr kumimoji="0" kern="1200">
                          <a:solidFill>
                            <a:schemeClr val="dk1"/>
                          </a:solidFill>
                          <a:latin typeface="Tahoma"/>
                          <a:ea typeface="新細明體"/>
                        </a:defRPr>
                      </a:lvl9pPr>
                    </a:lstStyle>
                    <a:p>
                      <a:pPr algn="ctr">
                        <a:lnSpc>
                          <a:spcPts val="1300"/>
                        </a:lnSpc>
                      </a:pPr>
                      <a:r>
                        <a:rPr lang="zh-TW" altLang="en-US" sz="900" dirty="0">
                          <a:solidFill>
                            <a:schemeClr val="tx1"/>
                          </a:solidFill>
                          <a:latin typeface="微軟正黑體" panose="020B0604030504040204" pitchFamily="34" charset="-120"/>
                          <a:ea typeface="微軟正黑體" panose="020B0604030504040204" pitchFamily="34" charset="-120"/>
                        </a:rPr>
                        <a:t>管理方法</a:t>
                      </a:r>
                    </a:p>
                  </a:txBody>
                  <a:tcPr marL="84406" marR="844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lvl1pPr marL="0" algn="l" rtl="0" eaLnBrk="1" latinLnBrk="0" hangingPunct="1">
                        <a:defRPr kumimoji="0" kern="1200">
                          <a:solidFill>
                            <a:schemeClr val="dk1"/>
                          </a:solidFill>
                          <a:latin typeface="Tahoma"/>
                          <a:ea typeface="新細明體"/>
                        </a:defRPr>
                      </a:lvl1pPr>
                      <a:lvl2pPr marL="457200" algn="l" rtl="0" eaLnBrk="1" latinLnBrk="0" hangingPunct="1">
                        <a:defRPr kumimoji="0" kern="1200">
                          <a:solidFill>
                            <a:schemeClr val="dk1"/>
                          </a:solidFill>
                          <a:latin typeface="Tahoma"/>
                          <a:ea typeface="新細明體"/>
                        </a:defRPr>
                      </a:lvl2pPr>
                      <a:lvl3pPr marL="914400" algn="l" rtl="0" eaLnBrk="1" latinLnBrk="0" hangingPunct="1">
                        <a:defRPr kumimoji="0" kern="1200">
                          <a:solidFill>
                            <a:schemeClr val="dk1"/>
                          </a:solidFill>
                          <a:latin typeface="Tahoma"/>
                          <a:ea typeface="新細明體"/>
                        </a:defRPr>
                      </a:lvl3pPr>
                      <a:lvl4pPr marL="1371600" algn="l" rtl="0" eaLnBrk="1" latinLnBrk="0" hangingPunct="1">
                        <a:defRPr kumimoji="0" kern="1200">
                          <a:solidFill>
                            <a:schemeClr val="dk1"/>
                          </a:solidFill>
                          <a:latin typeface="Tahoma"/>
                          <a:ea typeface="新細明體"/>
                        </a:defRPr>
                      </a:lvl4pPr>
                      <a:lvl5pPr marL="1828800" algn="l" rtl="0" eaLnBrk="1" latinLnBrk="0" hangingPunct="1">
                        <a:defRPr kumimoji="0" kern="1200">
                          <a:solidFill>
                            <a:schemeClr val="dk1"/>
                          </a:solidFill>
                          <a:latin typeface="Tahoma"/>
                          <a:ea typeface="新細明體"/>
                        </a:defRPr>
                      </a:lvl5pPr>
                      <a:lvl6pPr marL="2286000" algn="l" rtl="0" eaLnBrk="1" latinLnBrk="0" hangingPunct="1">
                        <a:defRPr kumimoji="0" kern="1200">
                          <a:solidFill>
                            <a:schemeClr val="dk1"/>
                          </a:solidFill>
                          <a:latin typeface="Tahoma"/>
                          <a:ea typeface="新細明體"/>
                        </a:defRPr>
                      </a:lvl6pPr>
                      <a:lvl7pPr marL="2743200" algn="l" rtl="0" eaLnBrk="1" latinLnBrk="0" hangingPunct="1">
                        <a:defRPr kumimoji="0" kern="1200">
                          <a:solidFill>
                            <a:schemeClr val="dk1"/>
                          </a:solidFill>
                          <a:latin typeface="Tahoma"/>
                          <a:ea typeface="新細明體"/>
                        </a:defRPr>
                      </a:lvl7pPr>
                      <a:lvl8pPr marL="3200400" algn="l" rtl="0" eaLnBrk="1" latinLnBrk="0" hangingPunct="1">
                        <a:defRPr kumimoji="0" kern="1200">
                          <a:solidFill>
                            <a:schemeClr val="dk1"/>
                          </a:solidFill>
                          <a:latin typeface="Tahoma"/>
                          <a:ea typeface="新細明體"/>
                        </a:defRPr>
                      </a:lvl8pPr>
                      <a:lvl9pPr marL="3657600" algn="l" rtl="0" eaLnBrk="1" latinLnBrk="0" hangingPunct="1">
                        <a:defRPr kumimoji="0" kern="1200">
                          <a:solidFill>
                            <a:schemeClr val="dk1"/>
                          </a:solidFill>
                          <a:latin typeface="Tahoma"/>
                          <a:ea typeface="新細明體"/>
                        </a:defRPr>
                      </a:lvl9pPr>
                    </a:lstStyle>
                    <a:p>
                      <a:pPr marL="0" indent="0">
                        <a:lnSpc>
                          <a:spcPts val="1300"/>
                        </a:lnSpc>
                        <a:buNone/>
                      </a:pPr>
                      <a:r>
                        <a:rPr lang="zh-TW" altLang="en-US" sz="900" dirty="0">
                          <a:solidFill>
                            <a:schemeClr val="tx1"/>
                          </a:solidFill>
                          <a:latin typeface="微軟正黑體" panose="020B0604030504040204" pitchFamily="34" charset="-120"/>
                          <a:ea typeface="微軟正黑體" panose="020B0604030504040204" pitchFamily="34" charset="-120"/>
                        </a:rPr>
                        <a:t>採用國際規範</a:t>
                      </a:r>
                      <a:r>
                        <a:rPr lang="en-US" altLang="zh-TW" sz="900" dirty="0">
                          <a:solidFill>
                            <a:schemeClr val="tx1"/>
                          </a:solidFill>
                          <a:latin typeface="微軟正黑體" panose="020B0604030504040204" pitchFamily="34" charset="-120"/>
                          <a:ea typeface="微軟正黑體" panose="020B0604030504040204" pitchFamily="34" charset="-120"/>
                        </a:rPr>
                        <a:t>ISO 14064-1</a:t>
                      </a:r>
                      <a:r>
                        <a:rPr lang="zh-TW" altLang="en-US" sz="900" dirty="0">
                          <a:solidFill>
                            <a:schemeClr val="tx1"/>
                          </a:solidFill>
                          <a:latin typeface="微軟正黑體" panose="020B0604030504040204" pitchFamily="34" charset="-120"/>
                          <a:ea typeface="微軟正黑體" panose="020B0604030504040204" pitchFamily="34" charset="-120"/>
                        </a:rPr>
                        <a:t>執行碳盤查作業。</a:t>
                      </a:r>
                      <a:r>
                        <a:rPr lang="en-US" altLang="zh-TW" sz="900" dirty="0">
                          <a:solidFill>
                            <a:schemeClr val="tx1"/>
                          </a:solidFill>
                          <a:latin typeface="微軟正黑體" panose="020B0604030504040204" pitchFamily="34" charset="-120"/>
                          <a:ea typeface="微軟正黑體" panose="020B0604030504040204" pitchFamily="34" charset="-120"/>
                        </a:rPr>
                        <a:t>2.</a:t>
                      </a:r>
                      <a:r>
                        <a:rPr lang="zh-TW" altLang="en-US" sz="900" dirty="0">
                          <a:solidFill>
                            <a:schemeClr val="tx1"/>
                          </a:solidFill>
                          <a:latin typeface="微軟正黑體" panose="020B0604030504040204" pitchFamily="34" charset="-120"/>
                          <a:ea typeface="微軟正黑體" panose="020B0604030504040204" pitchFamily="34" charset="-120"/>
                        </a:rPr>
                        <a:t> 各廠區研擬緊急應變管理辦法，降低災害對公司營運的影響。</a:t>
                      </a:r>
                      <a:r>
                        <a:rPr lang="en-US" altLang="zh-TW" sz="900" dirty="0">
                          <a:solidFill>
                            <a:schemeClr val="tx1"/>
                          </a:solidFill>
                          <a:latin typeface="微軟正黑體" panose="020B0604030504040204" pitchFamily="34" charset="-120"/>
                          <a:ea typeface="微軟正黑體" panose="020B0604030504040204" pitchFamily="34" charset="-120"/>
                        </a:rPr>
                        <a:t>3.</a:t>
                      </a:r>
                      <a:r>
                        <a:rPr lang="zh-TW" altLang="en-US" sz="900" dirty="0">
                          <a:solidFill>
                            <a:schemeClr val="tx1"/>
                          </a:solidFill>
                          <a:latin typeface="微軟正黑體" panose="020B0604030504040204" pitchFamily="34" charset="-120"/>
                          <a:ea typeface="微軟正黑體" panose="020B0604030504040204" pitchFamily="34" charset="-120"/>
                        </a:rPr>
                        <a:t> 積極佈局綠能產業、建置再生能源裝置及購建綠建築廠房。</a:t>
                      </a:r>
                      <a:r>
                        <a:rPr lang="en-US" altLang="zh-TW" sz="900" dirty="0">
                          <a:solidFill>
                            <a:schemeClr val="tx1"/>
                          </a:solidFill>
                          <a:latin typeface="微軟正黑體" panose="020B0604030504040204" pitchFamily="34" charset="-120"/>
                          <a:ea typeface="微軟正黑體" panose="020B0604030504040204" pitchFamily="34" charset="-120"/>
                        </a:rPr>
                        <a:t>4.</a:t>
                      </a:r>
                      <a:r>
                        <a:rPr lang="zh-TW" altLang="en-US" sz="900" dirty="0">
                          <a:solidFill>
                            <a:schemeClr val="tx1"/>
                          </a:solidFill>
                          <a:latin typeface="微軟正黑體" panose="020B0604030504040204" pitchFamily="34" charset="-120"/>
                          <a:ea typeface="微軟正黑體" panose="020B0604030504040204" pitchFamily="34" charset="-120"/>
                        </a:rPr>
                        <a:t> 參與</a:t>
                      </a:r>
                      <a:r>
                        <a:rPr lang="en-US" altLang="zh-TW" sz="900" dirty="0">
                          <a:solidFill>
                            <a:schemeClr val="tx1"/>
                          </a:solidFill>
                          <a:latin typeface="微軟正黑體" panose="020B0604030504040204" pitchFamily="34" charset="-120"/>
                          <a:ea typeface="微軟正黑體" panose="020B0604030504040204" pitchFamily="34" charset="-120"/>
                        </a:rPr>
                        <a:t>CDP</a:t>
                      </a:r>
                      <a:r>
                        <a:rPr lang="zh-TW" altLang="en-US" sz="900" dirty="0">
                          <a:solidFill>
                            <a:schemeClr val="tx1"/>
                          </a:solidFill>
                          <a:latin typeface="微軟正黑體" panose="020B0604030504040204" pitchFamily="34" charset="-120"/>
                          <a:ea typeface="微軟正黑體" panose="020B0604030504040204" pitchFamily="34" charset="-120"/>
                        </a:rPr>
                        <a:t>對外資訊揭露及發行英業達集團溫室氣體報告書。˙</a:t>
                      </a:r>
                      <a:endParaRPr lang="en-US" altLang="zh-TW" sz="900" dirty="0">
                        <a:solidFill>
                          <a:schemeClr val="tx1"/>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TW" altLang="en-US" sz="9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採用國際標準</a:t>
                      </a:r>
                      <a:r>
                        <a:rPr kumimoji="0" lang="en-US" altLang="zh-TW" sz="9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ISO 50001(</a:t>
                      </a:r>
                      <a:r>
                        <a:rPr kumimoji="0" lang="zh-TW" altLang="en-US" sz="9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英業達士林總部及英業達浦東廠區</a:t>
                      </a:r>
                      <a:r>
                        <a:rPr kumimoji="0" lang="en-US" altLang="zh-TW" sz="9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9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，導入能源管理系統，管理單位每年制定節能行動計畫進行改善。</a:t>
                      </a:r>
                      <a:endParaRPr lang="zh-TW" altLang="en-US" sz="900" dirty="0">
                        <a:solidFill>
                          <a:schemeClr val="tx1"/>
                        </a:solidFill>
                        <a:latin typeface="微軟正黑體" panose="020B0604030504040204" pitchFamily="34" charset="-120"/>
                        <a:ea typeface="微軟正黑體" panose="020B0604030504040204" pitchFamily="34" charset="-120"/>
                      </a:endParaRPr>
                    </a:p>
                  </a:txBody>
                  <a:tcPr marL="84406" marR="844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zh-TW" altLang="en-US"/>
                    </a:p>
                  </a:txBody>
                  <a:tcPr/>
                </a:tc>
                <a:extLst>
                  <a:ext uri="{0D108BD9-81ED-4DB2-BD59-A6C34878D82A}">
                    <a16:rowId xmlns="" xmlns:a16="http://schemas.microsoft.com/office/drawing/2014/main" val="10003"/>
                  </a:ext>
                </a:extLst>
              </a:tr>
              <a:tr h="964186">
                <a:tc>
                  <a:txBody>
                    <a:bodyPr/>
                    <a:lstStyle>
                      <a:lvl1pPr marL="0" algn="l" rtl="0" eaLnBrk="1" latinLnBrk="0" hangingPunct="1">
                        <a:defRPr kumimoji="0" kern="1200">
                          <a:solidFill>
                            <a:schemeClr val="dk1"/>
                          </a:solidFill>
                          <a:latin typeface="Tahoma"/>
                          <a:ea typeface="新細明體"/>
                        </a:defRPr>
                      </a:lvl1pPr>
                      <a:lvl2pPr marL="457200" algn="l" rtl="0" eaLnBrk="1" latinLnBrk="0" hangingPunct="1">
                        <a:defRPr kumimoji="0" kern="1200">
                          <a:solidFill>
                            <a:schemeClr val="dk1"/>
                          </a:solidFill>
                          <a:latin typeface="Tahoma"/>
                          <a:ea typeface="新細明體"/>
                        </a:defRPr>
                      </a:lvl2pPr>
                      <a:lvl3pPr marL="914400" algn="l" rtl="0" eaLnBrk="1" latinLnBrk="0" hangingPunct="1">
                        <a:defRPr kumimoji="0" kern="1200">
                          <a:solidFill>
                            <a:schemeClr val="dk1"/>
                          </a:solidFill>
                          <a:latin typeface="Tahoma"/>
                          <a:ea typeface="新細明體"/>
                        </a:defRPr>
                      </a:lvl3pPr>
                      <a:lvl4pPr marL="1371600" algn="l" rtl="0" eaLnBrk="1" latinLnBrk="0" hangingPunct="1">
                        <a:defRPr kumimoji="0" kern="1200">
                          <a:solidFill>
                            <a:schemeClr val="dk1"/>
                          </a:solidFill>
                          <a:latin typeface="Tahoma"/>
                          <a:ea typeface="新細明體"/>
                        </a:defRPr>
                      </a:lvl4pPr>
                      <a:lvl5pPr marL="1828800" algn="l" rtl="0" eaLnBrk="1" latinLnBrk="0" hangingPunct="1">
                        <a:defRPr kumimoji="0" kern="1200">
                          <a:solidFill>
                            <a:schemeClr val="dk1"/>
                          </a:solidFill>
                          <a:latin typeface="Tahoma"/>
                          <a:ea typeface="新細明體"/>
                        </a:defRPr>
                      </a:lvl5pPr>
                      <a:lvl6pPr marL="2286000" algn="l" rtl="0" eaLnBrk="1" latinLnBrk="0" hangingPunct="1">
                        <a:defRPr kumimoji="0" kern="1200">
                          <a:solidFill>
                            <a:schemeClr val="dk1"/>
                          </a:solidFill>
                          <a:latin typeface="Tahoma"/>
                          <a:ea typeface="新細明體"/>
                        </a:defRPr>
                      </a:lvl6pPr>
                      <a:lvl7pPr marL="2743200" algn="l" rtl="0" eaLnBrk="1" latinLnBrk="0" hangingPunct="1">
                        <a:defRPr kumimoji="0" kern="1200">
                          <a:solidFill>
                            <a:schemeClr val="dk1"/>
                          </a:solidFill>
                          <a:latin typeface="Tahoma"/>
                          <a:ea typeface="新細明體"/>
                        </a:defRPr>
                      </a:lvl7pPr>
                      <a:lvl8pPr marL="3200400" algn="l" rtl="0" eaLnBrk="1" latinLnBrk="0" hangingPunct="1">
                        <a:defRPr kumimoji="0" kern="1200">
                          <a:solidFill>
                            <a:schemeClr val="dk1"/>
                          </a:solidFill>
                          <a:latin typeface="Tahoma"/>
                          <a:ea typeface="新細明體"/>
                        </a:defRPr>
                      </a:lvl8pPr>
                      <a:lvl9pPr marL="3657600" algn="l" rtl="0" eaLnBrk="1" latinLnBrk="0" hangingPunct="1">
                        <a:defRPr kumimoji="0" kern="1200">
                          <a:solidFill>
                            <a:schemeClr val="dk1"/>
                          </a:solidFill>
                          <a:latin typeface="Tahoma"/>
                          <a:ea typeface="新細明體"/>
                        </a:defRPr>
                      </a:lvl9pPr>
                    </a:lstStyle>
                    <a:p>
                      <a:pPr algn="ctr">
                        <a:lnSpc>
                          <a:spcPts val="1300"/>
                        </a:lnSpc>
                      </a:pPr>
                      <a:r>
                        <a:rPr lang="zh-TW" altLang="en-US" sz="900" dirty="0">
                          <a:solidFill>
                            <a:schemeClr val="tx1"/>
                          </a:solidFill>
                          <a:latin typeface="微軟正黑體" panose="020B0604030504040204" pitchFamily="34" charset="-120"/>
                          <a:ea typeface="微軟正黑體" panose="020B0604030504040204" pitchFamily="34" charset="-120"/>
                        </a:rPr>
                        <a:t>中、長期發展重點</a:t>
                      </a:r>
                    </a:p>
                  </a:txBody>
                  <a:tcPr marL="84406" marR="844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lvl1pPr marL="0" algn="l" rtl="0" eaLnBrk="1" latinLnBrk="0" hangingPunct="1">
                        <a:defRPr kumimoji="0" kern="1200">
                          <a:solidFill>
                            <a:schemeClr val="dk1"/>
                          </a:solidFill>
                          <a:latin typeface="Tahoma"/>
                          <a:ea typeface="新細明體"/>
                        </a:defRPr>
                      </a:lvl1pPr>
                      <a:lvl2pPr marL="457200" algn="l" rtl="0" eaLnBrk="1" latinLnBrk="0" hangingPunct="1">
                        <a:defRPr kumimoji="0" kern="1200">
                          <a:solidFill>
                            <a:schemeClr val="dk1"/>
                          </a:solidFill>
                          <a:latin typeface="Tahoma"/>
                          <a:ea typeface="新細明體"/>
                        </a:defRPr>
                      </a:lvl2pPr>
                      <a:lvl3pPr marL="914400" algn="l" rtl="0" eaLnBrk="1" latinLnBrk="0" hangingPunct="1">
                        <a:defRPr kumimoji="0" kern="1200">
                          <a:solidFill>
                            <a:schemeClr val="dk1"/>
                          </a:solidFill>
                          <a:latin typeface="Tahoma"/>
                          <a:ea typeface="新細明體"/>
                        </a:defRPr>
                      </a:lvl3pPr>
                      <a:lvl4pPr marL="1371600" algn="l" rtl="0" eaLnBrk="1" latinLnBrk="0" hangingPunct="1">
                        <a:defRPr kumimoji="0" kern="1200">
                          <a:solidFill>
                            <a:schemeClr val="dk1"/>
                          </a:solidFill>
                          <a:latin typeface="Tahoma"/>
                          <a:ea typeface="新細明體"/>
                        </a:defRPr>
                      </a:lvl4pPr>
                      <a:lvl5pPr marL="1828800" algn="l" rtl="0" eaLnBrk="1" latinLnBrk="0" hangingPunct="1">
                        <a:defRPr kumimoji="0" kern="1200">
                          <a:solidFill>
                            <a:schemeClr val="dk1"/>
                          </a:solidFill>
                          <a:latin typeface="Tahoma"/>
                          <a:ea typeface="新細明體"/>
                        </a:defRPr>
                      </a:lvl5pPr>
                      <a:lvl6pPr marL="2286000" algn="l" rtl="0" eaLnBrk="1" latinLnBrk="0" hangingPunct="1">
                        <a:defRPr kumimoji="0" kern="1200">
                          <a:solidFill>
                            <a:schemeClr val="dk1"/>
                          </a:solidFill>
                          <a:latin typeface="Tahoma"/>
                          <a:ea typeface="新細明體"/>
                        </a:defRPr>
                      </a:lvl6pPr>
                      <a:lvl7pPr marL="2743200" algn="l" rtl="0" eaLnBrk="1" latinLnBrk="0" hangingPunct="1">
                        <a:defRPr kumimoji="0" kern="1200">
                          <a:solidFill>
                            <a:schemeClr val="dk1"/>
                          </a:solidFill>
                          <a:latin typeface="Tahoma"/>
                          <a:ea typeface="新細明體"/>
                        </a:defRPr>
                      </a:lvl7pPr>
                      <a:lvl8pPr marL="3200400" algn="l" rtl="0" eaLnBrk="1" latinLnBrk="0" hangingPunct="1">
                        <a:defRPr kumimoji="0" kern="1200">
                          <a:solidFill>
                            <a:schemeClr val="dk1"/>
                          </a:solidFill>
                          <a:latin typeface="Tahoma"/>
                          <a:ea typeface="新細明體"/>
                        </a:defRPr>
                      </a:lvl8pPr>
                      <a:lvl9pPr marL="3657600" algn="l" rtl="0" eaLnBrk="1" latinLnBrk="0" hangingPunct="1">
                        <a:defRPr kumimoji="0" kern="1200">
                          <a:solidFill>
                            <a:schemeClr val="dk1"/>
                          </a:solidFill>
                          <a:latin typeface="Tahoma"/>
                          <a:ea typeface="新細明體"/>
                        </a:defRPr>
                      </a:lvl9pPr>
                    </a:lstStyle>
                    <a:p>
                      <a:pPr marL="0" marR="0" indent="0" algn="l" defTabSz="911764" rtl="0" eaLnBrk="1" fontAlgn="auto" latinLnBrk="0" hangingPunct="1">
                        <a:lnSpc>
                          <a:spcPts val="1300"/>
                        </a:lnSpc>
                        <a:spcBef>
                          <a:spcPts val="0"/>
                        </a:spcBef>
                        <a:spcAft>
                          <a:spcPts val="0"/>
                        </a:spcAft>
                        <a:buClrTx/>
                        <a:buSzTx/>
                        <a:buFontTx/>
                        <a:buNone/>
                        <a:tabLst/>
                        <a:defRPr/>
                      </a:pPr>
                      <a:r>
                        <a:rPr lang="zh-TW" altLang="en-US" sz="900" dirty="0">
                          <a:solidFill>
                            <a:schemeClr val="tx1"/>
                          </a:solidFill>
                          <a:latin typeface="+mn-lt"/>
                          <a:ea typeface="微軟正黑體" panose="020B0604030504040204" pitchFamily="34" charset="-120"/>
                        </a:rPr>
                        <a:t>持續導入綠色研發，貫徹綠色工廠，深化節能及降低生產能源消耗。溫室氣體減排目標如下：</a:t>
                      </a:r>
                      <a:endParaRPr lang="en-US" altLang="zh-TW" sz="900" kern="1200" dirty="0">
                        <a:solidFill>
                          <a:schemeClr val="tx1"/>
                        </a:solidFill>
                        <a:latin typeface="微軟正黑體" panose="020B0604030504040204" pitchFamily="34" charset="-120"/>
                        <a:ea typeface="微軟正黑體" panose="020B0604030504040204" pitchFamily="34" charset="-120"/>
                        <a:cs typeface="+mn-cs"/>
                      </a:endParaRPr>
                    </a:p>
                    <a:p>
                      <a:pPr>
                        <a:lnSpc>
                          <a:spcPts val="1300"/>
                        </a:lnSpc>
                      </a:pPr>
                      <a:r>
                        <a:rPr lang="zh-TW" altLang="en-US" sz="900" kern="1200" dirty="0">
                          <a:solidFill>
                            <a:schemeClr val="tx1"/>
                          </a:solidFill>
                          <a:latin typeface="微軟正黑體" panose="020B0604030504040204" pitchFamily="34" charset="-120"/>
                          <a:ea typeface="微軟正黑體" panose="020B0604030504040204" pitchFamily="34" charset="-120"/>
                          <a:cs typeface="+mn-cs"/>
                        </a:rPr>
                        <a:t>採用「科學基礎減量目標</a:t>
                      </a:r>
                      <a:r>
                        <a:rPr lang="en-US" altLang="zh-TW" sz="900" kern="1200" dirty="0">
                          <a:solidFill>
                            <a:schemeClr val="tx1"/>
                          </a:solidFill>
                          <a:latin typeface="微軟正黑體" panose="020B0604030504040204" pitchFamily="34" charset="-120"/>
                          <a:ea typeface="微軟正黑體" panose="020B0604030504040204" pitchFamily="34" charset="-120"/>
                          <a:cs typeface="+mn-cs"/>
                        </a:rPr>
                        <a:t>(Science Based Target, SBT)</a:t>
                      </a:r>
                      <a:r>
                        <a:rPr lang="zh-TW" altLang="en-US" sz="900" kern="1200" dirty="0">
                          <a:solidFill>
                            <a:schemeClr val="tx1"/>
                          </a:solidFill>
                          <a:latin typeface="微軟正黑體" panose="020B0604030504040204" pitchFamily="34" charset="-120"/>
                          <a:ea typeface="微軟正黑體" panose="020B0604030504040204" pitchFamily="34" charset="-120"/>
                          <a:cs typeface="+mn-cs"/>
                        </a:rPr>
                        <a:t>」的部門基礎路徑法</a:t>
                      </a:r>
                      <a:r>
                        <a:rPr lang="en-US" altLang="zh-TW" sz="900" kern="1200" dirty="0">
                          <a:solidFill>
                            <a:schemeClr val="tx1"/>
                          </a:solidFill>
                          <a:latin typeface="微軟正黑體" panose="020B0604030504040204" pitchFamily="34" charset="-120"/>
                          <a:ea typeface="微軟正黑體" panose="020B0604030504040204" pitchFamily="34" charset="-120"/>
                          <a:cs typeface="+mn-cs"/>
                        </a:rPr>
                        <a:t>(Sector Based Approach)</a:t>
                      </a:r>
                      <a:r>
                        <a:rPr lang="zh-TW" altLang="en-US" sz="900" kern="1200" dirty="0">
                          <a:solidFill>
                            <a:schemeClr val="tx1"/>
                          </a:solidFill>
                          <a:latin typeface="微軟正黑體" panose="020B0604030504040204" pitchFamily="34" charset="-120"/>
                          <a:ea typeface="微軟正黑體" panose="020B0604030504040204" pitchFamily="34" charset="-120"/>
                          <a:cs typeface="+mn-cs"/>
                        </a:rPr>
                        <a:t>，使用</a:t>
                      </a:r>
                      <a:r>
                        <a:rPr lang="en-US" altLang="zh-TW" sz="900" kern="1200" dirty="0">
                          <a:solidFill>
                            <a:schemeClr val="tx1"/>
                          </a:solidFill>
                          <a:latin typeface="微軟正黑體" panose="020B0604030504040204" pitchFamily="34" charset="-120"/>
                          <a:ea typeface="微軟正黑體" panose="020B0604030504040204" pitchFamily="34" charset="-120"/>
                          <a:cs typeface="+mn-cs"/>
                        </a:rPr>
                        <a:t>SDA(</a:t>
                      </a:r>
                      <a:r>
                        <a:rPr lang="en-US" altLang="zh-TW" sz="900" kern="1200" dirty="0" err="1">
                          <a:solidFill>
                            <a:schemeClr val="tx1"/>
                          </a:solidFill>
                          <a:latin typeface="微軟正黑體" panose="020B0604030504040204" pitchFamily="34" charset="-120"/>
                          <a:ea typeface="微軟正黑體" panose="020B0604030504040204" pitchFamily="34" charset="-120"/>
                          <a:cs typeface="+mn-cs"/>
                        </a:rPr>
                        <a:t>Sectoral</a:t>
                      </a:r>
                      <a:r>
                        <a:rPr lang="en-US" altLang="zh-TW" sz="900" kern="1200" dirty="0">
                          <a:solidFill>
                            <a:schemeClr val="tx1"/>
                          </a:solidFill>
                          <a:latin typeface="微軟正黑體" panose="020B0604030504040204" pitchFamily="34" charset="-120"/>
                          <a:ea typeface="微軟正黑體" panose="020B0604030504040204" pitchFamily="34" charset="-120"/>
                          <a:cs typeface="+mn-cs"/>
                        </a:rPr>
                        <a:t> </a:t>
                      </a:r>
                      <a:r>
                        <a:rPr lang="en-US" altLang="zh-TW" sz="900" kern="1200" dirty="0" err="1">
                          <a:solidFill>
                            <a:schemeClr val="tx1"/>
                          </a:solidFill>
                          <a:latin typeface="微軟正黑體" panose="020B0604030504040204" pitchFamily="34" charset="-120"/>
                          <a:ea typeface="微軟正黑體" panose="020B0604030504040204" pitchFamily="34" charset="-120"/>
                          <a:cs typeface="+mn-cs"/>
                        </a:rPr>
                        <a:t>Decarbonization</a:t>
                      </a:r>
                      <a:r>
                        <a:rPr lang="en-US" altLang="zh-TW" sz="900" kern="1200" dirty="0">
                          <a:solidFill>
                            <a:schemeClr val="tx1"/>
                          </a:solidFill>
                          <a:latin typeface="微軟正黑體" panose="020B0604030504040204" pitchFamily="34" charset="-120"/>
                          <a:ea typeface="微軟正黑體" panose="020B0604030504040204" pitchFamily="34" charset="-120"/>
                          <a:cs typeface="+mn-cs"/>
                        </a:rPr>
                        <a:t> Approach) Tool</a:t>
                      </a:r>
                      <a:r>
                        <a:rPr lang="zh-TW" altLang="en-US" sz="900" kern="1200" dirty="0">
                          <a:solidFill>
                            <a:schemeClr val="tx1"/>
                          </a:solidFill>
                          <a:latin typeface="微軟正黑體" panose="020B0604030504040204" pitchFamily="34" charset="-120"/>
                          <a:ea typeface="微軟正黑體" panose="020B0604030504040204" pitchFamily="34" charset="-120"/>
                          <a:cs typeface="+mn-cs"/>
                        </a:rPr>
                        <a:t>計算出溫室氣體減量目標。</a:t>
                      </a:r>
                      <a:endParaRPr lang="en-US" altLang="zh-TW" sz="900" kern="1200" dirty="0">
                        <a:solidFill>
                          <a:schemeClr val="tx1"/>
                        </a:solidFill>
                        <a:latin typeface="微軟正黑體" panose="020B0604030504040204" pitchFamily="34" charset="-120"/>
                        <a:ea typeface="微軟正黑體" panose="020B0604030504040204" pitchFamily="34" charset="-120"/>
                        <a:cs typeface="+mn-cs"/>
                      </a:endParaRPr>
                    </a:p>
                    <a:p>
                      <a:pPr>
                        <a:lnSpc>
                          <a:spcPts val="1300"/>
                        </a:lnSpc>
                      </a:pPr>
                      <a:r>
                        <a:rPr lang="zh-TW" altLang="en-US" sz="900" kern="1200" dirty="0">
                          <a:solidFill>
                            <a:schemeClr val="tx1"/>
                          </a:solidFill>
                          <a:latin typeface="微軟正黑體" panose="020B0604030504040204" pitchFamily="34" charset="-120"/>
                          <a:ea typeface="微軟正黑體" panose="020B0604030504040204" pitchFamily="34" charset="-120"/>
                          <a:cs typeface="+mn-cs"/>
                        </a:rPr>
                        <a:t>英華達：</a:t>
                      </a:r>
                      <a:r>
                        <a:rPr lang="zh-TW" altLang="zh-TW" sz="900" kern="100" dirty="0">
                          <a:solidFill>
                            <a:schemeClr val="tx1"/>
                          </a:solidFill>
                          <a:effectLst/>
                          <a:latin typeface="+mn-lt"/>
                          <a:ea typeface="+mn-ea"/>
                          <a:cs typeface="Arial Unicode MS"/>
                        </a:rPr>
                        <a:t>以</a:t>
                      </a:r>
                      <a:r>
                        <a:rPr lang="en-US" altLang="zh-TW" sz="900" kern="100" dirty="0">
                          <a:solidFill>
                            <a:schemeClr val="tx1"/>
                          </a:solidFill>
                          <a:effectLst/>
                          <a:latin typeface="+mn-lt"/>
                          <a:ea typeface="+mn-ea"/>
                          <a:cs typeface="Arial Unicode MS"/>
                        </a:rPr>
                        <a:t>2017</a:t>
                      </a:r>
                      <a:r>
                        <a:rPr lang="zh-TW" altLang="zh-TW" sz="900" kern="100" dirty="0">
                          <a:solidFill>
                            <a:schemeClr val="tx1"/>
                          </a:solidFill>
                          <a:effectLst/>
                          <a:latin typeface="+mn-lt"/>
                          <a:ea typeface="+mn-ea"/>
                          <a:cs typeface="Arial Unicode MS"/>
                        </a:rPr>
                        <a:t>為基準，</a:t>
                      </a:r>
                      <a:r>
                        <a:rPr lang="en-US" altLang="zh-TW" sz="900" kern="100" dirty="0">
                          <a:solidFill>
                            <a:schemeClr val="tx1"/>
                          </a:solidFill>
                          <a:effectLst/>
                          <a:latin typeface="+mn-lt"/>
                          <a:ea typeface="+mn-ea"/>
                          <a:cs typeface="Arial Unicode MS"/>
                        </a:rPr>
                        <a:t>2025</a:t>
                      </a:r>
                      <a:r>
                        <a:rPr lang="zh-TW" altLang="zh-TW" sz="900" kern="100" dirty="0">
                          <a:solidFill>
                            <a:schemeClr val="tx1"/>
                          </a:solidFill>
                          <a:effectLst/>
                          <a:latin typeface="+mn-lt"/>
                          <a:ea typeface="+mn-ea"/>
                          <a:cs typeface="Arial Unicode MS"/>
                        </a:rPr>
                        <a:t>年溫室氣體排放量減少</a:t>
                      </a:r>
                      <a:r>
                        <a:rPr lang="en-US" altLang="zh-TW" sz="900" kern="100" dirty="0">
                          <a:solidFill>
                            <a:schemeClr val="tx1"/>
                          </a:solidFill>
                          <a:effectLst/>
                          <a:latin typeface="+mn-lt"/>
                          <a:ea typeface="+mn-ea"/>
                          <a:cs typeface="Arial Unicode MS"/>
                        </a:rPr>
                        <a:t>17%</a:t>
                      </a:r>
                      <a:r>
                        <a:rPr lang="zh-TW" altLang="zh-TW" sz="900" kern="100" dirty="0">
                          <a:solidFill>
                            <a:schemeClr val="tx1"/>
                          </a:solidFill>
                          <a:effectLst/>
                          <a:latin typeface="+mn-lt"/>
                          <a:ea typeface="+mn-ea"/>
                          <a:cs typeface="Arial Unicode MS"/>
                        </a:rPr>
                        <a:t>；範疇一溫室氣體排放量減少</a:t>
                      </a:r>
                      <a:r>
                        <a:rPr lang="en-US" altLang="zh-TW" sz="900" kern="100" dirty="0">
                          <a:solidFill>
                            <a:schemeClr val="tx1"/>
                          </a:solidFill>
                          <a:effectLst/>
                          <a:latin typeface="+mn-lt"/>
                          <a:ea typeface="+mn-ea"/>
                          <a:cs typeface="Arial Unicode MS"/>
                        </a:rPr>
                        <a:t>8%</a:t>
                      </a:r>
                      <a:r>
                        <a:rPr lang="zh-TW" altLang="zh-TW" sz="900" kern="100" dirty="0">
                          <a:solidFill>
                            <a:schemeClr val="tx1"/>
                          </a:solidFill>
                          <a:effectLst/>
                          <a:latin typeface="+mn-lt"/>
                          <a:ea typeface="+mn-ea"/>
                          <a:cs typeface="Arial Unicode MS"/>
                        </a:rPr>
                        <a:t>，範疇二溫室氣體排放量減少</a:t>
                      </a:r>
                      <a:r>
                        <a:rPr lang="en-US" altLang="zh-TW" sz="900" kern="100" dirty="0">
                          <a:solidFill>
                            <a:schemeClr val="tx1"/>
                          </a:solidFill>
                          <a:effectLst/>
                          <a:latin typeface="+mn-lt"/>
                          <a:ea typeface="+mn-ea"/>
                          <a:cs typeface="Arial Unicode MS"/>
                        </a:rPr>
                        <a:t>17.4%</a:t>
                      </a:r>
                      <a:r>
                        <a:rPr lang="zh-TW" altLang="en-US" sz="900" kern="1200" dirty="0">
                          <a:solidFill>
                            <a:schemeClr val="tx1"/>
                          </a:solidFill>
                          <a:latin typeface="微軟正黑體" panose="020B0604030504040204" pitchFamily="34" charset="-120"/>
                          <a:ea typeface="微軟正黑體" panose="020B0604030504040204" pitchFamily="34" charset="-120"/>
                          <a:cs typeface="+mn-cs"/>
                        </a:rPr>
                        <a:t>。</a:t>
                      </a:r>
                      <a:endParaRPr lang="en-US" altLang="zh-TW" sz="900" kern="1200" dirty="0">
                        <a:solidFill>
                          <a:schemeClr val="tx1"/>
                        </a:solidFill>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TW" altLang="en-US" sz="9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加速汰換效率不佳之設備，逐步增設重大能源使用設備之量測儀表。</a:t>
                      </a:r>
                      <a:endParaRPr lang="en-US" altLang="zh-TW" sz="900" kern="1200" dirty="0">
                        <a:solidFill>
                          <a:srgbClr val="FF0000"/>
                        </a:solidFill>
                        <a:latin typeface="微軟正黑體" panose="020B0604030504040204" pitchFamily="34" charset="-120"/>
                        <a:ea typeface="微軟正黑體" panose="020B0604030504040204" pitchFamily="34" charset="-120"/>
                        <a:cs typeface="+mn-cs"/>
                      </a:endParaRPr>
                    </a:p>
                  </a:txBody>
                  <a:tcPr marL="84406" marR="844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zh-TW" altLang="en-US"/>
                    </a:p>
                  </a:txBody>
                  <a:tcPr/>
                </a:tc>
                <a:extLst>
                  <a:ext uri="{0D108BD9-81ED-4DB2-BD59-A6C34878D82A}">
                    <a16:rowId xmlns="" xmlns:a16="http://schemas.microsoft.com/office/drawing/2014/main" val="10004"/>
                  </a:ext>
                </a:extLst>
              </a:tr>
              <a:tr h="257098">
                <a:tc rowSpan="2">
                  <a:txBody>
                    <a:bodyPr/>
                    <a:lstStyle>
                      <a:lvl1pPr marL="0" algn="l" rtl="0" eaLnBrk="1" latinLnBrk="0" hangingPunct="1">
                        <a:defRPr kumimoji="0" kern="1200">
                          <a:solidFill>
                            <a:schemeClr val="dk1"/>
                          </a:solidFill>
                          <a:latin typeface="Tahoma"/>
                          <a:ea typeface="新細明體"/>
                        </a:defRPr>
                      </a:lvl1pPr>
                      <a:lvl2pPr marL="457200" algn="l" rtl="0" eaLnBrk="1" latinLnBrk="0" hangingPunct="1">
                        <a:defRPr kumimoji="0" kern="1200">
                          <a:solidFill>
                            <a:schemeClr val="dk1"/>
                          </a:solidFill>
                          <a:latin typeface="Tahoma"/>
                          <a:ea typeface="新細明體"/>
                        </a:defRPr>
                      </a:lvl2pPr>
                      <a:lvl3pPr marL="914400" algn="l" rtl="0" eaLnBrk="1" latinLnBrk="0" hangingPunct="1">
                        <a:defRPr kumimoji="0" kern="1200">
                          <a:solidFill>
                            <a:schemeClr val="dk1"/>
                          </a:solidFill>
                          <a:latin typeface="Tahoma"/>
                          <a:ea typeface="新細明體"/>
                        </a:defRPr>
                      </a:lvl3pPr>
                      <a:lvl4pPr marL="1371600" algn="l" rtl="0" eaLnBrk="1" latinLnBrk="0" hangingPunct="1">
                        <a:defRPr kumimoji="0" kern="1200">
                          <a:solidFill>
                            <a:schemeClr val="dk1"/>
                          </a:solidFill>
                          <a:latin typeface="Tahoma"/>
                          <a:ea typeface="新細明體"/>
                        </a:defRPr>
                      </a:lvl4pPr>
                      <a:lvl5pPr marL="1828800" algn="l" rtl="0" eaLnBrk="1" latinLnBrk="0" hangingPunct="1">
                        <a:defRPr kumimoji="0" kern="1200">
                          <a:solidFill>
                            <a:schemeClr val="dk1"/>
                          </a:solidFill>
                          <a:latin typeface="Tahoma"/>
                          <a:ea typeface="新細明體"/>
                        </a:defRPr>
                      </a:lvl5pPr>
                      <a:lvl6pPr marL="2286000" algn="l" rtl="0" eaLnBrk="1" latinLnBrk="0" hangingPunct="1">
                        <a:defRPr kumimoji="0" kern="1200">
                          <a:solidFill>
                            <a:schemeClr val="dk1"/>
                          </a:solidFill>
                          <a:latin typeface="Tahoma"/>
                          <a:ea typeface="新細明體"/>
                        </a:defRPr>
                      </a:lvl6pPr>
                      <a:lvl7pPr marL="2743200" algn="l" rtl="0" eaLnBrk="1" latinLnBrk="0" hangingPunct="1">
                        <a:defRPr kumimoji="0" kern="1200">
                          <a:solidFill>
                            <a:schemeClr val="dk1"/>
                          </a:solidFill>
                          <a:latin typeface="Tahoma"/>
                          <a:ea typeface="新細明體"/>
                        </a:defRPr>
                      </a:lvl7pPr>
                      <a:lvl8pPr marL="3200400" algn="l" rtl="0" eaLnBrk="1" latinLnBrk="0" hangingPunct="1">
                        <a:defRPr kumimoji="0" kern="1200">
                          <a:solidFill>
                            <a:schemeClr val="dk1"/>
                          </a:solidFill>
                          <a:latin typeface="Tahoma"/>
                          <a:ea typeface="新細明體"/>
                        </a:defRPr>
                      </a:lvl8pPr>
                      <a:lvl9pPr marL="3657600" algn="l" rtl="0" eaLnBrk="1" latinLnBrk="0" hangingPunct="1">
                        <a:defRPr kumimoji="0" kern="1200">
                          <a:solidFill>
                            <a:schemeClr val="dk1"/>
                          </a:solidFill>
                          <a:latin typeface="Tahoma"/>
                          <a:ea typeface="新細明體"/>
                        </a:defRPr>
                      </a:lvl9pPr>
                    </a:lstStyle>
                    <a:p>
                      <a:pPr algn="ctr">
                        <a:lnSpc>
                          <a:spcPts val="1300"/>
                        </a:lnSpc>
                      </a:pPr>
                      <a:r>
                        <a:rPr lang="en-US" altLang="zh-TW" sz="900" dirty="0">
                          <a:solidFill>
                            <a:schemeClr val="tx1"/>
                          </a:solidFill>
                          <a:latin typeface="微軟正黑體" panose="020B0604030504040204" pitchFamily="34" charset="-120"/>
                          <a:ea typeface="微軟正黑體" panose="020B0604030504040204" pitchFamily="34" charset="-120"/>
                        </a:rPr>
                        <a:t>2019</a:t>
                      </a:r>
                      <a:r>
                        <a:rPr lang="zh-TW" altLang="en-US" sz="900" dirty="0">
                          <a:solidFill>
                            <a:schemeClr val="tx1"/>
                          </a:solidFill>
                          <a:latin typeface="微軟正黑體" panose="020B0604030504040204" pitchFamily="34" charset="-120"/>
                          <a:ea typeface="微軟正黑體" panose="020B0604030504040204" pitchFamily="34" charset="-120"/>
                        </a:rPr>
                        <a:t>年執行成果</a:t>
                      </a:r>
                    </a:p>
                  </a:txBody>
                  <a:tcPr marL="84406" marR="844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rtl="0" eaLnBrk="1" latinLnBrk="0" hangingPunct="1">
                        <a:defRPr kumimoji="0" kern="1200">
                          <a:solidFill>
                            <a:schemeClr val="dk1"/>
                          </a:solidFill>
                          <a:latin typeface="Tahoma"/>
                          <a:ea typeface="新細明體"/>
                        </a:defRPr>
                      </a:lvl1pPr>
                      <a:lvl2pPr marL="457200" algn="l" rtl="0" eaLnBrk="1" latinLnBrk="0" hangingPunct="1">
                        <a:defRPr kumimoji="0" kern="1200">
                          <a:solidFill>
                            <a:schemeClr val="dk1"/>
                          </a:solidFill>
                          <a:latin typeface="Tahoma"/>
                          <a:ea typeface="新細明體"/>
                        </a:defRPr>
                      </a:lvl2pPr>
                      <a:lvl3pPr marL="914400" algn="l" rtl="0" eaLnBrk="1" latinLnBrk="0" hangingPunct="1">
                        <a:defRPr kumimoji="0" kern="1200">
                          <a:solidFill>
                            <a:schemeClr val="dk1"/>
                          </a:solidFill>
                          <a:latin typeface="Tahoma"/>
                          <a:ea typeface="新細明體"/>
                        </a:defRPr>
                      </a:lvl3pPr>
                      <a:lvl4pPr marL="1371600" algn="l" rtl="0" eaLnBrk="1" latinLnBrk="0" hangingPunct="1">
                        <a:defRPr kumimoji="0" kern="1200">
                          <a:solidFill>
                            <a:schemeClr val="dk1"/>
                          </a:solidFill>
                          <a:latin typeface="Tahoma"/>
                          <a:ea typeface="新細明體"/>
                        </a:defRPr>
                      </a:lvl4pPr>
                      <a:lvl5pPr marL="1828800" algn="l" rtl="0" eaLnBrk="1" latinLnBrk="0" hangingPunct="1">
                        <a:defRPr kumimoji="0" kern="1200">
                          <a:solidFill>
                            <a:schemeClr val="dk1"/>
                          </a:solidFill>
                          <a:latin typeface="Tahoma"/>
                          <a:ea typeface="新細明體"/>
                        </a:defRPr>
                      </a:lvl5pPr>
                      <a:lvl6pPr marL="2286000" algn="l" rtl="0" eaLnBrk="1" latinLnBrk="0" hangingPunct="1">
                        <a:defRPr kumimoji="0" kern="1200">
                          <a:solidFill>
                            <a:schemeClr val="dk1"/>
                          </a:solidFill>
                          <a:latin typeface="Tahoma"/>
                          <a:ea typeface="新細明體"/>
                        </a:defRPr>
                      </a:lvl6pPr>
                      <a:lvl7pPr marL="2743200" algn="l" rtl="0" eaLnBrk="1" latinLnBrk="0" hangingPunct="1">
                        <a:defRPr kumimoji="0" kern="1200">
                          <a:solidFill>
                            <a:schemeClr val="dk1"/>
                          </a:solidFill>
                          <a:latin typeface="Tahoma"/>
                          <a:ea typeface="新細明體"/>
                        </a:defRPr>
                      </a:lvl7pPr>
                      <a:lvl8pPr marL="3200400" algn="l" rtl="0" eaLnBrk="1" latinLnBrk="0" hangingPunct="1">
                        <a:defRPr kumimoji="0" kern="1200">
                          <a:solidFill>
                            <a:schemeClr val="dk1"/>
                          </a:solidFill>
                          <a:latin typeface="Tahoma"/>
                          <a:ea typeface="新細明體"/>
                        </a:defRPr>
                      </a:lvl8pPr>
                      <a:lvl9pPr marL="3657600" algn="l" rtl="0" eaLnBrk="1" latinLnBrk="0" hangingPunct="1">
                        <a:defRPr kumimoji="0" kern="1200">
                          <a:solidFill>
                            <a:schemeClr val="dk1"/>
                          </a:solidFill>
                          <a:latin typeface="Tahoma"/>
                          <a:ea typeface="新細明體"/>
                        </a:defRPr>
                      </a:lvl9pPr>
                    </a:lstStyle>
                    <a:p>
                      <a:pPr marL="0" marR="0" indent="0" algn="ctr" defTabSz="911764" rtl="0" eaLnBrk="1" fontAlgn="auto" latinLnBrk="0" hangingPunct="1">
                        <a:lnSpc>
                          <a:spcPts val="1300"/>
                        </a:lnSpc>
                        <a:spcBef>
                          <a:spcPts val="0"/>
                        </a:spcBef>
                        <a:spcAft>
                          <a:spcPts val="0"/>
                        </a:spcAft>
                        <a:buClrTx/>
                        <a:buSzTx/>
                        <a:buFontTx/>
                        <a:buNone/>
                        <a:tabLst/>
                        <a:defRPr/>
                      </a:pPr>
                      <a:r>
                        <a:rPr lang="en-US" altLang="zh-TW" sz="900" dirty="0">
                          <a:solidFill>
                            <a:schemeClr val="tx1"/>
                          </a:solidFill>
                          <a:latin typeface="微軟正黑體" panose="020B0604030504040204" pitchFamily="34" charset="-120"/>
                          <a:ea typeface="微軟正黑體" panose="020B0604030504040204" pitchFamily="34" charset="-120"/>
                        </a:rPr>
                        <a:t>2019</a:t>
                      </a:r>
                      <a:r>
                        <a:rPr lang="zh-TW" altLang="en-US" sz="900" dirty="0">
                          <a:solidFill>
                            <a:schemeClr val="tx1"/>
                          </a:solidFill>
                          <a:latin typeface="微軟正黑體" panose="020B0604030504040204" pitchFamily="34" charset="-120"/>
                          <a:ea typeface="微軟正黑體" panose="020B0604030504040204" pitchFamily="34" charset="-120"/>
                        </a:rPr>
                        <a:t>年目標</a:t>
                      </a:r>
                    </a:p>
                  </a:txBody>
                  <a:tcPr marL="84406" marR="844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rtl="0" eaLnBrk="1" latinLnBrk="0" hangingPunct="1">
                        <a:defRPr kumimoji="0" kern="1200">
                          <a:solidFill>
                            <a:schemeClr val="dk1"/>
                          </a:solidFill>
                          <a:latin typeface="Tahoma"/>
                          <a:ea typeface="新細明體"/>
                        </a:defRPr>
                      </a:lvl1pPr>
                      <a:lvl2pPr marL="457200" algn="l" rtl="0" eaLnBrk="1" latinLnBrk="0" hangingPunct="1">
                        <a:defRPr kumimoji="0" kern="1200">
                          <a:solidFill>
                            <a:schemeClr val="dk1"/>
                          </a:solidFill>
                          <a:latin typeface="Tahoma"/>
                          <a:ea typeface="新細明體"/>
                        </a:defRPr>
                      </a:lvl2pPr>
                      <a:lvl3pPr marL="914400" algn="l" rtl="0" eaLnBrk="1" latinLnBrk="0" hangingPunct="1">
                        <a:defRPr kumimoji="0" kern="1200">
                          <a:solidFill>
                            <a:schemeClr val="dk1"/>
                          </a:solidFill>
                          <a:latin typeface="Tahoma"/>
                          <a:ea typeface="新細明體"/>
                        </a:defRPr>
                      </a:lvl3pPr>
                      <a:lvl4pPr marL="1371600" algn="l" rtl="0" eaLnBrk="1" latinLnBrk="0" hangingPunct="1">
                        <a:defRPr kumimoji="0" kern="1200">
                          <a:solidFill>
                            <a:schemeClr val="dk1"/>
                          </a:solidFill>
                          <a:latin typeface="Tahoma"/>
                          <a:ea typeface="新細明體"/>
                        </a:defRPr>
                      </a:lvl4pPr>
                      <a:lvl5pPr marL="1828800" algn="l" rtl="0" eaLnBrk="1" latinLnBrk="0" hangingPunct="1">
                        <a:defRPr kumimoji="0" kern="1200">
                          <a:solidFill>
                            <a:schemeClr val="dk1"/>
                          </a:solidFill>
                          <a:latin typeface="Tahoma"/>
                          <a:ea typeface="新細明體"/>
                        </a:defRPr>
                      </a:lvl5pPr>
                      <a:lvl6pPr marL="2286000" algn="l" rtl="0" eaLnBrk="1" latinLnBrk="0" hangingPunct="1">
                        <a:defRPr kumimoji="0" kern="1200">
                          <a:solidFill>
                            <a:schemeClr val="dk1"/>
                          </a:solidFill>
                          <a:latin typeface="Tahoma"/>
                          <a:ea typeface="新細明體"/>
                        </a:defRPr>
                      </a:lvl6pPr>
                      <a:lvl7pPr marL="2743200" algn="l" rtl="0" eaLnBrk="1" latinLnBrk="0" hangingPunct="1">
                        <a:defRPr kumimoji="0" kern="1200">
                          <a:solidFill>
                            <a:schemeClr val="dk1"/>
                          </a:solidFill>
                          <a:latin typeface="Tahoma"/>
                          <a:ea typeface="新細明體"/>
                        </a:defRPr>
                      </a:lvl7pPr>
                      <a:lvl8pPr marL="3200400" algn="l" rtl="0" eaLnBrk="1" latinLnBrk="0" hangingPunct="1">
                        <a:defRPr kumimoji="0" kern="1200">
                          <a:solidFill>
                            <a:schemeClr val="dk1"/>
                          </a:solidFill>
                          <a:latin typeface="Tahoma"/>
                          <a:ea typeface="新細明體"/>
                        </a:defRPr>
                      </a:lvl8pPr>
                      <a:lvl9pPr marL="3657600" algn="l" rtl="0" eaLnBrk="1" latinLnBrk="0" hangingPunct="1">
                        <a:defRPr kumimoji="0" kern="1200">
                          <a:solidFill>
                            <a:schemeClr val="dk1"/>
                          </a:solidFill>
                          <a:latin typeface="Tahoma"/>
                          <a:ea typeface="新細明體"/>
                        </a:defRPr>
                      </a:lvl9pPr>
                    </a:lstStyle>
                    <a:p>
                      <a:pPr marL="0" marR="0" indent="0" algn="ctr" defTabSz="911764" rtl="0" eaLnBrk="1" fontAlgn="auto" latinLnBrk="0" hangingPunct="1">
                        <a:lnSpc>
                          <a:spcPts val="1300"/>
                        </a:lnSpc>
                        <a:spcBef>
                          <a:spcPts val="0"/>
                        </a:spcBef>
                        <a:spcAft>
                          <a:spcPts val="0"/>
                        </a:spcAft>
                        <a:buClrTx/>
                        <a:buSzTx/>
                        <a:buFontTx/>
                        <a:buNone/>
                        <a:tabLst/>
                        <a:defRPr/>
                      </a:pPr>
                      <a:r>
                        <a:rPr lang="en-US" altLang="zh-TW" sz="900" dirty="0">
                          <a:solidFill>
                            <a:schemeClr val="tx1"/>
                          </a:solidFill>
                          <a:latin typeface="微軟正黑體" panose="020B0604030504040204" pitchFamily="34" charset="-120"/>
                          <a:ea typeface="微軟正黑體" panose="020B0604030504040204" pitchFamily="34" charset="-120"/>
                        </a:rPr>
                        <a:t>2019</a:t>
                      </a:r>
                      <a:r>
                        <a:rPr lang="zh-TW" altLang="en-US" sz="900" dirty="0">
                          <a:solidFill>
                            <a:schemeClr val="tx1"/>
                          </a:solidFill>
                          <a:latin typeface="微軟正黑體" panose="020B0604030504040204" pitchFamily="34" charset="-120"/>
                          <a:ea typeface="微軟正黑體" panose="020B0604030504040204" pitchFamily="34" charset="-120"/>
                        </a:rPr>
                        <a:t>年目標達成狀況</a:t>
                      </a:r>
                    </a:p>
                  </a:txBody>
                  <a:tcPr marL="84406" marR="844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05"/>
                  </a:ext>
                </a:extLst>
              </a:tr>
              <a:tr h="1635369">
                <a:tc vMerge="1">
                  <a:txBody>
                    <a:bodyPr/>
                    <a:lstStyle/>
                    <a:p>
                      <a:endParaRPr lang="zh-TW" altLang="en-US"/>
                    </a:p>
                  </a:txBody>
                  <a:tcPr/>
                </a:tc>
                <a:tc>
                  <a:txBody>
                    <a:bodyPr/>
                    <a:lstStyle>
                      <a:lvl1pPr marL="0" algn="l" rtl="0" eaLnBrk="1" latinLnBrk="0" hangingPunct="1">
                        <a:defRPr kumimoji="0" kern="1200">
                          <a:solidFill>
                            <a:schemeClr val="dk1"/>
                          </a:solidFill>
                          <a:latin typeface="Tahoma"/>
                          <a:ea typeface="新細明體"/>
                        </a:defRPr>
                      </a:lvl1pPr>
                      <a:lvl2pPr marL="457200" algn="l" rtl="0" eaLnBrk="1" latinLnBrk="0" hangingPunct="1">
                        <a:defRPr kumimoji="0" kern="1200">
                          <a:solidFill>
                            <a:schemeClr val="dk1"/>
                          </a:solidFill>
                          <a:latin typeface="Tahoma"/>
                          <a:ea typeface="新細明體"/>
                        </a:defRPr>
                      </a:lvl2pPr>
                      <a:lvl3pPr marL="914400" algn="l" rtl="0" eaLnBrk="1" latinLnBrk="0" hangingPunct="1">
                        <a:defRPr kumimoji="0" kern="1200">
                          <a:solidFill>
                            <a:schemeClr val="dk1"/>
                          </a:solidFill>
                          <a:latin typeface="Tahoma"/>
                          <a:ea typeface="新細明體"/>
                        </a:defRPr>
                      </a:lvl3pPr>
                      <a:lvl4pPr marL="1371600" algn="l" rtl="0" eaLnBrk="1" latinLnBrk="0" hangingPunct="1">
                        <a:defRPr kumimoji="0" kern="1200">
                          <a:solidFill>
                            <a:schemeClr val="dk1"/>
                          </a:solidFill>
                          <a:latin typeface="Tahoma"/>
                          <a:ea typeface="新細明體"/>
                        </a:defRPr>
                      </a:lvl4pPr>
                      <a:lvl5pPr marL="1828800" algn="l" rtl="0" eaLnBrk="1" latinLnBrk="0" hangingPunct="1">
                        <a:defRPr kumimoji="0" kern="1200">
                          <a:solidFill>
                            <a:schemeClr val="dk1"/>
                          </a:solidFill>
                          <a:latin typeface="Tahoma"/>
                          <a:ea typeface="新細明體"/>
                        </a:defRPr>
                      </a:lvl5pPr>
                      <a:lvl6pPr marL="2286000" algn="l" rtl="0" eaLnBrk="1" latinLnBrk="0" hangingPunct="1">
                        <a:defRPr kumimoji="0" kern="1200">
                          <a:solidFill>
                            <a:schemeClr val="dk1"/>
                          </a:solidFill>
                          <a:latin typeface="Tahoma"/>
                          <a:ea typeface="新細明體"/>
                        </a:defRPr>
                      </a:lvl6pPr>
                      <a:lvl7pPr marL="2743200" algn="l" rtl="0" eaLnBrk="1" latinLnBrk="0" hangingPunct="1">
                        <a:defRPr kumimoji="0" kern="1200">
                          <a:solidFill>
                            <a:schemeClr val="dk1"/>
                          </a:solidFill>
                          <a:latin typeface="Tahoma"/>
                          <a:ea typeface="新細明體"/>
                        </a:defRPr>
                      </a:lvl7pPr>
                      <a:lvl8pPr marL="3200400" algn="l" rtl="0" eaLnBrk="1" latinLnBrk="0" hangingPunct="1">
                        <a:defRPr kumimoji="0" kern="1200">
                          <a:solidFill>
                            <a:schemeClr val="dk1"/>
                          </a:solidFill>
                          <a:latin typeface="Tahoma"/>
                          <a:ea typeface="新細明體"/>
                        </a:defRPr>
                      </a:lvl8pPr>
                      <a:lvl9pPr marL="3657600" algn="l" rtl="0" eaLnBrk="1" latinLnBrk="0" hangingPunct="1">
                        <a:defRPr kumimoji="0" kern="1200">
                          <a:solidFill>
                            <a:schemeClr val="dk1"/>
                          </a:solidFill>
                          <a:latin typeface="Tahoma"/>
                          <a:ea typeface="新細明體"/>
                        </a:defRPr>
                      </a:lvl9pPr>
                    </a:lstStyle>
                    <a:p>
                      <a:pPr>
                        <a:lnSpc>
                          <a:spcPts val="1300"/>
                        </a:lnSpc>
                      </a:pPr>
                      <a:r>
                        <a:rPr lang="zh-TW" altLang="en-US" sz="900" dirty="0">
                          <a:solidFill>
                            <a:srgbClr val="0070C0"/>
                          </a:solidFill>
                          <a:latin typeface="微軟正黑體" panose="020B0604030504040204" pitchFamily="34" charset="-120"/>
                          <a:ea typeface="微軟正黑體" panose="020B0604030504040204" pitchFamily="34" charset="-120"/>
                        </a:rPr>
                        <a:t>英華達</a:t>
                      </a:r>
                      <a:r>
                        <a:rPr lang="en-US" altLang="zh-TW" sz="900" dirty="0">
                          <a:solidFill>
                            <a:srgbClr val="0070C0"/>
                          </a:solidFill>
                          <a:latin typeface="微軟正黑體" panose="020B0604030504040204" pitchFamily="34" charset="-120"/>
                          <a:ea typeface="微軟正黑體" panose="020B0604030504040204" pitchFamily="34" charset="-120"/>
                        </a:rPr>
                        <a:t>(</a:t>
                      </a:r>
                      <a:r>
                        <a:rPr lang="zh-TW" altLang="en-US" sz="900" dirty="0">
                          <a:solidFill>
                            <a:srgbClr val="0070C0"/>
                          </a:solidFill>
                          <a:latin typeface="微軟正黑體" panose="020B0604030504040204" pitchFamily="34" charset="-120"/>
                          <a:ea typeface="微軟正黑體" panose="020B0604030504040204" pitchFamily="34" charset="-120"/>
                        </a:rPr>
                        <a:t>五股</a:t>
                      </a:r>
                      <a:r>
                        <a:rPr lang="en-US" altLang="zh-TW" sz="900" dirty="0">
                          <a:solidFill>
                            <a:srgbClr val="0070C0"/>
                          </a:solidFill>
                          <a:latin typeface="微軟正黑體" panose="020B0604030504040204" pitchFamily="34" charset="-120"/>
                          <a:ea typeface="微軟正黑體" panose="020B0604030504040204" pitchFamily="34" charset="-120"/>
                        </a:rPr>
                        <a:t>)</a:t>
                      </a:r>
                      <a:r>
                        <a:rPr lang="zh-TW" altLang="en-US" sz="900" dirty="0">
                          <a:solidFill>
                            <a:srgbClr val="0070C0"/>
                          </a:solidFill>
                          <a:latin typeface="微軟正黑體" panose="020B0604030504040204" pitchFamily="34" charset="-120"/>
                          <a:ea typeface="微軟正黑體" panose="020B0604030504040204" pitchFamily="34" charset="-120"/>
                        </a:rPr>
                        <a:t>：溫室氣體排放量相較於</a:t>
                      </a:r>
                      <a:r>
                        <a:rPr lang="en-US" altLang="zh-TW" sz="900" dirty="0">
                          <a:solidFill>
                            <a:srgbClr val="0070C0"/>
                          </a:solidFill>
                          <a:latin typeface="微軟正黑體" panose="020B0604030504040204" pitchFamily="34" charset="-120"/>
                          <a:ea typeface="微軟正黑體" panose="020B0604030504040204" pitchFamily="34" charset="-120"/>
                        </a:rPr>
                        <a:t>2017</a:t>
                      </a:r>
                      <a:r>
                        <a:rPr lang="zh-TW" altLang="en-US" sz="900" dirty="0">
                          <a:solidFill>
                            <a:srgbClr val="0070C0"/>
                          </a:solidFill>
                          <a:latin typeface="微軟正黑體" panose="020B0604030504040204" pitchFamily="34" charset="-120"/>
                          <a:ea typeface="微軟正黑體" panose="020B0604030504040204" pitchFamily="34" charset="-120"/>
                        </a:rPr>
                        <a:t>年減量達</a:t>
                      </a:r>
                      <a:r>
                        <a:rPr lang="en-US" altLang="zh-TW" sz="900" dirty="0">
                          <a:solidFill>
                            <a:srgbClr val="0070C0"/>
                          </a:solidFill>
                          <a:latin typeface="微軟正黑體" panose="020B0604030504040204" pitchFamily="34" charset="-120"/>
                          <a:ea typeface="微軟正黑體" panose="020B0604030504040204" pitchFamily="34" charset="-120"/>
                        </a:rPr>
                        <a:t>3%</a:t>
                      </a:r>
                      <a:r>
                        <a:rPr lang="zh-TW" altLang="en-US" sz="900" dirty="0">
                          <a:solidFill>
                            <a:srgbClr val="0070C0"/>
                          </a:solidFill>
                          <a:latin typeface="微軟正黑體" panose="020B0604030504040204" pitchFamily="34" charset="-120"/>
                          <a:ea typeface="微軟正黑體" panose="020B0604030504040204" pitchFamily="34" charset="-120"/>
                        </a:rPr>
                        <a:t>。</a:t>
                      </a:r>
                    </a:p>
                    <a:p>
                      <a:pPr>
                        <a:lnSpc>
                          <a:spcPts val="1300"/>
                        </a:lnSpc>
                      </a:pPr>
                      <a:r>
                        <a:rPr lang="zh-TW" altLang="en-US" sz="900" dirty="0">
                          <a:solidFill>
                            <a:srgbClr val="0070C0"/>
                          </a:solidFill>
                          <a:latin typeface="微軟正黑體" panose="020B0604030504040204" pitchFamily="34" charset="-120"/>
                          <a:ea typeface="微軟正黑體" panose="020B0604030504040204" pitchFamily="34" charset="-120"/>
                        </a:rPr>
                        <a:t>英華達</a:t>
                      </a:r>
                      <a:r>
                        <a:rPr lang="en-US" altLang="zh-TW" sz="900" dirty="0">
                          <a:solidFill>
                            <a:srgbClr val="0070C0"/>
                          </a:solidFill>
                          <a:latin typeface="微軟正黑體" panose="020B0604030504040204" pitchFamily="34" charset="-120"/>
                          <a:ea typeface="微軟正黑體" panose="020B0604030504040204" pitchFamily="34" charset="-120"/>
                        </a:rPr>
                        <a:t>(</a:t>
                      </a:r>
                      <a:r>
                        <a:rPr lang="zh-TW" altLang="en-US" sz="900" dirty="0">
                          <a:solidFill>
                            <a:srgbClr val="0070C0"/>
                          </a:solidFill>
                          <a:latin typeface="微軟正黑體" panose="020B0604030504040204" pitchFamily="34" charset="-120"/>
                          <a:ea typeface="微軟正黑體" panose="020B0604030504040204" pitchFamily="34" charset="-120"/>
                        </a:rPr>
                        <a:t>浦東</a:t>
                      </a:r>
                      <a:r>
                        <a:rPr lang="en-US" altLang="zh-TW" sz="900" dirty="0">
                          <a:solidFill>
                            <a:srgbClr val="0070C0"/>
                          </a:solidFill>
                          <a:latin typeface="微軟正黑體" panose="020B0604030504040204" pitchFamily="34" charset="-120"/>
                          <a:ea typeface="微軟正黑體" panose="020B0604030504040204" pitchFamily="34" charset="-120"/>
                        </a:rPr>
                        <a:t>)</a:t>
                      </a:r>
                      <a:r>
                        <a:rPr lang="zh-TW" altLang="en-US" sz="900" dirty="0">
                          <a:solidFill>
                            <a:srgbClr val="0070C0"/>
                          </a:solidFill>
                          <a:latin typeface="微軟正黑體" panose="020B0604030504040204" pitchFamily="34" charset="-120"/>
                          <a:ea typeface="微軟正黑體" panose="020B0604030504040204" pitchFamily="34" charset="-120"/>
                        </a:rPr>
                        <a:t>：溫室氣體排放量相較於</a:t>
                      </a:r>
                      <a:r>
                        <a:rPr lang="en-US" altLang="zh-TW" sz="900" dirty="0">
                          <a:solidFill>
                            <a:srgbClr val="0070C0"/>
                          </a:solidFill>
                          <a:latin typeface="微軟正黑體" panose="020B0604030504040204" pitchFamily="34" charset="-120"/>
                          <a:ea typeface="微軟正黑體" panose="020B0604030504040204" pitchFamily="34" charset="-120"/>
                        </a:rPr>
                        <a:t>2017</a:t>
                      </a:r>
                      <a:r>
                        <a:rPr lang="zh-TW" altLang="en-US" sz="900" dirty="0">
                          <a:solidFill>
                            <a:srgbClr val="0070C0"/>
                          </a:solidFill>
                          <a:latin typeface="微軟正黑體" panose="020B0604030504040204" pitchFamily="34" charset="-120"/>
                          <a:ea typeface="微軟正黑體" panose="020B0604030504040204" pitchFamily="34" charset="-120"/>
                        </a:rPr>
                        <a:t>年減量為</a:t>
                      </a:r>
                      <a:r>
                        <a:rPr lang="en-US" altLang="zh-TW" sz="900" dirty="0">
                          <a:solidFill>
                            <a:srgbClr val="0070C0"/>
                          </a:solidFill>
                          <a:latin typeface="微軟正黑體" panose="020B0604030504040204" pitchFamily="34" charset="-120"/>
                          <a:ea typeface="微軟正黑體" panose="020B0604030504040204" pitchFamily="34" charset="-120"/>
                        </a:rPr>
                        <a:t>2%</a:t>
                      </a:r>
                      <a:r>
                        <a:rPr lang="zh-TW" altLang="en-US" sz="900" dirty="0">
                          <a:solidFill>
                            <a:srgbClr val="0070C0"/>
                          </a:solidFill>
                          <a:latin typeface="微軟正黑體" panose="020B0604030504040204" pitchFamily="34" charset="-120"/>
                          <a:ea typeface="微軟正黑體" panose="020B0604030504040204" pitchFamily="34" charset="-120"/>
                        </a:rPr>
                        <a:t>。</a:t>
                      </a:r>
                      <a:endParaRPr lang="en-US" altLang="zh-TW" sz="900" dirty="0">
                        <a:solidFill>
                          <a:srgbClr val="0070C0"/>
                        </a:solidFill>
                        <a:latin typeface="微軟正黑體" panose="020B0604030504040204" pitchFamily="34" charset="-120"/>
                        <a:ea typeface="微軟正黑體" panose="020B0604030504040204" pitchFamily="34" charset="-120"/>
                      </a:endParaRPr>
                    </a:p>
                    <a:p>
                      <a:pPr>
                        <a:lnSpc>
                          <a:spcPts val="1300"/>
                        </a:lnSpc>
                      </a:pPr>
                      <a:r>
                        <a:rPr lang="zh-TW" altLang="en-US" sz="900" dirty="0">
                          <a:solidFill>
                            <a:srgbClr val="0070C0"/>
                          </a:solidFill>
                          <a:latin typeface="微軟正黑體" panose="020B0604030504040204" pitchFamily="34" charset="-120"/>
                          <a:ea typeface="微軟正黑體" panose="020B0604030504040204" pitchFamily="34" charset="-120"/>
                        </a:rPr>
                        <a:t>英華達</a:t>
                      </a:r>
                      <a:r>
                        <a:rPr lang="en-US" altLang="zh-TW" sz="900" dirty="0">
                          <a:solidFill>
                            <a:srgbClr val="0070C0"/>
                          </a:solidFill>
                          <a:latin typeface="微軟正黑體" panose="020B0604030504040204" pitchFamily="34" charset="-120"/>
                          <a:ea typeface="微軟正黑體" panose="020B0604030504040204" pitchFamily="34" charset="-120"/>
                        </a:rPr>
                        <a:t>(</a:t>
                      </a:r>
                      <a:r>
                        <a:rPr lang="zh-TW" altLang="en-US" sz="900" dirty="0">
                          <a:solidFill>
                            <a:srgbClr val="0070C0"/>
                          </a:solidFill>
                          <a:latin typeface="微軟正黑體" panose="020B0604030504040204" pitchFamily="34" charset="-120"/>
                          <a:ea typeface="微軟正黑體" panose="020B0604030504040204" pitchFamily="34" charset="-120"/>
                        </a:rPr>
                        <a:t>南京</a:t>
                      </a:r>
                      <a:r>
                        <a:rPr lang="en-US" altLang="zh-TW" sz="900" dirty="0">
                          <a:solidFill>
                            <a:srgbClr val="0070C0"/>
                          </a:solidFill>
                          <a:latin typeface="微軟正黑體" panose="020B0604030504040204" pitchFamily="34" charset="-120"/>
                          <a:ea typeface="微軟正黑體" panose="020B0604030504040204" pitchFamily="34" charset="-120"/>
                        </a:rPr>
                        <a:t>)</a:t>
                      </a:r>
                      <a:r>
                        <a:rPr lang="zh-TW" altLang="en-US" sz="900" dirty="0">
                          <a:solidFill>
                            <a:srgbClr val="0070C0"/>
                          </a:solidFill>
                          <a:latin typeface="微軟正黑體" panose="020B0604030504040204" pitchFamily="34" charset="-120"/>
                          <a:ea typeface="微軟正黑體" panose="020B0604030504040204" pitchFamily="34" charset="-120"/>
                        </a:rPr>
                        <a:t>：溫室氣體排放量相較於</a:t>
                      </a:r>
                      <a:r>
                        <a:rPr lang="en-US" altLang="zh-TW" sz="900" dirty="0">
                          <a:solidFill>
                            <a:srgbClr val="0070C0"/>
                          </a:solidFill>
                          <a:latin typeface="微軟正黑體" panose="020B0604030504040204" pitchFamily="34" charset="-120"/>
                          <a:ea typeface="微軟正黑體" panose="020B0604030504040204" pitchFamily="34" charset="-120"/>
                        </a:rPr>
                        <a:t>2017</a:t>
                      </a:r>
                      <a:r>
                        <a:rPr lang="zh-TW" altLang="en-US" sz="900" dirty="0">
                          <a:solidFill>
                            <a:srgbClr val="0070C0"/>
                          </a:solidFill>
                          <a:latin typeface="微軟正黑體" panose="020B0604030504040204" pitchFamily="34" charset="-120"/>
                          <a:ea typeface="微軟正黑體" panose="020B0604030504040204" pitchFamily="34" charset="-120"/>
                        </a:rPr>
                        <a:t>年減量達</a:t>
                      </a:r>
                      <a:r>
                        <a:rPr lang="en-US" altLang="zh-TW" sz="900" dirty="0">
                          <a:solidFill>
                            <a:srgbClr val="0070C0"/>
                          </a:solidFill>
                          <a:latin typeface="微軟正黑體" panose="020B0604030504040204" pitchFamily="34" charset="-120"/>
                          <a:ea typeface="微軟正黑體" panose="020B0604030504040204" pitchFamily="34" charset="-120"/>
                        </a:rPr>
                        <a:t>3%</a:t>
                      </a:r>
                      <a:r>
                        <a:rPr lang="zh-TW" altLang="en-US" sz="900" dirty="0">
                          <a:solidFill>
                            <a:srgbClr val="0070C0"/>
                          </a:solidFill>
                          <a:latin typeface="微軟正黑體" panose="020B0604030504040204" pitchFamily="34" charset="-120"/>
                          <a:ea typeface="微軟正黑體" panose="020B0604030504040204" pitchFamily="34" charset="-120"/>
                        </a:rPr>
                        <a:t>。</a:t>
                      </a:r>
                      <a:endParaRPr lang="en-US" altLang="zh-TW" sz="900" dirty="0">
                        <a:solidFill>
                          <a:srgbClr val="0070C0"/>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ts val="1300"/>
                        </a:lnSpc>
                        <a:spcBef>
                          <a:spcPts val="0"/>
                        </a:spcBef>
                        <a:spcAft>
                          <a:spcPts val="0"/>
                        </a:spcAft>
                        <a:buClrTx/>
                        <a:buSzTx/>
                        <a:buFontTx/>
                        <a:buNone/>
                        <a:tabLst/>
                        <a:defRPr/>
                      </a:pPr>
                      <a:r>
                        <a:rPr kumimoji="0" lang="zh-TW" altLang="en-US"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英華達</a:t>
                      </a:r>
                      <a:r>
                        <a:rPr kumimoji="0" lang="en-US" altLang="zh-TW"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a:t>
                      </a:r>
                      <a:r>
                        <a:rPr kumimoji="0" lang="zh-TW" altLang="en-US"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五股</a:t>
                      </a:r>
                      <a:r>
                        <a:rPr kumimoji="0" lang="en-US" altLang="zh-TW"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a:t>
                      </a:r>
                      <a:r>
                        <a:rPr kumimoji="0" lang="zh-TW" altLang="en-US"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：用電量相較於</a:t>
                      </a:r>
                      <a:r>
                        <a:rPr kumimoji="0" lang="en-US" altLang="zh-TW"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2017</a:t>
                      </a:r>
                      <a:r>
                        <a:rPr kumimoji="0" lang="zh-TW" altLang="en-US"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年減量</a:t>
                      </a:r>
                      <a:r>
                        <a:rPr kumimoji="0" lang="en-US" altLang="zh-TW"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3%</a:t>
                      </a:r>
                      <a:r>
                        <a:rPr kumimoji="0" lang="zh-TW" altLang="en-US"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a:t>
                      </a:r>
                    </a:p>
                    <a:p>
                      <a:pPr marL="0" marR="0" lvl="0" indent="0" algn="l" defTabSz="914400" rtl="0" eaLnBrk="1" fontAlgn="auto" latinLnBrk="0" hangingPunct="1">
                        <a:lnSpc>
                          <a:spcPts val="1300"/>
                        </a:lnSpc>
                        <a:spcBef>
                          <a:spcPts val="0"/>
                        </a:spcBef>
                        <a:spcAft>
                          <a:spcPts val="0"/>
                        </a:spcAft>
                        <a:buClrTx/>
                        <a:buSzTx/>
                        <a:buFontTx/>
                        <a:buNone/>
                        <a:tabLst/>
                        <a:defRPr/>
                      </a:pPr>
                      <a:r>
                        <a:rPr kumimoji="0" lang="zh-TW" altLang="en-US"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英華達</a:t>
                      </a:r>
                      <a:r>
                        <a:rPr kumimoji="0" lang="en-US" altLang="zh-TW"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a:t>
                      </a:r>
                      <a:r>
                        <a:rPr kumimoji="0" lang="zh-TW" altLang="en-US"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浦東</a:t>
                      </a:r>
                      <a:r>
                        <a:rPr kumimoji="0" lang="en-US" altLang="zh-TW"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a:t>
                      </a:r>
                      <a:r>
                        <a:rPr kumimoji="0" lang="zh-TW" altLang="en-US"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：太陽能光伏發電年發電量為</a:t>
                      </a:r>
                      <a:r>
                        <a:rPr kumimoji="0" lang="en-US" altLang="zh-TW"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7920000</a:t>
                      </a:r>
                      <a:r>
                        <a:rPr kumimoji="0" lang="zh-TW" altLang="en-US"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百萬焦耳。</a:t>
                      </a:r>
                      <a:endParaRPr kumimoji="0" lang="en-US" altLang="zh-TW"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ts val="1300"/>
                        </a:lnSpc>
                        <a:spcBef>
                          <a:spcPts val="0"/>
                        </a:spcBef>
                        <a:spcAft>
                          <a:spcPts val="0"/>
                        </a:spcAft>
                        <a:buClrTx/>
                        <a:buSzTx/>
                        <a:buFontTx/>
                        <a:buNone/>
                        <a:tabLst/>
                        <a:defRPr/>
                      </a:pPr>
                      <a:r>
                        <a:rPr kumimoji="0" lang="zh-TW" altLang="en-US"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英華達</a:t>
                      </a:r>
                      <a:r>
                        <a:rPr kumimoji="0" lang="en-US" altLang="zh-TW"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a:t>
                      </a:r>
                      <a:r>
                        <a:rPr kumimoji="0" lang="zh-TW" altLang="en-US"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南京</a:t>
                      </a:r>
                      <a:r>
                        <a:rPr kumimoji="0" lang="en-US" altLang="zh-TW"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a:t>
                      </a:r>
                      <a:r>
                        <a:rPr kumimoji="0" lang="zh-TW" altLang="en-US"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：用電量想較於</a:t>
                      </a:r>
                      <a:r>
                        <a:rPr kumimoji="0" lang="en-US" altLang="zh-TW"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2018</a:t>
                      </a:r>
                      <a:r>
                        <a:rPr kumimoji="0" lang="zh-TW" altLang="en-US"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年減量達</a:t>
                      </a:r>
                      <a:r>
                        <a:rPr kumimoji="0" lang="en-US" altLang="zh-TW"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2%</a:t>
                      </a:r>
                      <a:r>
                        <a:rPr kumimoji="0" lang="zh-TW" altLang="en-US"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a:t>
                      </a:r>
                      <a:endParaRPr kumimoji="0" lang="en-US" altLang="zh-TW"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ts val="1300"/>
                        </a:lnSpc>
                        <a:spcBef>
                          <a:spcPts val="0"/>
                        </a:spcBef>
                        <a:spcAft>
                          <a:spcPts val="0"/>
                        </a:spcAft>
                        <a:buClrTx/>
                        <a:buSzTx/>
                        <a:buFontTx/>
                        <a:buNone/>
                        <a:tabLst/>
                        <a:defRPr/>
                      </a:pPr>
                      <a:r>
                        <a:rPr kumimoji="0" lang="zh-TW" altLang="en-US"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英華達</a:t>
                      </a:r>
                      <a:r>
                        <a:rPr kumimoji="0" lang="en-US" altLang="zh-TW"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a:t>
                      </a:r>
                      <a:r>
                        <a:rPr kumimoji="0" lang="zh-TW" altLang="en-US"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南京</a:t>
                      </a:r>
                      <a:r>
                        <a:rPr kumimoji="0" lang="en-US" altLang="zh-TW"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a:t>
                      </a:r>
                      <a:r>
                        <a:rPr kumimoji="0" lang="zh-TW" altLang="en-US"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：蒸氣用量相較</a:t>
                      </a:r>
                      <a:r>
                        <a:rPr kumimoji="0" lang="en-US" altLang="zh-TW"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2018</a:t>
                      </a:r>
                      <a:r>
                        <a:rPr kumimoji="0" lang="zh-TW" altLang="en-US"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年減量達</a:t>
                      </a:r>
                      <a:r>
                        <a:rPr kumimoji="0" lang="en-US" altLang="zh-TW" sz="9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3%</a:t>
                      </a:r>
                      <a:endParaRPr lang="zh-TW" altLang="en-US" sz="900" dirty="0">
                        <a:solidFill>
                          <a:srgbClr val="0070C0"/>
                        </a:solidFill>
                        <a:latin typeface="微軟正黑體" panose="020B0604030504040204" pitchFamily="34" charset="-120"/>
                        <a:ea typeface="微軟正黑體" panose="020B0604030504040204" pitchFamily="34" charset="-120"/>
                      </a:endParaRPr>
                    </a:p>
                  </a:txBody>
                  <a:tcPr marL="84406" marR="844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rtl="0" eaLnBrk="1" latinLnBrk="0" hangingPunct="1">
                        <a:defRPr kumimoji="0" kern="1200">
                          <a:solidFill>
                            <a:schemeClr val="dk1"/>
                          </a:solidFill>
                          <a:latin typeface="Tahoma"/>
                          <a:ea typeface="新細明體"/>
                        </a:defRPr>
                      </a:lvl1pPr>
                      <a:lvl2pPr marL="457200" algn="l" rtl="0" eaLnBrk="1" latinLnBrk="0" hangingPunct="1">
                        <a:defRPr kumimoji="0" kern="1200">
                          <a:solidFill>
                            <a:schemeClr val="dk1"/>
                          </a:solidFill>
                          <a:latin typeface="Tahoma"/>
                          <a:ea typeface="新細明體"/>
                        </a:defRPr>
                      </a:lvl2pPr>
                      <a:lvl3pPr marL="914400" algn="l" rtl="0" eaLnBrk="1" latinLnBrk="0" hangingPunct="1">
                        <a:defRPr kumimoji="0" kern="1200">
                          <a:solidFill>
                            <a:schemeClr val="dk1"/>
                          </a:solidFill>
                          <a:latin typeface="Tahoma"/>
                          <a:ea typeface="新細明體"/>
                        </a:defRPr>
                      </a:lvl3pPr>
                      <a:lvl4pPr marL="1371600" algn="l" rtl="0" eaLnBrk="1" latinLnBrk="0" hangingPunct="1">
                        <a:defRPr kumimoji="0" kern="1200">
                          <a:solidFill>
                            <a:schemeClr val="dk1"/>
                          </a:solidFill>
                          <a:latin typeface="Tahoma"/>
                          <a:ea typeface="新細明體"/>
                        </a:defRPr>
                      </a:lvl4pPr>
                      <a:lvl5pPr marL="1828800" algn="l" rtl="0" eaLnBrk="1" latinLnBrk="0" hangingPunct="1">
                        <a:defRPr kumimoji="0" kern="1200">
                          <a:solidFill>
                            <a:schemeClr val="dk1"/>
                          </a:solidFill>
                          <a:latin typeface="Tahoma"/>
                          <a:ea typeface="新細明體"/>
                        </a:defRPr>
                      </a:lvl5pPr>
                      <a:lvl6pPr marL="2286000" algn="l" rtl="0" eaLnBrk="1" latinLnBrk="0" hangingPunct="1">
                        <a:defRPr kumimoji="0" kern="1200">
                          <a:solidFill>
                            <a:schemeClr val="dk1"/>
                          </a:solidFill>
                          <a:latin typeface="Tahoma"/>
                          <a:ea typeface="新細明體"/>
                        </a:defRPr>
                      </a:lvl6pPr>
                      <a:lvl7pPr marL="2743200" algn="l" rtl="0" eaLnBrk="1" latinLnBrk="0" hangingPunct="1">
                        <a:defRPr kumimoji="0" kern="1200">
                          <a:solidFill>
                            <a:schemeClr val="dk1"/>
                          </a:solidFill>
                          <a:latin typeface="Tahoma"/>
                          <a:ea typeface="新細明體"/>
                        </a:defRPr>
                      </a:lvl7pPr>
                      <a:lvl8pPr marL="3200400" algn="l" rtl="0" eaLnBrk="1" latinLnBrk="0" hangingPunct="1">
                        <a:defRPr kumimoji="0" kern="1200">
                          <a:solidFill>
                            <a:schemeClr val="dk1"/>
                          </a:solidFill>
                          <a:latin typeface="Tahoma"/>
                          <a:ea typeface="新細明體"/>
                        </a:defRPr>
                      </a:lvl8pPr>
                      <a:lvl9pPr marL="3657600" algn="l" rtl="0" eaLnBrk="1" latinLnBrk="0" hangingPunct="1">
                        <a:defRPr kumimoji="0" kern="1200">
                          <a:solidFill>
                            <a:schemeClr val="dk1"/>
                          </a:solidFill>
                          <a:latin typeface="Tahoma"/>
                          <a:ea typeface="新細明體"/>
                        </a:defRPr>
                      </a:lvl9pPr>
                    </a:lstStyle>
                    <a:p>
                      <a:pPr marL="0" marR="0" indent="0" algn="l" defTabSz="911764" rtl="0" eaLnBrk="1" fontAlgn="auto" latinLnBrk="0" hangingPunct="1">
                        <a:lnSpc>
                          <a:spcPts val="1300"/>
                        </a:lnSpc>
                        <a:spcBef>
                          <a:spcPts val="0"/>
                        </a:spcBef>
                        <a:spcAft>
                          <a:spcPts val="0"/>
                        </a:spcAft>
                        <a:buClrTx/>
                        <a:buSzTx/>
                        <a:buFontTx/>
                        <a:buNone/>
                        <a:tabLst/>
                        <a:defRPr/>
                      </a:pPr>
                      <a:r>
                        <a:rPr lang="zh-TW" altLang="en-US" sz="900" b="0" i="0" u="none" strike="noStrike" dirty="0">
                          <a:solidFill>
                            <a:srgbClr val="0070C0"/>
                          </a:solidFill>
                          <a:effectLst/>
                          <a:latin typeface="微軟正黑體" panose="020B0604030504040204" pitchFamily="34" charset="-120"/>
                          <a:ea typeface="微軟正黑體" panose="020B0604030504040204" pitchFamily="34" charset="-120"/>
                        </a:rPr>
                        <a:t>英華達</a:t>
                      </a:r>
                      <a:r>
                        <a:rPr lang="en-US" altLang="zh-TW" sz="900" b="0" i="0" u="none" strike="noStrike" dirty="0">
                          <a:solidFill>
                            <a:srgbClr val="0070C0"/>
                          </a:solidFill>
                          <a:effectLst/>
                          <a:latin typeface="微軟正黑體" panose="020B0604030504040204" pitchFamily="34" charset="-120"/>
                          <a:ea typeface="微軟正黑體" panose="020B0604030504040204" pitchFamily="34" charset="-120"/>
                        </a:rPr>
                        <a:t>(</a:t>
                      </a:r>
                      <a:r>
                        <a:rPr lang="zh-TW" altLang="en-US" sz="900" b="0" i="0" u="none" strike="noStrike" dirty="0">
                          <a:solidFill>
                            <a:srgbClr val="0070C0"/>
                          </a:solidFill>
                          <a:effectLst/>
                          <a:latin typeface="微軟正黑體" panose="020B0604030504040204" pitchFamily="34" charset="-120"/>
                          <a:ea typeface="微軟正黑體" panose="020B0604030504040204" pitchFamily="34" charset="-120"/>
                        </a:rPr>
                        <a:t>五股</a:t>
                      </a:r>
                      <a:r>
                        <a:rPr lang="en-US" altLang="zh-TW" sz="900" b="0" i="0" u="none" strike="noStrike" dirty="0">
                          <a:solidFill>
                            <a:srgbClr val="0070C0"/>
                          </a:solidFill>
                          <a:effectLst/>
                          <a:latin typeface="微軟正黑體" panose="020B0604030504040204" pitchFamily="34" charset="-120"/>
                          <a:ea typeface="微軟正黑體" panose="020B0604030504040204" pitchFamily="34" charset="-120"/>
                        </a:rPr>
                        <a:t>)</a:t>
                      </a:r>
                      <a:r>
                        <a:rPr lang="zh-TW" altLang="en-US" sz="900" b="0" i="0" u="none" strike="noStrike" dirty="0">
                          <a:solidFill>
                            <a:srgbClr val="0070C0"/>
                          </a:solidFill>
                          <a:effectLst/>
                          <a:latin typeface="微軟正黑體" panose="020B0604030504040204" pitchFamily="34" charset="-120"/>
                          <a:ea typeface="微軟正黑體" panose="020B0604030504040204" pitchFamily="34" charset="-120"/>
                        </a:rPr>
                        <a:t>：溫室氣體排放量相較於</a:t>
                      </a:r>
                      <a:r>
                        <a:rPr lang="en-US" altLang="zh-TW" sz="900" b="0" i="0" u="none" strike="noStrike" dirty="0">
                          <a:solidFill>
                            <a:srgbClr val="0070C0"/>
                          </a:solidFill>
                          <a:effectLst/>
                          <a:latin typeface="微軟正黑體" panose="020B0604030504040204" pitchFamily="34" charset="-120"/>
                          <a:ea typeface="微軟正黑體" panose="020B0604030504040204" pitchFamily="34" charset="-120"/>
                        </a:rPr>
                        <a:t>2017</a:t>
                      </a:r>
                      <a:r>
                        <a:rPr lang="zh-TW" altLang="en-US" sz="900" b="0" i="0" u="none" strike="noStrike" dirty="0">
                          <a:solidFill>
                            <a:srgbClr val="0070C0"/>
                          </a:solidFill>
                          <a:effectLst/>
                          <a:latin typeface="微軟正黑體" panose="020B0604030504040204" pitchFamily="34" charset="-120"/>
                          <a:ea typeface="微軟正黑體" panose="020B0604030504040204" pitchFamily="34" charset="-120"/>
                        </a:rPr>
                        <a:t>年增加</a:t>
                      </a:r>
                      <a:r>
                        <a:rPr lang="en-US" altLang="zh-TW" sz="900" b="0" i="0" u="none" strike="noStrike" dirty="0">
                          <a:solidFill>
                            <a:srgbClr val="0070C0"/>
                          </a:solidFill>
                          <a:effectLst/>
                          <a:latin typeface="微軟正黑體" panose="020B0604030504040204" pitchFamily="34" charset="-120"/>
                          <a:ea typeface="微軟正黑體" panose="020B0604030504040204" pitchFamily="34" charset="-120"/>
                        </a:rPr>
                        <a:t>3.34%</a:t>
                      </a:r>
                      <a:r>
                        <a:rPr lang="zh-TW" altLang="en-US" sz="900" b="0" i="0" u="none" strike="noStrike" dirty="0">
                          <a:solidFill>
                            <a:srgbClr val="0070C0"/>
                          </a:solidFill>
                          <a:effectLst/>
                          <a:latin typeface="微軟正黑體" panose="020B0604030504040204" pitchFamily="34" charset="-120"/>
                          <a:ea typeface="微軟正黑體" panose="020B0604030504040204" pitchFamily="34" charset="-120"/>
                        </a:rPr>
                        <a:t>。</a:t>
                      </a:r>
                      <a:r>
                        <a:rPr lang="en-US" altLang="zh-TW" sz="900" b="0" i="0" u="none" strike="noStrike" dirty="0">
                          <a:solidFill>
                            <a:srgbClr val="0070C0"/>
                          </a:solidFill>
                          <a:effectLst/>
                          <a:latin typeface="微軟正黑體" panose="020B0604030504040204" pitchFamily="34" charset="-120"/>
                          <a:ea typeface="微軟正黑體" panose="020B0604030504040204" pitchFamily="34" charset="-120"/>
                        </a:rPr>
                        <a:t> </a:t>
                      </a:r>
                    </a:p>
                    <a:p>
                      <a:pPr marL="0" marR="0" indent="0" algn="l" defTabSz="911764" rtl="0" eaLnBrk="1" fontAlgn="auto" latinLnBrk="0" hangingPunct="1">
                        <a:lnSpc>
                          <a:spcPts val="1300"/>
                        </a:lnSpc>
                        <a:spcBef>
                          <a:spcPts val="0"/>
                        </a:spcBef>
                        <a:spcAft>
                          <a:spcPts val="0"/>
                        </a:spcAft>
                        <a:buClrTx/>
                        <a:buSzTx/>
                        <a:buFontTx/>
                        <a:buNone/>
                        <a:tabLst/>
                        <a:defRPr/>
                      </a:pPr>
                      <a:r>
                        <a:rPr lang="zh-TW" altLang="en-US" sz="900" b="0" i="0" u="none" strike="noStrike" dirty="0">
                          <a:solidFill>
                            <a:srgbClr val="0070C0"/>
                          </a:solidFill>
                          <a:effectLst/>
                          <a:latin typeface="微軟正黑體" panose="020B0604030504040204" pitchFamily="34" charset="-120"/>
                          <a:ea typeface="微軟正黑體" panose="020B0604030504040204" pitchFamily="34" charset="-120"/>
                        </a:rPr>
                        <a:t>英華達</a:t>
                      </a:r>
                      <a:r>
                        <a:rPr lang="en-US" altLang="zh-TW" sz="900" b="0" i="0" u="none" strike="noStrike" dirty="0">
                          <a:solidFill>
                            <a:srgbClr val="0070C0"/>
                          </a:solidFill>
                          <a:effectLst/>
                          <a:latin typeface="微軟正黑體" panose="020B0604030504040204" pitchFamily="34" charset="-120"/>
                          <a:ea typeface="微軟正黑體" panose="020B0604030504040204" pitchFamily="34" charset="-120"/>
                        </a:rPr>
                        <a:t>(</a:t>
                      </a:r>
                      <a:r>
                        <a:rPr lang="zh-TW" altLang="en-US" sz="900" b="0" i="0" u="none" strike="noStrike" dirty="0">
                          <a:solidFill>
                            <a:srgbClr val="0070C0"/>
                          </a:solidFill>
                          <a:effectLst/>
                          <a:latin typeface="微軟正黑體" panose="020B0604030504040204" pitchFamily="34" charset="-120"/>
                          <a:ea typeface="微軟正黑體" panose="020B0604030504040204" pitchFamily="34" charset="-120"/>
                        </a:rPr>
                        <a:t>浦東</a:t>
                      </a:r>
                      <a:r>
                        <a:rPr lang="en-US" altLang="zh-TW" sz="900" b="0" i="0" u="none" strike="noStrike" dirty="0">
                          <a:solidFill>
                            <a:srgbClr val="0070C0"/>
                          </a:solidFill>
                          <a:effectLst/>
                          <a:latin typeface="微軟正黑體" panose="020B0604030504040204" pitchFamily="34" charset="-120"/>
                          <a:ea typeface="微軟正黑體" panose="020B0604030504040204" pitchFamily="34" charset="-120"/>
                        </a:rPr>
                        <a:t>)</a:t>
                      </a:r>
                      <a:r>
                        <a:rPr lang="zh-TW" altLang="en-US" sz="900" b="0" i="0" u="none" strike="noStrike" dirty="0">
                          <a:solidFill>
                            <a:srgbClr val="0070C0"/>
                          </a:solidFill>
                          <a:effectLst/>
                          <a:latin typeface="微軟正黑體" panose="020B0604030504040204" pitchFamily="34" charset="-120"/>
                          <a:ea typeface="微軟正黑體" panose="020B0604030504040204" pitchFamily="34" charset="-120"/>
                        </a:rPr>
                        <a:t>：溫室氣體排放量相較於</a:t>
                      </a:r>
                      <a:r>
                        <a:rPr lang="en-US" altLang="zh-TW" sz="900" b="0" i="0" u="none" strike="noStrike" dirty="0">
                          <a:solidFill>
                            <a:srgbClr val="0070C0"/>
                          </a:solidFill>
                          <a:effectLst/>
                          <a:latin typeface="微軟正黑體" panose="020B0604030504040204" pitchFamily="34" charset="-120"/>
                          <a:ea typeface="微軟正黑體" panose="020B0604030504040204" pitchFamily="34" charset="-120"/>
                        </a:rPr>
                        <a:t>2017</a:t>
                      </a:r>
                      <a:r>
                        <a:rPr lang="zh-TW" altLang="en-US" sz="900" b="0" i="0" u="none" strike="noStrike" dirty="0">
                          <a:solidFill>
                            <a:srgbClr val="0070C0"/>
                          </a:solidFill>
                          <a:effectLst/>
                          <a:latin typeface="微軟正黑體" panose="020B0604030504040204" pitchFamily="34" charset="-120"/>
                          <a:ea typeface="微軟正黑體" panose="020B0604030504040204" pitchFamily="34" charset="-120"/>
                        </a:rPr>
                        <a:t>年，減少</a:t>
                      </a:r>
                      <a:r>
                        <a:rPr lang="zh-TW" altLang="en-US" sz="900" b="0" i="0" u="none" strike="noStrike" baseline="0" dirty="0">
                          <a:solidFill>
                            <a:srgbClr val="0070C0"/>
                          </a:solidFill>
                          <a:effectLst/>
                          <a:latin typeface="微軟正黑體" panose="020B0604030504040204" pitchFamily="34" charset="-120"/>
                          <a:ea typeface="微軟正黑體" panose="020B0604030504040204" pitchFamily="34" charset="-120"/>
                        </a:rPr>
                        <a:t>  </a:t>
                      </a:r>
                      <a:r>
                        <a:rPr lang="en-US" altLang="zh-TW" sz="900" b="0" i="0" u="none" strike="noStrike" baseline="0" dirty="0">
                          <a:solidFill>
                            <a:srgbClr val="0070C0"/>
                          </a:solidFill>
                          <a:effectLst/>
                          <a:latin typeface="微軟正黑體" panose="020B0604030504040204" pitchFamily="34" charset="-120"/>
                          <a:ea typeface="微軟正黑體" panose="020B0604030504040204" pitchFamily="34" charset="-120"/>
                        </a:rPr>
                        <a:t>7.07</a:t>
                      </a:r>
                      <a:r>
                        <a:rPr lang="zh-TW" altLang="en-US" sz="900" b="0" i="0" u="none" strike="noStrike" baseline="0" dirty="0">
                          <a:solidFill>
                            <a:srgbClr val="0070C0"/>
                          </a:solidFill>
                          <a:effectLst/>
                          <a:latin typeface="微軟正黑體" panose="020B0604030504040204" pitchFamily="34" charset="-120"/>
                          <a:ea typeface="微軟正黑體" panose="020B0604030504040204" pitchFamily="34" charset="-120"/>
                        </a:rPr>
                        <a:t>  </a:t>
                      </a:r>
                      <a:r>
                        <a:rPr lang="en-US" altLang="zh-TW" sz="900" b="0" i="0" u="none" strike="noStrike" dirty="0">
                          <a:solidFill>
                            <a:srgbClr val="0070C0"/>
                          </a:solidFill>
                          <a:effectLst/>
                          <a:latin typeface="微軟正黑體" panose="020B0604030504040204" pitchFamily="34" charset="-120"/>
                          <a:ea typeface="微軟正黑體" panose="020B0604030504040204" pitchFamily="34" charset="-120"/>
                        </a:rPr>
                        <a:t>%</a:t>
                      </a:r>
                      <a:r>
                        <a:rPr lang="zh-TW" altLang="en-US" sz="900" b="0" i="0" u="none" strike="noStrike" dirty="0">
                          <a:solidFill>
                            <a:srgbClr val="0070C0"/>
                          </a:solidFill>
                          <a:effectLst/>
                          <a:latin typeface="微軟正黑體" panose="020B0604030504040204" pitchFamily="34" charset="-120"/>
                          <a:ea typeface="微軟正黑體" panose="020B0604030504040204" pitchFamily="34" charset="-120"/>
                        </a:rPr>
                        <a:t>。</a:t>
                      </a:r>
                    </a:p>
                    <a:p>
                      <a:pPr marL="0" marR="0" indent="0" algn="l" defTabSz="911764" rtl="0" eaLnBrk="1" fontAlgn="auto" latinLnBrk="0" hangingPunct="1">
                        <a:lnSpc>
                          <a:spcPts val="1300"/>
                        </a:lnSpc>
                        <a:spcBef>
                          <a:spcPts val="0"/>
                        </a:spcBef>
                        <a:spcAft>
                          <a:spcPts val="0"/>
                        </a:spcAft>
                        <a:buClrTx/>
                        <a:buSzTx/>
                        <a:buFontTx/>
                        <a:buNone/>
                        <a:tabLst/>
                        <a:defRPr/>
                      </a:pPr>
                      <a:r>
                        <a:rPr lang="zh-TW" altLang="en-US" sz="900" b="0" i="0" u="none" strike="noStrike" dirty="0" smtClean="0">
                          <a:solidFill>
                            <a:srgbClr val="0070C0"/>
                          </a:solidFill>
                          <a:effectLst/>
                          <a:latin typeface="微軟正黑體" panose="020B0604030504040204" pitchFamily="34" charset="-120"/>
                          <a:ea typeface="微軟正黑體" panose="020B0604030504040204" pitchFamily="34" charset="-120"/>
                        </a:rPr>
                        <a:t>英華達</a:t>
                      </a:r>
                      <a:r>
                        <a:rPr lang="en-US" altLang="zh-TW" sz="900" b="0" i="0" u="none" strike="noStrike" dirty="0" smtClean="0">
                          <a:solidFill>
                            <a:srgbClr val="0070C0"/>
                          </a:solidFill>
                          <a:effectLst/>
                          <a:latin typeface="微軟正黑體" panose="020B0604030504040204" pitchFamily="34" charset="-120"/>
                          <a:ea typeface="微軟正黑體" panose="020B0604030504040204" pitchFamily="34" charset="-120"/>
                        </a:rPr>
                        <a:t>(</a:t>
                      </a:r>
                      <a:r>
                        <a:rPr lang="zh-TW" altLang="en-US" sz="900" b="0" i="0" u="none" strike="noStrike" dirty="0" smtClean="0">
                          <a:solidFill>
                            <a:srgbClr val="0070C0"/>
                          </a:solidFill>
                          <a:effectLst/>
                          <a:latin typeface="微軟正黑體" panose="020B0604030504040204" pitchFamily="34" charset="-120"/>
                          <a:ea typeface="微軟正黑體" panose="020B0604030504040204" pitchFamily="34" charset="-120"/>
                        </a:rPr>
                        <a:t>南京</a:t>
                      </a:r>
                      <a:r>
                        <a:rPr lang="en-US" altLang="zh-TW" sz="900" b="0" i="0" u="none" strike="noStrike" dirty="0" smtClean="0">
                          <a:solidFill>
                            <a:srgbClr val="0070C0"/>
                          </a:solidFill>
                          <a:effectLst/>
                          <a:latin typeface="微軟正黑體" panose="020B0604030504040204" pitchFamily="34" charset="-120"/>
                          <a:ea typeface="微軟正黑體" panose="020B0604030504040204" pitchFamily="34" charset="-120"/>
                        </a:rPr>
                        <a:t>) </a:t>
                      </a:r>
                      <a:r>
                        <a:rPr lang="zh-TW" altLang="en-US" sz="900" b="0" i="0" u="none" strike="noStrike" dirty="0" smtClean="0">
                          <a:solidFill>
                            <a:srgbClr val="0070C0"/>
                          </a:solidFill>
                          <a:effectLst/>
                          <a:latin typeface="微軟正黑體" panose="020B0604030504040204" pitchFamily="34" charset="-120"/>
                          <a:ea typeface="微軟正黑體" panose="020B0604030504040204" pitchFamily="34" charset="-120"/>
                        </a:rPr>
                        <a:t>：廠區住宿人員增加，溫室氣體排放量相較於</a:t>
                      </a:r>
                      <a:r>
                        <a:rPr lang="en-US" altLang="zh-TW" sz="900" b="0" i="0" u="none" strike="noStrike" dirty="0" smtClean="0">
                          <a:solidFill>
                            <a:srgbClr val="0070C0"/>
                          </a:solidFill>
                          <a:effectLst/>
                          <a:latin typeface="微軟正黑體" panose="020B0604030504040204" pitchFamily="34" charset="-120"/>
                          <a:ea typeface="微軟正黑體" panose="020B0604030504040204" pitchFamily="34" charset="-120"/>
                        </a:rPr>
                        <a:t>2017</a:t>
                      </a:r>
                      <a:r>
                        <a:rPr lang="zh-TW" altLang="en-US" sz="900" b="0" i="0" u="none" strike="noStrike" dirty="0" smtClean="0">
                          <a:solidFill>
                            <a:srgbClr val="0070C0"/>
                          </a:solidFill>
                          <a:effectLst/>
                          <a:latin typeface="微軟正黑體" panose="020B0604030504040204" pitchFamily="34" charset="-120"/>
                          <a:ea typeface="微軟正黑體" panose="020B0604030504040204" pitchFamily="34" charset="-120"/>
                        </a:rPr>
                        <a:t>年增加</a:t>
                      </a:r>
                      <a:r>
                        <a:rPr lang="en-US" altLang="zh-TW" sz="900" b="0" i="0" u="none" strike="noStrike" dirty="0" smtClean="0">
                          <a:solidFill>
                            <a:srgbClr val="0070C0"/>
                          </a:solidFill>
                          <a:effectLst/>
                          <a:latin typeface="微軟正黑體" panose="020B0604030504040204" pitchFamily="34" charset="-120"/>
                          <a:ea typeface="微軟正黑體" panose="020B0604030504040204" pitchFamily="34" charset="-120"/>
                        </a:rPr>
                        <a:t> 0.83%</a:t>
                      </a:r>
                      <a:r>
                        <a:rPr lang="zh-TW" altLang="en-US" sz="900" b="0" i="0" u="none" strike="noStrike" dirty="0" smtClean="0">
                          <a:solidFill>
                            <a:srgbClr val="0070C0"/>
                          </a:solidFill>
                          <a:effectLst/>
                          <a:latin typeface="微軟正黑體" panose="020B0604030504040204" pitchFamily="34" charset="-120"/>
                          <a:ea typeface="微軟正黑體" panose="020B0604030504040204" pitchFamily="34" charset="-120"/>
                        </a:rPr>
                        <a:t>。</a:t>
                      </a:r>
                      <a:endParaRPr lang="en-US" altLang="zh-TW" sz="900" b="0" i="0" u="none" strike="noStrike" dirty="0" smtClean="0">
                        <a:solidFill>
                          <a:srgbClr val="0070C0"/>
                        </a:solidFill>
                        <a:effectLst/>
                        <a:latin typeface="微軟正黑體" panose="020B0604030504040204" pitchFamily="34" charset="-120"/>
                        <a:ea typeface="微軟正黑體" panose="020B0604030504040204" pitchFamily="34" charset="-120"/>
                      </a:endParaRPr>
                    </a:p>
                    <a:p>
                      <a:pPr marL="0" marR="0" indent="0" algn="l" defTabSz="911764" rtl="0" eaLnBrk="1" fontAlgn="auto" latinLnBrk="0" hangingPunct="1">
                        <a:lnSpc>
                          <a:spcPts val="1300"/>
                        </a:lnSpc>
                        <a:spcBef>
                          <a:spcPts val="0"/>
                        </a:spcBef>
                        <a:spcAft>
                          <a:spcPts val="0"/>
                        </a:spcAft>
                        <a:buClrTx/>
                        <a:buSzTx/>
                        <a:buFontTx/>
                        <a:buNone/>
                        <a:tabLst/>
                        <a:defRPr/>
                      </a:pPr>
                      <a:r>
                        <a:rPr lang="zh-TW" altLang="en-US" sz="900" b="0" i="0" u="none" strike="noStrike" dirty="0" smtClean="0">
                          <a:solidFill>
                            <a:srgbClr val="0070C0"/>
                          </a:solidFill>
                          <a:effectLst/>
                          <a:latin typeface="微軟正黑體" panose="020B0604030504040204" pitchFamily="34" charset="-120"/>
                          <a:ea typeface="微軟正黑體" panose="020B0604030504040204" pitchFamily="34" charset="-120"/>
                        </a:rPr>
                        <a:t>英華</a:t>
                      </a:r>
                      <a:r>
                        <a:rPr lang="zh-TW" altLang="en-US" sz="900" b="0" i="0" u="none" strike="noStrike" dirty="0">
                          <a:solidFill>
                            <a:srgbClr val="0070C0"/>
                          </a:solidFill>
                          <a:effectLst/>
                          <a:latin typeface="微軟正黑體" panose="020B0604030504040204" pitchFamily="34" charset="-120"/>
                          <a:ea typeface="微軟正黑體" panose="020B0604030504040204" pitchFamily="34" charset="-120"/>
                        </a:rPr>
                        <a:t>達</a:t>
                      </a:r>
                      <a:r>
                        <a:rPr lang="en-US" altLang="zh-TW" sz="900" b="0" i="0" u="none" strike="noStrike" dirty="0">
                          <a:solidFill>
                            <a:srgbClr val="0070C0"/>
                          </a:solidFill>
                          <a:effectLst/>
                          <a:latin typeface="微軟正黑體" panose="020B0604030504040204" pitchFamily="34" charset="-120"/>
                          <a:ea typeface="微軟正黑體" panose="020B0604030504040204" pitchFamily="34" charset="-120"/>
                        </a:rPr>
                        <a:t>(</a:t>
                      </a:r>
                      <a:r>
                        <a:rPr lang="zh-TW" altLang="en-US" sz="900" b="0" i="0" u="none" strike="noStrike" dirty="0">
                          <a:solidFill>
                            <a:srgbClr val="0070C0"/>
                          </a:solidFill>
                          <a:effectLst/>
                          <a:latin typeface="微軟正黑體" panose="020B0604030504040204" pitchFamily="34" charset="-120"/>
                          <a:ea typeface="微軟正黑體" panose="020B0604030504040204" pitchFamily="34" charset="-120"/>
                        </a:rPr>
                        <a:t>五股</a:t>
                      </a:r>
                      <a:r>
                        <a:rPr lang="en-US" altLang="zh-TW" sz="900" b="0" i="0" u="none" strike="noStrike" dirty="0">
                          <a:solidFill>
                            <a:srgbClr val="0070C0"/>
                          </a:solidFill>
                          <a:effectLst/>
                          <a:latin typeface="微軟正黑體" panose="020B0604030504040204" pitchFamily="34" charset="-120"/>
                          <a:ea typeface="微軟正黑體" panose="020B0604030504040204" pitchFamily="34" charset="-120"/>
                        </a:rPr>
                        <a:t>)</a:t>
                      </a:r>
                      <a:r>
                        <a:rPr lang="zh-TW" altLang="en-US" sz="900" b="0" i="0" u="none" strike="noStrike" dirty="0">
                          <a:solidFill>
                            <a:srgbClr val="0070C0"/>
                          </a:solidFill>
                          <a:effectLst/>
                          <a:latin typeface="微軟正黑體" panose="020B0604030504040204" pitchFamily="34" charset="-120"/>
                          <a:ea typeface="微軟正黑體" panose="020B0604030504040204" pitchFamily="34" charset="-120"/>
                        </a:rPr>
                        <a:t>：用電量相較於</a:t>
                      </a:r>
                      <a:r>
                        <a:rPr lang="en-US" altLang="zh-TW" sz="900" b="0" i="0" u="none" strike="noStrike" dirty="0">
                          <a:solidFill>
                            <a:srgbClr val="0070C0"/>
                          </a:solidFill>
                          <a:effectLst/>
                          <a:latin typeface="微軟正黑體" panose="020B0604030504040204" pitchFamily="34" charset="-120"/>
                          <a:ea typeface="微軟正黑體" panose="020B0604030504040204" pitchFamily="34" charset="-120"/>
                        </a:rPr>
                        <a:t>2017</a:t>
                      </a:r>
                      <a:r>
                        <a:rPr lang="zh-TW" altLang="en-US" sz="900" b="0" i="0" u="none" strike="noStrike" dirty="0">
                          <a:solidFill>
                            <a:srgbClr val="0070C0"/>
                          </a:solidFill>
                          <a:effectLst/>
                          <a:latin typeface="微軟正黑體" panose="020B0604030504040204" pitchFamily="34" charset="-120"/>
                          <a:ea typeface="微軟正黑體" panose="020B0604030504040204" pitchFamily="34" charset="-120"/>
                        </a:rPr>
                        <a:t>年減量</a:t>
                      </a:r>
                      <a:r>
                        <a:rPr lang="en-US" altLang="zh-TW" sz="900" b="0" i="0" u="none" strike="noStrike" dirty="0">
                          <a:solidFill>
                            <a:srgbClr val="0070C0"/>
                          </a:solidFill>
                          <a:effectLst/>
                          <a:latin typeface="微軟正黑體" panose="020B0604030504040204" pitchFamily="34" charset="-120"/>
                          <a:ea typeface="微軟正黑體" panose="020B0604030504040204" pitchFamily="34" charset="-120"/>
                        </a:rPr>
                        <a:t>4.04%</a:t>
                      </a:r>
                      <a:r>
                        <a:rPr lang="zh-TW" altLang="en-US" sz="900" b="0" i="0" u="none" strike="noStrike" dirty="0">
                          <a:solidFill>
                            <a:srgbClr val="0070C0"/>
                          </a:solidFill>
                          <a:effectLst/>
                          <a:latin typeface="微軟正黑體" panose="020B0604030504040204" pitchFamily="34" charset="-120"/>
                          <a:ea typeface="微軟正黑體" panose="020B0604030504040204" pitchFamily="34" charset="-120"/>
                        </a:rPr>
                        <a:t>。</a:t>
                      </a:r>
                      <a:r>
                        <a:rPr lang="en-US" altLang="zh-TW" sz="900" b="0" i="0" u="none" strike="noStrike" dirty="0">
                          <a:solidFill>
                            <a:srgbClr val="0070C0"/>
                          </a:solidFill>
                          <a:effectLst/>
                          <a:latin typeface="微軟正黑體" panose="020B0604030504040204" pitchFamily="34" charset="-120"/>
                          <a:ea typeface="微軟正黑體" panose="020B0604030504040204" pitchFamily="34" charset="-120"/>
                        </a:rPr>
                        <a:t> </a:t>
                      </a:r>
                    </a:p>
                    <a:p>
                      <a:pPr marL="0" marR="0" indent="0" algn="l" defTabSz="911764" rtl="0" eaLnBrk="1" fontAlgn="auto" latinLnBrk="0" hangingPunct="1">
                        <a:lnSpc>
                          <a:spcPts val="1300"/>
                        </a:lnSpc>
                        <a:spcBef>
                          <a:spcPts val="0"/>
                        </a:spcBef>
                        <a:spcAft>
                          <a:spcPts val="0"/>
                        </a:spcAft>
                        <a:buClrTx/>
                        <a:buSzTx/>
                        <a:buFontTx/>
                        <a:buNone/>
                        <a:tabLst/>
                        <a:defRPr/>
                      </a:pPr>
                      <a:r>
                        <a:rPr lang="zh-TW" altLang="en-US" sz="900" b="0" i="0" u="none" strike="noStrike" dirty="0">
                          <a:solidFill>
                            <a:srgbClr val="0070C0"/>
                          </a:solidFill>
                          <a:effectLst/>
                          <a:latin typeface="微軟正黑體" panose="020B0604030504040204" pitchFamily="34" charset="-120"/>
                          <a:ea typeface="微軟正黑體" panose="020B0604030504040204" pitchFamily="34" charset="-120"/>
                        </a:rPr>
                        <a:t>英華達</a:t>
                      </a:r>
                      <a:r>
                        <a:rPr lang="en-US" altLang="zh-TW" sz="900" b="0" i="0" u="none" strike="noStrike" dirty="0">
                          <a:solidFill>
                            <a:srgbClr val="0070C0"/>
                          </a:solidFill>
                          <a:effectLst/>
                          <a:latin typeface="微軟正黑體" panose="020B0604030504040204" pitchFamily="34" charset="-120"/>
                          <a:ea typeface="微軟正黑體" panose="020B0604030504040204" pitchFamily="34" charset="-120"/>
                        </a:rPr>
                        <a:t>(</a:t>
                      </a:r>
                      <a:r>
                        <a:rPr lang="zh-TW" altLang="en-US" sz="900" b="0" i="0" u="none" strike="noStrike" dirty="0">
                          <a:solidFill>
                            <a:srgbClr val="0070C0"/>
                          </a:solidFill>
                          <a:effectLst/>
                          <a:latin typeface="微軟正黑體" panose="020B0604030504040204" pitchFamily="34" charset="-120"/>
                          <a:ea typeface="微軟正黑體" panose="020B0604030504040204" pitchFamily="34" charset="-120"/>
                        </a:rPr>
                        <a:t>浦東</a:t>
                      </a:r>
                      <a:r>
                        <a:rPr lang="en-US" altLang="zh-TW" sz="900" b="0" i="0" u="none" strike="noStrike" dirty="0">
                          <a:solidFill>
                            <a:srgbClr val="0070C0"/>
                          </a:solidFill>
                          <a:effectLst/>
                          <a:latin typeface="微軟正黑體" panose="020B0604030504040204" pitchFamily="34" charset="-120"/>
                          <a:ea typeface="微軟正黑體" panose="020B0604030504040204" pitchFamily="34" charset="-120"/>
                        </a:rPr>
                        <a:t>)</a:t>
                      </a:r>
                      <a:r>
                        <a:rPr lang="zh-TW" altLang="en-US" sz="900" b="0" i="0" u="none" strike="noStrike" dirty="0">
                          <a:solidFill>
                            <a:srgbClr val="0070C0"/>
                          </a:solidFill>
                          <a:effectLst/>
                          <a:latin typeface="微軟正黑體" panose="020B0604030504040204" pitchFamily="34" charset="-120"/>
                          <a:ea typeface="微軟正黑體" panose="020B0604030504040204" pitchFamily="34" charset="-120"/>
                        </a:rPr>
                        <a:t>：</a:t>
                      </a:r>
                      <a:r>
                        <a:rPr lang="en-US" altLang="zh-TW" sz="900" b="0" i="0" u="none" strike="noStrike" dirty="0">
                          <a:solidFill>
                            <a:srgbClr val="0070C0"/>
                          </a:solidFill>
                          <a:effectLst/>
                          <a:latin typeface="微軟正黑體" panose="020B0604030504040204" pitchFamily="34" charset="-120"/>
                          <a:ea typeface="微軟正黑體" panose="020B0604030504040204" pitchFamily="34" charset="-120"/>
                        </a:rPr>
                        <a:t>1.</a:t>
                      </a:r>
                      <a:r>
                        <a:rPr lang="zh-TW" altLang="en-US" sz="900" b="0" i="0" u="none" strike="noStrike" dirty="0">
                          <a:solidFill>
                            <a:srgbClr val="0070C0"/>
                          </a:solidFill>
                          <a:effectLst/>
                          <a:latin typeface="微軟正黑體" panose="020B0604030504040204" pitchFamily="34" charset="-120"/>
                          <a:ea typeface="微軟正黑體" panose="020B0604030504040204" pitchFamily="34" charset="-120"/>
                        </a:rPr>
                        <a:t>太陽能光伏發電裝機容量為</a:t>
                      </a:r>
                      <a:r>
                        <a:rPr lang="en-US" altLang="zh-TW" sz="900" b="0" i="0" u="none" strike="noStrike" dirty="0">
                          <a:solidFill>
                            <a:srgbClr val="0070C0"/>
                          </a:solidFill>
                          <a:effectLst/>
                          <a:latin typeface="微軟正黑體" panose="020B0604030504040204" pitchFamily="34" charset="-120"/>
                          <a:ea typeface="微軟正黑體" panose="020B0604030504040204" pitchFamily="34" charset="-120"/>
                        </a:rPr>
                        <a:t>2MW</a:t>
                      </a:r>
                      <a:r>
                        <a:rPr lang="zh-TW" altLang="en-US" sz="900" b="0" i="0" u="none" strike="noStrike" dirty="0">
                          <a:solidFill>
                            <a:srgbClr val="0070C0"/>
                          </a:solidFill>
                          <a:effectLst/>
                          <a:latin typeface="微軟正黑體" panose="020B0604030504040204" pitchFamily="34" charset="-120"/>
                          <a:ea typeface="微軟正黑體" panose="020B0604030504040204" pitchFamily="34" charset="-120"/>
                        </a:rPr>
                        <a:t>。</a:t>
                      </a:r>
                      <a:endParaRPr lang="en-US" altLang="zh-TW" sz="900" b="0" i="0" u="none" strike="noStrike" dirty="0">
                        <a:solidFill>
                          <a:srgbClr val="0070C0"/>
                        </a:solidFill>
                        <a:effectLst/>
                        <a:latin typeface="微軟正黑體" panose="020B0604030504040204" pitchFamily="34" charset="-120"/>
                        <a:ea typeface="微軟正黑體" panose="020B0604030504040204" pitchFamily="34" charset="-120"/>
                      </a:endParaRPr>
                    </a:p>
                    <a:p>
                      <a:pPr marL="0" marR="0" indent="0" algn="l" defTabSz="911764" rtl="0" eaLnBrk="1" fontAlgn="auto" latinLnBrk="0" hangingPunct="1">
                        <a:lnSpc>
                          <a:spcPts val="1300"/>
                        </a:lnSpc>
                        <a:spcBef>
                          <a:spcPts val="0"/>
                        </a:spcBef>
                        <a:spcAft>
                          <a:spcPts val="0"/>
                        </a:spcAft>
                        <a:buClrTx/>
                        <a:buSzTx/>
                        <a:buFontTx/>
                        <a:buNone/>
                        <a:tabLst/>
                        <a:defRPr/>
                      </a:pPr>
                      <a:r>
                        <a:rPr lang="en-US" altLang="zh-TW" sz="900" b="0" i="0" u="none" strike="noStrike" dirty="0">
                          <a:solidFill>
                            <a:srgbClr val="0070C0"/>
                          </a:solidFill>
                          <a:effectLst/>
                          <a:latin typeface="微軟正黑體" panose="020B0604030504040204" pitchFamily="34" charset="-120"/>
                          <a:ea typeface="微軟正黑體" panose="020B0604030504040204" pitchFamily="34" charset="-120"/>
                        </a:rPr>
                        <a:t>                           2</a:t>
                      </a:r>
                      <a:r>
                        <a:rPr lang="zh-TW" altLang="en-US" sz="900" b="0" i="0" u="none" strike="noStrike" dirty="0">
                          <a:solidFill>
                            <a:srgbClr val="0070C0"/>
                          </a:solidFill>
                          <a:effectLst/>
                          <a:latin typeface="微軟正黑體" panose="020B0604030504040204" pitchFamily="34" charset="-120"/>
                          <a:ea typeface="微軟正黑體" panose="020B0604030504040204" pitchFamily="34" charset="-120"/>
                        </a:rPr>
                        <a:t>再生能源發電量為</a:t>
                      </a:r>
                      <a:r>
                        <a:rPr lang="en-US" altLang="zh-TW" sz="900" b="0" i="0" u="none" strike="noStrike" dirty="0">
                          <a:solidFill>
                            <a:srgbClr val="0070C0"/>
                          </a:solidFill>
                          <a:effectLst/>
                          <a:latin typeface="微軟正黑體" panose="020B0604030504040204" pitchFamily="34" charset="-120"/>
                          <a:ea typeface="微軟正黑體" panose="020B0604030504040204" pitchFamily="34" charset="-120"/>
                        </a:rPr>
                        <a:t>7892640</a:t>
                      </a:r>
                      <a:r>
                        <a:rPr lang="zh-TW" altLang="en-US" sz="900" b="0" i="0" u="none" strike="noStrike" dirty="0">
                          <a:solidFill>
                            <a:srgbClr val="0070C0"/>
                          </a:solidFill>
                          <a:effectLst/>
                          <a:latin typeface="微軟正黑體" panose="020B0604030504040204" pitchFamily="34" charset="-120"/>
                          <a:ea typeface="微軟正黑體" panose="020B0604030504040204" pitchFamily="34" charset="-120"/>
                        </a:rPr>
                        <a:t>百萬焦耳。</a:t>
                      </a:r>
                    </a:p>
                    <a:p>
                      <a:pPr marL="0" marR="0" indent="0" algn="l" defTabSz="911764" rtl="0" eaLnBrk="1" fontAlgn="auto" latinLnBrk="0" hangingPunct="1">
                        <a:lnSpc>
                          <a:spcPts val="1300"/>
                        </a:lnSpc>
                        <a:spcBef>
                          <a:spcPts val="0"/>
                        </a:spcBef>
                        <a:spcAft>
                          <a:spcPts val="0"/>
                        </a:spcAft>
                        <a:buClrTx/>
                        <a:buSzTx/>
                        <a:buFontTx/>
                        <a:buNone/>
                        <a:tabLst/>
                        <a:defRPr/>
                      </a:pPr>
                      <a:r>
                        <a:rPr lang="zh-TW" altLang="en-US" sz="900" b="0" i="0" u="none" strike="noStrike" dirty="0">
                          <a:solidFill>
                            <a:srgbClr val="0070C0"/>
                          </a:solidFill>
                          <a:effectLst/>
                          <a:latin typeface="微軟正黑體" panose="020B0604030504040204" pitchFamily="34" charset="-120"/>
                          <a:ea typeface="微軟正黑體" panose="020B0604030504040204" pitchFamily="34" charset="-120"/>
                        </a:rPr>
                        <a:t>英華達</a:t>
                      </a:r>
                      <a:r>
                        <a:rPr lang="en-US" altLang="zh-TW" sz="900" b="0" i="0" u="none" strike="noStrike" dirty="0">
                          <a:solidFill>
                            <a:srgbClr val="0070C0"/>
                          </a:solidFill>
                          <a:effectLst/>
                          <a:latin typeface="微軟正黑體" panose="020B0604030504040204" pitchFamily="34" charset="-120"/>
                          <a:ea typeface="微軟正黑體" panose="020B0604030504040204" pitchFamily="34" charset="-120"/>
                        </a:rPr>
                        <a:t>(</a:t>
                      </a:r>
                      <a:r>
                        <a:rPr lang="zh-TW" altLang="en-US" sz="900" b="0" i="0" u="none" strike="noStrike" dirty="0">
                          <a:solidFill>
                            <a:srgbClr val="0070C0"/>
                          </a:solidFill>
                          <a:effectLst/>
                          <a:latin typeface="微軟正黑體" panose="020B0604030504040204" pitchFamily="34" charset="-120"/>
                          <a:ea typeface="微軟正黑體" panose="020B0604030504040204" pitchFamily="34" charset="-120"/>
                        </a:rPr>
                        <a:t>南京</a:t>
                      </a:r>
                      <a:r>
                        <a:rPr lang="en-US" altLang="zh-TW" sz="900" b="0" i="0" u="none" strike="noStrike" dirty="0">
                          <a:solidFill>
                            <a:srgbClr val="0070C0"/>
                          </a:solidFill>
                          <a:effectLst/>
                          <a:latin typeface="微軟正黑體" panose="020B0604030504040204" pitchFamily="34" charset="-120"/>
                          <a:ea typeface="微軟正黑體" panose="020B0604030504040204" pitchFamily="34" charset="-120"/>
                        </a:rPr>
                        <a:t>)  : 1.</a:t>
                      </a:r>
                      <a:r>
                        <a:rPr lang="zh-TW" altLang="en-US" sz="900" b="0" i="0" u="none" strike="noStrike" dirty="0">
                          <a:solidFill>
                            <a:srgbClr val="0070C0"/>
                          </a:solidFill>
                          <a:effectLst/>
                          <a:latin typeface="微軟正黑體" panose="020B0604030504040204" pitchFamily="34" charset="-120"/>
                          <a:ea typeface="微軟正黑體" panose="020B0604030504040204" pitchFamily="34" charset="-120"/>
                        </a:rPr>
                        <a:t>用電量相較於</a:t>
                      </a:r>
                      <a:r>
                        <a:rPr lang="en-US" altLang="zh-TW" sz="900" b="0" i="0" u="none" strike="noStrike" dirty="0">
                          <a:solidFill>
                            <a:srgbClr val="0070C0"/>
                          </a:solidFill>
                          <a:effectLst/>
                          <a:latin typeface="微軟正黑體" panose="020B0604030504040204" pitchFamily="34" charset="-120"/>
                          <a:ea typeface="微軟正黑體" panose="020B0604030504040204" pitchFamily="34" charset="-120"/>
                        </a:rPr>
                        <a:t>2018</a:t>
                      </a:r>
                      <a:r>
                        <a:rPr lang="zh-TW" altLang="en-US" sz="900" b="0" i="0" u="none" strike="noStrike" dirty="0">
                          <a:solidFill>
                            <a:srgbClr val="0070C0"/>
                          </a:solidFill>
                          <a:effectLst/>
                          <a:latin typeface="微軟正黑體" panose="020B0604030504040204" pitchFamily="34" charset="-120"/>
                          <a:ea typeface="微軟正黑體" panose="020B0604030504040204" pitchFamily="34" charset="-120"/>
                        </a:rPr>
                        <a:t>年減少</a:t>
                      </a:r>
                      <a:r>
                        <a:rPr lang="en-US" altLang="zh-TW" sz="900" b="0" i="0" u="none" strike="noStrike" dirty="0">
                          <a:solidFill>
                            <a:srgbClr val="0070C0"/>
                          </a:solidFill>
                          <a:effectLst/>
                          <a:latin typeface="微軟正黑體" panose="020B0604030504040204" pitchFamily="34" charset="-120"/>
                          <a:ea typeface="微軟正黑體" panose="020B0604030504040204" pitchFamily="34" charset="-120"/>
                        </a:rPr>
                        <a:t>23.58%</a:t>
                      </a:r>
                      <a:r>
                        <a:rPr lang="zh-TW" altLang="en-US" sz="900" b="0" i="0" u="none" strike="noStrike" dirty="0">
                          <a:solidFill>
                            <a:srgbClr val="0070C0"/>
                          </a:solidFill>
                          <a:effectLst/>
                          <a:latin typeface="微軟正黑體" panose="020B0604030504040204" pitchFamily="34" charset="-120"/>
                          <a:ea typeface="微軟正黑體" panose="020B0604030504040204" pitchFamily="34" charset="-120"/>
                        </a:rPr>
                        <a:t>。</a:t>
                      </a:r>
                      <a:endParaRPr lang="en-US" altLang="zh-TW" sz="900" b="0" i="0" u="none" strike="noStrike" dirty="0">
                        <a:solidFill>
                          <a:srgbClr val="0070C0"/>
                        </a:solidFill>
                        <a:effectLst/>
                        <a:latin typeface="微軟正黑體" panose="020B0604030504040204" pitchFamily="34" charset="-120"/>
                        <a:ea typeface="微軟正黑體" panose="020B0604030504040204" pitchFamily="34" charset="-120"/>
                      </a:endParaRPr>
                    </a:p>
                    <a:p>
                      <a:pPr marL="0" marR="0" indent="0" algn="l" defTabSz="911764" rtl="0" eaLnBrk="1" fontAlgn="auto" latinLnBrk="0" hangingPunct="1">
                        <a:lnSpc>
                          <a:spcPts val="1300"/>
                        </a:lnSpc>
                        <a:spcBef>
                          <a:spcPts val="0"/>
                        </a:spcBef>
                        <a:spcAft>
                          <a:spcPts val="0"/>
                        </a:spcAft>
                        <a:buClrTx/>
                        <a:buSzTx/>
                        <a:buFontTx/>
                        <a:buNone/>
                        <a:tabLst/>
                        <a:defRPr/>
                      </a:pPr>
                      <a:r>
                        <a:rPr lang="en-US" altLang="zh-TW" sz="900" b="0" i="0" u="none" strike="noStrike" dirty="0">
                          <a:solidFill>
                            <a:srgbClr val="0070C0"/>
                          </a:solidFill>
                          <a:effectLst/>
                          <a:latin typeface="微軟正黑體" panose="020B0604030504040204" pitchFamily="34" charset="-120"/>
                          <a:ea typeface="微軟正黑體" panose="020B0604030504040204" pitchFamily="34" charset="-120"/>
                        </a:rPr>
                        <a:t>                           2.</a:t>
                      </a:r>
                      <a:r>
                        <a:rPr lang="zh-TW" altLang="en-US" sz="900" b="0" i="0" u="none" strike="noStrike" dirty="0">
                          <a:solidFill>
                            <a:srgbClr val="0070C0"/>
                          </a:solidFill>
                          <a:effectLst/>
                          <a:latin typeface="微軟正黑體" panose="020B0604030504040204" pitchFamily="34" charset="-120"/>
                          <a:ea typeface="微軟正黑體" panose="020B0604030504040204" pitchFamily="34" charset="-120"/>
                        </a:rPr>
                        <a:t>蒸氣用量相較於</a:t>
                      </a:r>
                      <a:r>
                        <a:rPr lang="en-US" altLang="zh-TW" sz="900" b="0" i="0" u="none" strike="noStrike" dirty="0">
                          <a:solidFill>
                            <a:srgbClr val="0070C0"/>
                          </a:solidFill>
                          <a:effectLst/>
                          <a:latin typeface="微軟正黑體" panose="020B0604030504040204" pitchFamily="34" charset="-120"/>
                          <a:ea typeface="微軟正黑體" panose="020B0604030504040204" pitchFamily="34" charset="-120"/>
                        </a:rPr>
                        <a:t>2018</a:t>
                      </a:r>
                      <a:r>
                        <a:rPr lang="zh-TW" altLang="en-US" sz="900" b="0" i="0" u="none" strike="noStrike" dirty="0">
                          <a:solidFill>
                            <a:srgbClr val="0070C0"/>
                          </a:solidFill>
                          <a:effectLst/>
                          <a:latin typeface="微軟正黑體" panose="020B0604030504040204" pitchFamily="34" charset="-120"/>
                          <a:ea typeface="微軟正黑體" panose="020B0604030504040204" pitchFamily="34" charset="-120"/>
                        </a:rPr>
                        <a:t>年減量達</a:t>
                      </a:r>
                      <a:r>
                        <a:rPr lang="en-US" altLang="zh-TW" sz="900" b="0" i="0" u="none" strike="noStrike" dirty="0">
                          <a:solidFill>
                            <a:srgbClr val="0070C0"/>
                          </a:solidFill>
                          <a:effectLst/>
                          <a:latin typeface="微軟正黑體" panose="020B0604030504040204" pitchFamily="34" charset="-120"/>
                          <a:ea typeface="微軟正黑體" panose="020B0604030504040204" pitchFamily="34" charset="-120"/>
                        </a:rPr>
                        <a:t>17.48%</a:t>
                      </a:r>
                      <a:r>
                        <a:rPr lang="zh-TW" altLang="en-US" sz="900" b="0" i="0" u="none" strike="noStrike" dirty="0">
                          <a:solidFill>
                            <a:srgbClr val="0070C0"/>
                          </a:solidFill>
                          <a:effectLst/>
                          <a:latin typeface="微軟正黑體" panose="020B0604030504040204" pitchFamily="34" charset="-120"/>
                          <a:ea typeface="微軟正黑體" panose="020B0604030504040204" pitchFamily="34" charset="-120"/>
                        </a:rPr>
                        <a:t>。</a:t>
                      </a:r>
                      <a:endParaRPr lang="en-US" altLang="zh-TW" sz="900" b="0" i="0" u="none" strike="noStrike" dirty="0">
                        <a:solidFill>
                          <a:srgbClr val="0070C0"/>
                        </a:solidFill>
                        <a:effectLst/>
                        <a:latin typeface="微軟正黑體" panose="020B0604030504040204" pitchFamily="34" charset="-120"/>
                        <a:ea typeface="微軟正黑體" panose="020B0604030504040204" pitchFamily="34" charset="-120"/>
                      </a:endParaRPr>
                    </a:p>
                  </a:txBody>
                  <a:tcPr marL="84406" marR="844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07"/>
                  </a:ext>
                </a:extLst>
              </a:tr>
              <a:tr h="699372">
                <a:tc>
                  <a:txBody>
                    <a:bodyPr/>
                    <a:lstStyle>
                      <a:lvl1pPr marL="0" algn="l" rtl="0" eaLnBrk="1" latinLnBrk="0" hangingPunct="1">
                        <a:defRPr kumimoji="0" kern="1200">
                          <a:solidFill>
                            <a:schemeClr val="dk1"/>
                          </a:solidFill>
                          <a:latin typeface="Tahoma"/>
                          <a:ea typeface="新細明體"/>
                        </a:defRPr>
                      </a:lvl1pPr>
                      <a:lvl2pPr marL="457200" algn="l" rtl="0" eaLnBrk="1" latinLnBrk="0" hangingPunct="1">
                        <a:defRPr kumimoji="0" kern="1200">
                          <a:solidFill>
                            <a:schemeClr val="dk1"/>
                          </a:solidFill>
                          <a:latin typeface="Tahoma"/>
                          <a:ea typeface="新細明體"/>
                        </a:defRPr>
                      </a:lvl2pPr>
                      <a:lvl3pPr marL="914400" algn="l" rtl="0" eaLnBrk="1" latinLnBrk="0" hangingPunct="1">
                        <a:defRPr kumimoji="0" kern="1200">
                          <a:solidFill>
                            <a:schemeClr val="dk1"/>
                          </a:solidFill>
                          <a:latin typeface="Tahoma"/>
                          <a:ea typeface="新細明體"/>
                        </a:defRPr>
                      </a:lvl3pPr>
                      <a:lvl4pPr marL="1371600" algn="l" rtl="0" eaLnBrk="1" latinLnBrk="0" hangingPunct="1">
                        <a:defRPr kumimoji="0" kern="1200">
                          <a:solidFill>
                            <a:schemeClr val="dk1"/>
                          </a:solidFill>
                          <a:latin typeface="Tahoma"/>
                          <a:ea typeface="新細明體"/>
                        </a:defRPr>
                      </a:lvl4pPr>
                      <a:lvl5pPr marL="1828800" algn="l" rtl="0" eaLnBrk="1" latinLnBrk="0" hangingPunct="1">
                        <a:defRPr kumimoji="0" kern="1200">
                          <a:solidFill>
                            <a:schemeClr val="dk1"/>
                          </a:solidFill>
                          <a:latin typeface="Tahoma"/>
                          <a:ea typeface="新細明體"/>
                        </a:defRPr>
                      </a:lvl5pPr>
                      <a:lvl6pPr marL="2286000" algn="l" rtl="0" eaLnBrk="1" latinLnBrk="0" hangingPunct="1">
                        <a:defRPr kumimoji="0" kern="1200">
                          <a:solidFill>
                            <a:schemeClr val="dk1"/>
                          </a:solidFill>
                          <a:latin typeface="Tahoma"/>
                          <a:ea typeface="新細明體"/>
                        </a:defRPr>
                      </a:lvl6pPr>
                      <a:lvl7pPr marL="2743200" algn="l" rtl="0" eaLnBrk="1" latinLnBrk="0" hangingPunct="1">
                        <a:defRPr kumimoji="0" kern="1200">
                          <a:solidFill>
                            <a:schemeClr val="dk1"/>
                          </a:solidFill>
                          <a:latin typeface="Tahoma"/>
                          <a:ea typeface="新細明體"/>
                        </a:defRPr>
                      </a:lvl7pPr>
                      <a:lvl8pPr marL="3200400" algn="l" rtl="0" eaLnBrk="1" latinLnBrk="0" hangingPunct="1">
                        <a:defRPr kumimoji="0" kern="1200">
                          <a:solidFill>
                            <a:schemeClr val="dk1"/>
                          </a:solidFill>
                          <a:latin typeface="Tahoma"/>
                          <a:ea typeface="新細明體"/>
                        </a:defRPr>
                      </a:lvl8pPr>
                      <a:lvl9pPr marL="3657600" algn="l" rtl="0" eaLnBrk="1" latinLnBrk="0" hangingPunct="1">
                        <a:defRPr kumimoji="0" kern="1200">
                          <a:solidFill>
                            <a:schemeClr val="dk1"/>
                          </a:solidFill>
                          <a:latin typeface="Tahoma"/>
                          <a:ea typeface="新細明體"/>
                        </a:defRPr>
                      </a:lvl9pPr>
                    </a:lstStyle>
                    <a:p>
                      <a:pPr algn="ctr">
                        <a:lnSpc>
                          <a:spcPts val="1300"/>
                        </a:lnSpc>
                      </a:pPr>
                      <a:r>
                        <a:rPr lang="en-US" altLang="zh-TW" sz="900" dirty="0">
                          <a:solidFill>
                            <a:schemeClr val="tx1"/>
                          </a:solidFill>
                          <a:latin typeface="微軟正黑體" panose="020B0604030504040204" pitchFamily="34" charset="-120"/>
                          <a:ea typeface="微軟正黑體" panose="020B0604030504040204" pitchFamily="34" charset="-120"/>
                        </a:rPr>
                        <a:t>2020</a:t>
                      </a:r>
                      <a:r>
                        <a:rPr lang="zh-TW" altLang="en-US" sz="900" dirty="0">
                          <a:solidFill>
                            <a:schemeClr val="tx1"/>
                          </a:solidFill>
                          <a:latin typeface="微軟正黑體" panose="020B0604030504040204" pitchFamily="34" charset="-120"/>
                          <a:ea typeface="微軟正黑體" panose="020B0604030504040204" pitchFamily="34" charset="-120"/>
                        </a:rPr>
                        <a:t>年推展重點</a:t>
                      </a:r>
                      <a:endParaRPr lang="en-US" altLang="zh-TW" sz="900" dirty="0">
                        <a:solidFill>
                          <a:schemeClr val="tx1"/>
                        </a:solidFill>
                        <a:latin typeface="微軟正黑體" panose="020B0604030504040204" pitchFamily="34" charset="-120"/>
                        <a:ea typeface="微軟正黑體" panose="020B0604030504040204" pitchFamily="34" charset="-120"/>
                      </a:endParaRPr>
                    </a:p>
                  </a:txBody>
                  <a:tcPr marL="84406" marR="844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lvl1pPr marL="0" algn="l" rtl="0" eaLnBrk="1" latinLnBrk="0" hangingPunct="1">
                        <a:defRPr kumimoji="0" kern="1200">
                          <a:solidFill>
                            <a:schemeClr val="dk1"/>
                          </a:solidFill>
                          <a:latin typeface="Tahoma"/>
                          <a:ea typeface="新細明體"/>
                        </a:defRPr>
                      </a:lvl1pPr>
                      <a:lvl2pPr marL="457200" algn="l" rtl="0" eaLnBrk="1" latinLnBrk="0" hangingPunct="1">
                        <a:defRPr kumimoji="0" kern="1200">
                          <a:solidFill>
                            <a:schemeClr val="dk1"/>
                          </a:solidFill>
                          <a:latin typeface="Tahoma"/>
                          <a:ea typeface="新細明體"/>
                        </a:defRPr>
                      </a:lvl2pPr>
                      <a:lvl3pPr marL="914400" algn="l" rtl="0" eaLnBrk="1" latinLnBrk="0" hangingPunct="1">
                        <a:defRPr kumimoji="0" kern="1200">
                          <a:solidFill>
                            <a:schemeClr val="dk1"/>
                          </a:solidFill>
                          <a:latin typeface="Tahoma"/>
                          <a:ea typeface="新細明體"/>
                        </a:defRPr>
                      </a:lvl3pPr>
                      <a:lvl4pPr marL="1371600" algn="l" rtl="0" eaLnBrk="1" latinLnBrk="0" hangingPunct="1">
                        <a:defRPr kumimoji="0" kern="1200">
                          <a:solidFill>
                            <a:schemeClr val="dk1"/>
                          </a:solidFill>
                          <a:latin typeface="Tahoma"/>
                          <a:ea typeface="新細明體"/>
                        </a:defRPr>
                      </a:lvl4pPr>
                      <a:lvl5pPr marL="1828800" algn="l" rtl="0" eaLnBrk="1" latinLnBrk="0" hangingPunct="1">
                        <a:defRPr kumimoji="0" kern="1200">
                          <a:solidFill>
                            <a:schemeClr val="dk1"/>
                          </a:solidFill>
                          <a:latin typeface="Tahoma"/>
                          <a:ea typeface="新細明體"/>
                        </a:defRPr>
                      </a:lvl5pPr>
                      <a:lvl6pPr marL="2286000" algn="l" rtl="0" eaLnBrk="1" latinLnBrk="0" hangingPunct="1">
                        <a:defRPr kumimoji="0" kern="1200">
                          <a:solidFill>
                            <a:schemeClr val="dk1"/>
                          </a:solidFill>
                          <a:latin typeface="Tahoma"/>
                          <a:ea typeface="新細明體"/>
                        </a:defRPr>
                      </a:lvl6pPr>
                      <a:lvl7pPr marL="2743200" algn="l" rtl="0" eaLnBrk="1" latinLnBrk="0" hangingPunct="1">
                        <a:defRPr kumimoji="0" kern="1200">
                          <a:solidFill>
                            <a:schemeClr val="dk1"/>
                          </a:solidFill>
                          <a:latin typeface="Tahoma"/>
                          <a:ea typeface="新細明體"/>
                        </a:defRPr>
                      </a:lvl7pPr>
                      <a:lvl8pPr marL="3200400" algn="l" rtl="0" eaLnBrk="1" latinLnBrk="0" hangingPunct="1">
                        <a:defRPr kumimoji="0" kern="1200">
                          <a:solidFill>
                            <a:schemeClr val="dk1"/>
                          </a:solidFill>
                          <a:latin typeface="Tahoma"/>
                          <a:ea typeface="新細明體"/>
                        </a:defRPr>
                      </a:lvl8pPr>
                      <a:lvl9pPr marL="3657600" algn="l" rtl="0" eaLnBrk="1" latinLnBrk="0" hangingPunct="1">
                        <a:defRPr kumimoji="0" kern="1200">
                          <a:solidFill>
                            <a:schemeClr val="dk1"/>
                          </a:solidFill>
                          <a:latin typeface="Tahoma"/>
                          <a:ea typeface="新細明體"/>
                        </a:defRPr>
                      </a:lvl9pPr>
                    </a:lstStyle>
                    <a:p>
                      <a:pPr>
                        <a:lnSpc>
                          <a:spcPts val="1300"/>
                        </a:lnSpc>
                      </a:pPr>
                      <a:r>
                        <a:rPr lang="zh-TW" altLang="en-US" sz="900" dirty="0">
                          <a:solidFill>
                            <a:srgbClr val="0070C0"/>
                          </a:solidFill>
                          <a:latin typeface="微軟正黑體" panose="020B0604030504040204" pitchFamily="34" charset="-120"/>
                          <a:ea typeface="微軟正黑體" panose="020B0604030504040204" pitchFamily="34" charset="-120"/>
                        </a:rPr>
                        <a:t>英華達</a:t>
                      </a:r>
                      <a:r>
                        <a:rPr lang="en-US" altLang="zh-TW" sz="900" dirty="0">
                          <a:solidFill>
                            <a:srgbClr val="0070C0"/>
                          </a:solidFill>
                          <a:latin typeface="微軟正黑體" panose="020B0604030504040204" pitchFamily="34" charset="-120"/>
                          <a:ea typeface="微軟正黑體" panose="020B0604030504040204" pitchFamily="34" charset="-120"/>
                        </a:rPr>
                        <a:t>(</a:t>
                      </a:r>
                      <a:r>
                        <a:rPr lang="zh-TW" altLang="en-US" sz="900" dirty="0">
                          <a:solidFill>
                            <a:srgbClr val="0070C0"/>
                          </a:solidFill>
                          <a:latin typeface="微軟正黑體" panose="020B0604030504040204" pitchFamily="34" charset="-120"/>
                          <a:ea typeface="微軟正黑體" panose="020B0604030504040204" pitchFamily="34" charset="-120"/>
                        </a:rPr>
                        <a:t>五股廠</a:t>
                      </a:r>
                      <a:r>
                        <a:rPr lang="en-US" altLang="zh-TW" sz="900" dirty="0">
                          <a:solidFill>
                            <a:srgbClr val="0070C0"/>
                          </a:solidFill>
                          <a:latin typeface="微軟正黑體" panose="020B0604030504040204" pitchFamily="34" charset="-120"/>
                          <a:ea typeface="微軟正黑體" panose="020B0604030504040204" pitchFamily="34" charset="-120"/>
                        </a:rPr>
                        <a:t>)</a:t>
                      </a:r>
                      <a:r>
                        <a:rPr lang="zh-TW" altLang="en-US" sz="900" dirty="0">
                          <a:solidFill>
                            <a:srgbClr val="0070C0"/>
                          </a:solidFill>
                          <a:latin typeface="微軟正黑體" panose="020B0604030504040204" pitchFamily="34" charset="-120"/>
                          <a:ea typeface="微軟正黑體" panose="020B0604030504040204" pitchFamily="34" charset="-120"/>
                        </a:rPr>
                        <a:t>：溫室氣體排放量較於</a:t>
                      </a:r>
                      <a:r>
                        <a:rPr lang="en-US" altLang="zh-TW" sz="900" dirty="0">
                          <a:solidFill>
                            <a:srgbClr val="0070C0"/>
                          </a:solidFill>
                          <a:latin typeface="微軟正黑體" panose="020B0604030504040204" pitchFamily="34" charset="-120"/>
                          <a:ea typeface="微軟正黑體" panose="020B0604030504040204" pitchFamily="34" charset="-120"/>
                        </a:rPr>
                        <a:t>2017</a:t>
                      </a:r>
                      <a:r>
                        <a:rPr lang="zh-TW" altLang="en-US" sz="900" dirty="0">
                          <a:solidFill>
                            <a:srgbClr val="0070C0"/>
                          </a:solidFill>
                          <a:latin typeface="微軟正黑體" panose="020B0604030504040204" pitchFamily="34" charset="-120"/>
                          <a:ea typeface="微軟正黑體" panose="020B0604030504040204" pitchFamily="34" charset="-120"/>
                        </a:rPr>
                        <a:t>年減量達</a:t>
                      </a:r>
                      <a:r>
                        <a:rPr lang="en-US" altLang="zh-TW" sz="900" dirty="0">
                          <a:solidFill>
                            <a:srgbClr val="0070C0"/>
                          </a:solidFill>
                          <a:latin typeface="微軟正黑體" panose="020B0604030504040204" pitchFamily="34" charset="-120"/>
                          <a:ea typeface="微軟正黑體" panose="020B0604030504040204" pitchFamily="34" charset="-120"/>
                        </a:rPr>
                        <a:t>3%</a:t>
                      </a:r>
                      <a:r>
                        <a:rPr lang="zh-TW" altLang="en-US" sz="900" dirty="0">
                          <a:solidFill>
                            <a:srgbClr val="0070C0"/>
                          </a:solidFill>
                          <a:latin typeface="微軟正黑體" panose="020B0604030504040204" pitchFamily="34" charset="-120"/>
                          <a:ea typeface="微軟正黑體" panose="020B0604030504040204" pitchFamily="34" charset="-120"/>
                        </a:rPr>
                        <a:t>。英華達</a:t>
                      </a:r>
                      <a:r>
                        <a:rPr lang="en-US" altLang="zh-TW" sz="900" dirty="0">
                          <a:solidFill>
                            <a:srgbClr val="0070C0"/>
                          </a:solidFill>
                          <a:latin typeface="微軟正黑體" panose="020B0604030504040204" pitchFamily="34" charset="-120"/>
                          <a:ea typeface="微軟正黑體" panose="020B0604030504040204" pitchFamily="34" charset="-120"/>
                        </a:rPr>
                        <a:t>(</a:t>
                      </a:r>
                      <a:r>
                        <a:rPr lang="zh-TW" altLang="en-US" sz="900" dirty="0">
                          <a:solidFill>
                            <a:srgbClr val="0070C0"/>
                          </a:solidFill>
                          <a:latin typeface="微軟正黑體" panose="020B0604030504040204" pitchFamily="34" charset="-120"/>
                          <a:ea typeface="微軟正黑體" panose="020B0604030504040204" pitchFamily="34" charset="-120"/>
                        </a:rPr>
                        <a:t>浦東廠</a:t>
                      </a:r>
                      <a:r>
                        <a:rPr lang="en-US" altLang="zh-TW" sz="900" dirty="0">
                          <a:solidFill>
                            <a:srgbClr val="0070C0"/>
                          </a:solidFill>
                          <a:latin typeface="微軟正黑體" panose="020B0604030504040204" pitchFamily="34" charset="-120"/>
                          <a:ea typeface="微軟正黑體" panose="020B0604030504040204" pitchFamily="34" charset="-120"/>
                        </a:rPr>
                        <a:t>)</a:t>
                      </a:r>
                      <a:r>
                        <a:rPr lang="zh-TW" altLang="en-US" sz="900" dirty="0">
                          <a:solidFill>
                            <a:srgbClr val="0070C0"/>
                          </a:solidFill>
                          <a:latin typeface="微軟正黑體" panose="020B0604030504040204" pitchFamily="34" charset="-120"/>
                          <a:ea typeface="微軟正黑體" panose="020B0604030504040204" pitchFamily="34" charset="-120"/>
                        </a:rPr>
                        <a:t>：溫室氣體排放量相較</a:t>
                      </a:r>
                      <a:r>
                        <a:rPr lang="zh-TW" altLang="en-US" sz="900" dirty="0" smtClean="0">
                          <a:solidFill>
                            <a:srgbClr val="0070C0"/>
                          </a:solidFill>
                          <a:latin typeface="微軟正黑體" panose="020B0604030504040204" pitchFamily="34" charset="-120"/>
                          <a:ea typeface="微軟正黑體" panose="020B0604030504040204" pitchFamily="34" charset="-120"/>
                        </a:rPr>
                        <a:t>於</a:t>
                      </a:r>
                      <a:r>
                        <a:rPr lang="en-US" altLang="zh-TW" sz="900" dirty="0" smtClean="0">
                          <a:solidFill>
                            <a:srgbClr val="0070C0"/>
                          </a:solidFill>
                          <a:latin typeface="微軟正黑體" panose="020B0604030504040204" pitchFamily="34" charset="-120"/>
                          <a:ea typeface="微軟正黑體" panose="020B0604030504040204" pitchFamily="34" charset="-120"/>
                        </a:rPr>
                        <a:t>2018</a:t>
                      </a:r>
                      <a:r>
                        <a:rPr lang="zh-TW" altLang="en-US" sz="900" dirty="0" smtClean="0">
                          <a:solidFill>
                            <a:srgbClr val="0070C0"/>
                          </a:solidFill>
                          <a:latin typeface="微軟正黑體" panose="020B0604030504040204" pitchFamily="34" charset="-120"/>
                          <a:ea typeface="微軟正黑體" panose="020B0604030504040204" pitchFamily="34" charset="-120"/>
                        </a:rPr>
                        <a:t>年</a:t>
                      </a:r>
                      <a:r>
                        <a:rPr lang="zh-TW" altLang="en-US" sz="900" dirty="0">
                          <a:solidFill>
                            <a:srgbClr val="0070C0"/>
                          </a:solidFill>
                          <a:latin typeface="微軟正黑體" panose="020B0604030504040204" pitchFamily="34" charset="-120"/>
                          <a:ea typeface="微軟正黑體" panose="020B0604030504040204" pitchFamily="34" charset="-120"/>
                        </a:rPr>
                        <a:t>減量達</a:t>
                      </a:r>
                      <a:r>
                        <a:rPr lang="en-US" altLang="zh-TW" sz="900" dirty="0">
                          <a:solidFill>
                            <a:srgbClr val="0070C0"/>
                          </a:solidFill>
                          <a:latin typeface="微軟正黑體" panose="020B0604030504040204" pitchFamily="34" charset="-120"/>
                          <a:ea typeface="微軟正黑體" panose="020B0604030504040204" pitchFamily="34" charset="-120"/>
                        </a:rPr>
                        <a:t>2%</a:t>
                      </a:r>
                      <a:r>
                        <a:rPr lang="zh-TW" altLang="en-US" sz="900" dirty="0">
                          <a:solidFill>
                            <a:srgbClr val="0070C0"/>
                          </a:solidFill>
                          <a:latin typeface="微軟正黑體" panose="020B0604030504040204" pitchFamily="34" charset="-120"/>
                          <a:ea typeface="微軟正黑體" panose="020B0604030504040204" pitchFamily="34" charset="-120"/>
                        </a:rPr>
                        <a:t>。英華達</a:t>
                      </a:r>
                      <a:r>
                        <a:rPr lang="en-US" altLang="zh-TW" sz="900" dirty="0">
                          <a:solidFill>
                            <a:srgbClr val="0070C0"/>
                          </a:solidFill>
                          <a:latin typeface="微軟正黑體" panose="020B0604030504040204" pitchFamily="34" charset="-120"/>
                          <a:ea typeface="微軟正黑體" panose="020B0604030504040204" pitchFamily="34" charset="-120"/>
                        </a:rPr>
                        <a:t>(</a:t>
                      </a:r>
                      <a:r>
                        <a:rPr lang="zh-TW" altLang="en-US" sz="900" dirty="0">
                          <a:solidFill>
                            <a:srgbClr val="0070C0"/>
                          </a:solidFill>
                          <a:latin typeface="微軟正黑體" panose="020B0604030504040204" pitchFamily="34" charset="-120"/>
                          <a:ea typeface="微軟正黑體" panose="020B0604030504040204" pitchFamily="34" charset="-120"/>
                        </a:rPr>
                        <a:t>南京廠</a:t>
                      </a:r>
                      <a:r>
                        <a:rPr lang="en-US" altLang="zh-TW" sz="900" dirty="0">
                          <a:solidFill>
                            <a:srgbClr val="0070C0"/>
                          </a:solidFill>
                          <a:latin typeface="微軟正黑體" panose="020B0604030504040204" pitchFamily="34" charset="-120"/>
                          <a:ea typeface="微軟正黑體" panose="020B0604030504040204" pitchFamily="34" charset="-120"/>
                        </a:rPr>
                        <a:t>)</a:t>
                      </a:r>
                      <a:r>
                        <a:rPr lang="zh-TW" altLang="en-US" sz="900" dirty="0">
                          <a:solidFill>
                            <a:srgbClr val="0070C0"/>
                          </a:solidFill>
                          <a:latin typeface="微軟正黑體" panose="020B0604030504040204" pitchFamily="34" charset="-120"/>
                          <a:ea typeface="微軟正黑體" panose="020B0604030504040204" pitchFamily="34" charset="-120"/>
                        </a:rPr>
                        <a:t>：溫室氣體排放量相較</a:t>
                      </a:r>
                      <a:r>
                        <a:rPr lang="zh-TW" altLang="en-US" sz="900" dirty="0" smtClean="0">
                          <a:solidFill>
                            <a:srgbClr val="0070C0"/>
                          </a:solidFill>
                          <a:latin typeface="微軟正黑體" panose="020B0604030504040204" pitchFamily="34" charset="-120"/>
                          <a:ea typeface="微軟正黑體" panose="020B0604030504040204" pitchFamily="34" charset="-120"/>
                        </a:rPr>
                        <a:t>於</a:t>
                      </a:r>
                      <a:r>
                        <a:rPr lang="en-US" altLang="zh-TW" sz="900" dirty="0" smtClean="0">
                          <a:solidFill>
                            <a:srgbClr val="0070C0"/>
                          </a:solidFill>
                          <a:latin typeface="微軟正黑體" panose="020B0604030504040204" pitchFamily="34" charset="-120"/>
                          <a:ea typeface="微軟正黑體" panose="020B0604030504040204" pitchFamily="34" charset="-120"/>
                        </a:rPr>
                        <a:t>2018</a:t>
                      </a:r>
                      <a:r>
                        <a:rPr lang="zh-TW" altLang="en-US" sz="900" dirty="0" smtClean="0">
                          <a:solidFill>
                            <a:srgbClr val="0070C0"/>
                          </a:solidFill>
                          <a:latin typeface="微軟正黑體" panose="020B0604030504040204" pitchFamily="34" charset="-120"/>
                          <a:ea typeface="微軟正黑體" panose="020B0604030504040204" pitchFamily="34" charset="-120"/>
                        </a:rPr>
                        <a:t>減</a:t>
                      </a:r>
                      <a:r>
                        <a:rPr lang="zh-TW" altLang="en-US" sz="900" dirty="0">
                          <a:solidFill>
                            <a:srgbClr val="0070C0"/>
                          </a:solidFill>
                          <a:latin typeface="微軟正黑體" panose="020B0604030504040204" pitchFamily="34" charset="-120"/>
                          <a:ea typeface="微軟正黑體" panose="020B0604030504040204" pitchFamily="34" charset="-120"/>
                        </a:rPr>
                        <a:t>量達</a:t>
                      </a:r>
                      <a:r>
                        <a:rPr lang="en-US" altLang="zh-TW" sz="900" dirty="0">
                          <a:solidFill>
                            <a:srgbClr val="0070C0"/>
                          </a:solidFill>
                          <a:latin typeface="微軟正黑體" panose="020B0604030504040204" pitchFamily="34" charset="-120"/>
                          <a:ea typeface="微軟正黑體" panose="020B0604030504040204" pitchFamily="34" charset="-120"/>
                        </a:rPr>
                        <a:t>3%</a:t>
                      </a:r>
                    </a:p>
                    <a:p>
                      <a:pPr>
                        <a:lnSpc>
                          <a:spcPts val="1300"/>
                        </a:lnSpc>
                      </a:pPr>
                      <a:r>
                        <a:rPr lang="zh-TW" altLang="en-US" sz="900" dirty="0">
                          <a:solidFill>
                            <a:srgbClr val="0070C0"/>
                          </a:solidFill>
                          <a:latin typeface="微軟正黑體" panose="020B0604030504040204" pitchFamily="34" charset="-120"/>
                          <a:ea typeface="微軟正黑體" panose="020B0604030504040204" pitchFamily="34" charset="-120"/>
                        </a:rPr>
                        <a:t>英華達</a:t>
                      </a:r>
                      <a:r>
                        <a:rPr lang="en-US" altLang="zh-TW" sz="900" dirty="0">
                          <a:solidFill>
                            <a:srgbClr val="0070C0"/>
                          </a:solidFill>
                          <a:latin typeface="微軟正黑體" panose="020B0604030504040204" pitchFamily="34" charset="-120"/>
                          <a:ea typeface="微軟正黑體" panose="020B0604030504040204" pitchFamily="34" charset="-120"/>
                        </a:rPr>
                        <a:t>(</a:t>
                      </a:r>
                      <a:r>
                        <a:rPr lang="zh-TW" altLang="en-US" sz="900" dirty="0">
                          <a:solidFill>
                            <a:srgbClr val="0070C0"/>
                          </a:solidFill>
                          <a:latin typeface="微軟正黑體" panose="020B0604030504040204" pitchFamily="34" charset="-120"/>
                          <a:ea typeface="微軟正黑體" panose="020B0604030504040204" pitchFamily="34" charset="-120"/>
                        </a:rPr>
                        <a:t>五股廠</a:t>
                      </a:r>
                      <a:r>
                        <a:rPr lang="en-US" altLang="zh-TW" sz="900" dirty="0">
                          <a:solidFill>
                            <a:srgbClr val="0070C0"/>
                          </a:solidFill>
                          <a:latin typeface="微軟正黑體" panose="020B0604030504040204" pitchFamily="34" charset="-120"/>
                          <a:ea typeface="微軟正黑體" panose="020B0604030504040204" pitchFamily="34" charset="-120"/>
                        </a:rPr>
                        <a:t>)</a:t>
                      </a:r>
                      <a:r>
                        <a:rPr lang="zh-TW" altLang="en-US" sz="900" dirty="0">
                          <a:solidFill>
                            <a:srgbClr val="0070C0"/>
                          </a:solidFill>
                          <a:latin typeface="微軟正黑體" panose="020B0604030504040204" pitchFamily="34" charset="-120"/>
                          <a:ea typeface="微軟正黑體" panose="020B0604030504040204" pitchFamily="34" charset="-120"/>
                        </a:rPr>
                        <a:t>：用電量相較於</a:t>
                      </a:r>
                      <a:r>
                        <a:rPr lang="en-US" altLang="zh-TW" sz="900" dirty="0">
                          <a:solidFill>
                            <a:srgbClr val="0070C0"/>
                          </a:solidFill>
                          <a:latin typeface="微軟正黑體" panose="020B0604030504040204" pitchFamily="34" charset="-120"/>
                          <a:ea typeface="微軟正黑體" panose="020B0604030504040204" pitchFamily="34" charset="-120"/>
                        </a:rPr>
                        <a:t>2017</a:t>
                      </a:r>
                      <a:r>
                        <a:rPr lang="zh-TW" altLang="en-US" sz="900" dirty="0">
                          <a:solidFill>
                            <a:srgbClr val="0070C0"/>
                          </a:solidFill>
                          <a:latin typeface="微軟正黑體" panose="020B0604030504040204" pitchFamily="34" charset="-120"/>
                          <a:ea typeface="微軟正黑體" panose="020B0604030504040204" pitchFamily="34" charset="-120"/>
                        </a:rPr>
                        <a:t>年減量達</a:t>
                      </a:r>
                      <a:r>
                        <a:rPr lang="en-US" altLang="zh-TW" sz="900" dirty="0">
                          <a:solidFill>
                            <a:srgbClr val="0070C0"/>
                          </a:solidFill>
                          <a:latin typeface="微軟正黑體" panose="020B0604030504040204" pitchFamily="34" charset="-120"/>
                          <a:ea typeface="微軟正黑體" panose="020B0604030504040204" pitchFamily="34" charset="-120"/>
                        </a:rPr>
                        <a:t>3%</a:t>
                      </a:r>
                      <a:r>
                        <a:rPr lang="zh-TW" altLang="en-US" sz="900" dirty="0">
                          <a:solidFill>
                            <a:srgbClr val="002060"/>
                          </a:solidFill>
                          <a:latin typeface="微軟正黑體" panose="020B0604030504040204" pitchFamily="34" charset="-120"/>
                          <a:ea typeface="微軟正黑體" panose="020B0604030504040204" pitchFamily="34" charset="-120"/>
                        </a:rPr>
                        <a:t>。</a:t>
                      </a:r>
                      <a:r>
                        <a:rPr lang="zh-TW" altLang="en-US" sz="900" dirty="0">
                          <a:solidFill>
                            <a:srgbClr val="0070C0"/>
                          </a:solidFill>
                          <a:latin typeface="微軟正黑體" panose="020B0604030504040204" pitchFamily="34" charset="-120"/>
                          <a:ea typeface="微軟正黑體" panose="020B0604030504040204" pitchFamily="34" charset="-120"/>
                        </a:rPr>
                        <a:t>英華達</a:t>
                      </a:r>
                      <a:r>
                        <a:rPr lang="en-US" altLang="zh-TW" sz="900" dirty="0">
                          <a:solidFill>
                            <a:srgbClr val="0070C0"/>
                          </a:solidFill>
                          <a:latin typeface="微軟正黑體" panose="020B0604030504040204" pitchFamily="34" charset="-120"/>
                          <a:ea typeface="微軟正黑體" panose="020B0604030504040204" pitchFamily="34" charset="-120"/>
                        </a:rPr>
                        <a:t>(</a:t>
                      </a:r>
                      <a:r>
                        <a:rPr lang="zh-TW" altLang="en-US" sz="900" dirty="0">
                          <a:solidFill>
                            <a:srgbClr val="0070C0"/>
                          </a:solidFill>
                          <a:latin typeface="微軟正黑體" panose="020B0604030504040204" pitchFamily="34" charset="-120"/>
                          <a:ea typeface="微軟正黑體" panose="020B0604030504040204" pitchFamily="34" charset="-120"/>
                        </a:rPr>
                        <a:t>浦東 廠</a:t>
                      </a:r>
                      <a:r>
                        <a:rPr lang="en-US" altLang="zh-TW" sz="900" dirty="0">
                          <a:solidFill>
                            <a:srgbClr val="0070C0"/>
                          </a:solidFill>
                          <a:latin typeface="微軟正黑體" panose="020B0604030504040204" pitchFamily="34" charset="-120"/>
                          <a:ea typeface="微軟正黑體" panose="020B0604030504040204" pitchFamily="34" charset="-120"/>
                        </a:rPr>
                        <a:t>)</a:t>
                      </a:r>
                      <a:r>
                        <a:rPr lang="zh-TW" altLang="en-US" sz="900" dirty="0">
                          <a:solidFill>
                            <a:srgbClr val="0070C0"/>
                          </a:solidFill>
                          <a:latin typeface="微軟正黑體" panose="020B0604030504040204" pitchFamily="34" charset="-120"/>
                          <a:ea typeface="微軟正黑體" panose="020B0604030504040204" pitchFamily="34" charset="-120"/>
                        </a:rPr>
                        <a:t>：英華達</a:t>
                      </a:r>
                      <a:r>
                        <a:rPr lang="en-US" altLang="zh-TW" sz="900" dirty="0">
                          <a:solidFill>
                            <a:srgbClr val="0070C0"/>
                          </a:solidFill>
                          <a:latin typeface="微軟正黑體" panose="020B0604030504040204" pitchFamily="34" charset="-120"/>
                          <a:ea typeface="微軟正黑體" panose="020B0604030504040204" pitchFamily="34" charset="-120"/>
                        </a:rPr>
                        <a:t>(IACP)</a:t>
                      </a:r>
                      <a:r>
                        <a:rPr lang="zh-TW" altLang="en-US" sz="900" dirty="0">
                          <a:solidFill>
                            <a:srgbClr val="0070C0"/>
                          </a:solidFill>
                          <a:latin typeface="微軟正黑體" panose="020B0604030504040204" pitchFamily="34" charset="-120"/>
                          <a:ea typeface="微軟正黑體" panose="020B0604030504040204" pitchFamily="34" charset="-120"/>
                        </a:rPr>
                        <a:t>：</a:t>
                      </a:r>
                      <a:r>
                        <a:rPr lang="en-US" altLang="zh-TW" sz="900" dirty="0">
                          <a:solidFill>
                            <a:srgbClr val="0070C0"/>
                          </a:solidFill>
                          <a:latin typeface="微軟正黑體" panose="020B0604030504040204" pitchFamily="34" charset="-120"/>
                          <a:ea typeface="微軟正黑體" panose="020B0604030504040204" pitchFamily="34" charset="-120"/>
                        </a:rPr>
                        <a:t>2020</a:t>
                      </a:r>
                      <a:r>
                        <a:rPr lang="zh-TW" altLang="en-US" sz="900" dirty="0">
                          <a:solidFill>
                            <a:srgbClr val="0070C0"/>
                          </a:solidFill>
                          <a:latin typeface="微軟正黑體" panose="020B0604030504040204" pitchFamily="34" charset="-120"/>
                          <a:ea typeface="微軟正黑體" panose="020B0604030504040204" pitchFamily="34" charset="-120"/>
                        </a:rPr>
                        <a:t>年太陽能光伏發電年發電量為</a:t>
                      </a:r>
                      <a:r>
                        <a:rPr lang="en-US" altLang="zh-TW" sz="900" dirty="0">
                          <a:solidFill>
                            <a:srgbClr val="0070C0"/>
                          </a:solidFill>
                          <a:latin typeface="微軟正黑體" panose="020B0604030504040204" pitchFamily="34" charset="-120"/>
                          <a:ea typeface="微軟正黑體" panose="020B0604030504040204" pitchFamily="34" charset="-120"/>
                        </a:rPr>
                        <a:t>7920000</a:t>
                      </a:r>
                      <a:r>
                        <a:rPr lang="zh-TW" altLang="en-US" sz="900" dirty="0">
                          <a:solidFill>
                            <a:srgbClr val="0070C0"/>
                          </a:solidFill>
                          <a:latin typeface="微軟正黑體" panose="020B0604030504040204" pitchFamily="34" charset="-120"/>
                          <a:ea typeface="微軟正黑體" panose="020B0604030504040204" pitchFamily="34" charset="-120"/>
                        </a:rPr>
                        <a:t>百萬焦耳。</a:t>
                      </a:r>
                      <a:r>
                        <a:rPr lang="en-US" altLang="zh-TW" sz="900" dirty="0">
                          <a:solidFill>
                            <a:srgbClr val="0070C0"/>
                          </a:solidFill>
                          <a:latin typeface="微軟正黑體" panose="020B0604030504040204" pitchFamily="34" charset="-120"/>
                          <a:ea typeface="微軟正黑體" panose="020B0604030504040204" pitchFamily="34" charset="-120"/>
                        </a:rPr>
                        <a:t>2020</a:t>
                      </a:r>
                      <a:r>
                        <a:rPr lang="zh-TW" altLang="en-US" sz="900" dirty="0">
                          <a:solidFill>
                            <a:srgbClr val="0070C0"/>
                          </a:solidFill>
                          <a:latin typeface="微軟正黑體" panose="020B0604030504040204" pitchFamily="34" charset="-120"/>
                          <a:ea typeface="微軟正黑體" panose="020B0604030504040204" pitchFamily="34" charset="-120"/>
                        </a:rPr>
                        <a:t>年溫室氣體排放量較</a:t>
                      </a:r>
                      <a:r>
                        <a:rPr lang="en-US" altLang="zh-TW" sz="900" dirty="0">
                          <a:solidFill>
                            <a:srgbClr val="0070C0"/>
                          </a:solidFill>
                          <a:latin typeface="微軟正黑體" panose="020B0604030504040204" pitchFamily="34" charset="-120"/>
                          <a:ea typeface="微軟正黑體" panose="020B0604030504040204" pitchFamily="34" charset="-120"/>
                        </a:rPr>
                        <a:t>2019</a:t>
                      </a:r>
                      <a:r>
                        <a:rPr lang="zh-TW" altLang="en-US" sz="900" dirty="0">
                          <a:solidFill>
                            <a:srgbClr val="0070C0"/>
                          </a:solidFill>
                          <a:latin typeface="微軟正黑體" panose="020B0604030504040204" pitchFamily="34" charset="-120"/>
                          <a:ea typeface="微軟正黑體" panose="020B0604030504040204" pitchFamily="34" charset="-120"/>
                        </a:rPr>
                        <a:t>年降低</a:t>
                      </a:r>
                      <a:r>
                        <a:rPr lang="en-US" altLang="zh-TW" sz="900" dirty="0">
                          <a:solidFill>
                            <a:srgbClr val="0070C0"/>
                          </a:solidFill>
                          <a:latin typeface="微軟正黑體" panose="020B0604030504040204" pitchFamily="34" charset="-120"/>
                          <a:ea typeface="微軟正黑體" panose="020B0604030504040204" pitchFamily="34" charset="-120"/>
                        </a:rPr>
                        <a:t>2%</a:t>
                      </a:r>
                      <a:r>
                        <a:rPr lang="zh-TW" altLang="en-US" sz="900" dirty="0">
                          <a:solidFill>
                            <a:srgbClr val="0070C0"/>
                          </a:solidFill>
                          <a:latin typeface="微軟正黑體" panose="020B0604030504040204" pitchFamily="34" charset="-120"/>
                          <a:ea typeface="微軟正黑體" panose="020B0604030504040204" pitchFamily="34" charset="-120"/>
                        </a:rPr>
                        <a:t>。英華達</a:t>
                      </a:r>
                      <a:r>
                        <a:rPr lang="en-US" altLang="zh-TW" sz="900" dirty="0">
                          <a:solidFill>
                            <a:srgbClr val="0070C0"/>
                          </a:solidFill>
                          <a:latin typeface="微軟正黑體" panose="020B0604030504040204" pitchFamily="34" charset="-120"/>
                          <a:ea typeface="微軟正黑體" panose="020B0604030504040204" pitchFamily="34" charset="-120"/>
                        </a:rPr>
                        <a:t>(</a:t>
                      </a:r>
                      <a:r>
                        <a:rPr lang="zh-TW" altLang="en-US" sz="900" dirty="0">
                          <a:solidFill>
                            <a:srgbClr val="0070C0"/>
                          </a:solidFill>
                          <a:latin typeface="微軟正黑體" panose="020B0604030504040204" pitchFamily="34" charset="-120"/>
                          <a:ea typeface="微軟正黑體" panose="020B0604030504040204" pitchFamily="34" charset="-120"/>
                        </a:rPr>
                        <a:t>南京廠</a:t>
                      </a:r>
                      <a:r>
                        <a:rPr lang="en-US" altLang="zh-TW" sz="900" dirty="0">
                          <a:solidFill>
                            <a:srgbClr val="0070C0"/>
                          </a:solidFill>
                          <a:latin typeface="微軟正黑體" panose="020B0604030504040204" pitchFamily="34" charset="-120"/>
                          <a:ea typeface="微軟正黑體" panose="020B0604030504040204" pitchFamily="34" charset="-120"/>
                        </a:rPr>
                        <a:t>)</a:t>
                      </a:r>
                      <a:r>
                        <a:rPr lang="zh-TW" altLang="en-US" sz="900" dirty="0">
                          <a:solidFill>
                            <a:srgbClr val="0070C0"/>
                          </a:solidFill>
                          <a:latin typeface="微軟正黑體" panose="020B0604030504040204" pitchFamily="34" charset="-120"/>
                          <a:ea typeface="微軟正黑體" panose="020B0604030504040204" pitchFamily="34" charset="-120"/>
                        </a:rPr>
                        <a:t>：空壓機熱能回收，以減少蒸氣用量</a:t>
                      </a:r>
                      <a:r>
                        <a:rPr lang="en-US" altLang="zh-TW" sz="900" dirty="0">
                          <a:solidFill>
                            <a:srgbClr val="0070C0"/>
                          </a:solidFill>
                          <a:latin typeface="微軟正黑體" panose="020B0604030504040204" pitchFamily="34" charset="-120"/>
                          <a:ea typeface="微軟正黑體" panose="020B0604030504040204" pitchFamily="34" charset="-120"/>
                        </a:rPr>
                        <a:t>2%</a:t>
                      </a:r>
                      <a:r>
                        <a:rPr lang="zh-TW" altLang="en-US" sz="900" dirty="0">
                          <a:solidFill>
                            <a:srgbClr val="0070C0"/>
                          </a:solidFill>
                          <a:latin typeface="微軟正黑體" panose="020B0604030504040204" pitchFamily="34" charset="-120"/>
                          <a:ea typeface="微軟正黑體" panose="020B0604030504040204" pitchFamily="34" charset="-120"/>
                        </a:rPr>
                        <a:t>，廠區更換節能</a:t>
                      </a:r>
                      <a:r>
                        <a:rPr lang="en-US" altLang="zh-TW" sz="900" dirty="0">
                          <a:solidFill>
                            <a:srgbClr val="0070C0"/>
                          </a:solidFill>
                          <a:latin typeface="微軟正黑體" panose="020B0604030504040204" pitchFamily="34" charset="-120"/>
                          <a:ea typeface="微軟正黑體" panose="020B0604030504040204" pitchFamily="34" charset="-120"/>
                        </a:rPr>
                        <a:t>LED</a:t>
                      </a:r>
                      <a:r>
                        <a:rPr lang="zh-TW" altLang="en-US" sz="900" dirty="0">
                          <a:solidFill>
                            <a:srgbClr val="0070C0"/>
                          </a:solidFill>
                          <a:latin typeface="微軟正黑體" panose="020B0604030504040204" pitchFamily="34" charset="-120"/>
                          <a:ea typeface="微軟正黑體" panose="020B0604030504040204" pitchFamily="34" charset="-120"/>
                        </a:rPr>
                        <a:t>燈，宿舍及廠區通道、陽台和樓梯間更換雷達</a:t>
                      </a:r>
                      <a:r>
                        <a:rPr lang="en-US" altLang="zh-TW" sz="900" dirty="0">
                          <a:solidFill>
                            <a:srgbClr val="0070C0"/>
                          </a:solidFill>
                          <a:latin typeface="微軟正黑體" panose="020B0604030504040204" pitchFamily="34" charset="-120"/>
                          <a:ea typeface="微軟正黑體" panose="020B0604030504040204" pitchFamily="34" charset="-120"/>
                        </a:rPr>
                        <a:t>LED</a:t>
                      </a:r>
                      <a:r>
                        <a:rPr lang="zh-TW" altLang="en-US" sz="900" dirty="0">
                          <a:solidFill>
                            <a:srgbClr val="0070C0"/>
                          </a:solidFill>
                          <a:latin typeface="微軟正黑體" panose="020B0604030504040204" pitchFamily="34" charset="-120"/>
                          <a:ea typeface="微軟正黑體" panose="020B0604030504040204" pitchFamily="34" charset="-120"/>
                        </a:rPr>
                        <a:t>燈。</a:t>
                      </a:r>
                    </a:p>
                  </a:txBody>
                  <a:tcPr marL="84406" marR="844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zh-TW" altLang="en-US"/>
                    </a:p>
                  </a:txBody>
                  <a:tcP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41860473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5">
            <a:extLst>
              <a:ext uri="{FF2B5EF4-FFF2-40B4-BE49-F238E27FC236}">
                <a16:creationId xmlns:a16="http://schemas.microsoft.com/office/drawing/2014/main" xmlns="" id="{C41B5418-C7EF-45E0-98AE-14EDC68C61B1}"/>
              </a:ext>
            </a:extLst>
          </p:cNvPr>
          <p:cNvGraphicFramePr>
            <a:graphicFrameLocks/>
          </p:cNvGraphicFramePr>
          <p:nvPr>
            <p:extLst>
              <p:ext uri="{D42A27DB-BD31-4B8C-83A1-F6EECF244321}">
                <p14:modId xmlns:p14="http://schemas.microsoft.com/office/powerpoint/2010/main" val="4120177004"/>
              </p:ext>
            </p:extLst>
          </p:nvPr>
        </p:nvGraphicFramePr>
        <p:xfrm>
          <a:off x="358232" y="476672"/>
          <a:ext cx="9127013" cy="6141035"/>
        </p:xfrm>
        <a:graphic>
          <a:graphicData uri="http://schemas.openxmlformats.org/drawingml/2006/table">
            <a:tbl>
              <a:tblPr firstRow="1" bandRow="1">
                <a:tableStyleId>{5C22544A-7EE6-4342-B048-85BDC9FD1C3A}</a:tableStyleId>
              </a:tblPr>
              <a:tblGrid>
                <a:gridCol w="2028225">
                  <a:extLst>
                    <a:ext uri="{9D8B030D-6E8A-4147-A177-3AD203B41FA5}">
                      <a16:colId xmlns:a16="http://schemas.microsoft.com/office/drawing/2014/main" xmlns="" val="20000"/>
                    </a:ext>
                  </a:extLst>
                </a:gridCol>
                <a:gridCol w="3330960">
                  <a:extLst>
                    <a:ext uri="{9D8B030D-6E8A-4147-A177-3AD203B41FA5}">
                      <a16:colId xmlns:a16="http://schemas.microsoft.com/office/drawing/2014/main" xmlns="" val="20001"/>
                    </a:ext>
                  </a:extLst>
                </a:gridCol>
                <a:gridCol w="3767828">
                  <a:extLst>
                    <a:ext uri="{9D8B030D-6E8A-4147-A177-3AD203B41FA5}">
                      <a16:colId xmlns:a16="http://schemas.microsoft.com/office/drawing/2014/main" xmlns="" val="20002"/>
                    </a:ext>
                  </a:extLst>
                </a:gridCol>
              </a:tblGrid>
              <a:tr h="293624">
                <a:tc>
                  <a:txBody>
                    <a:bodyPr/>
                    <a:lstStyle/>
                    <a:p>
                      <a:pPr algn="ctr"/>
                      <a:r>
                        <a:rPr lang="zh-TW" altLang="en-US" sz="1200" dirty="0">
                          <a:solidFill>
                            <a:schemeClr val="bg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重大主題</a:t>
                      </a:r>
                    </a:p>
                  </a:txBody>
                  <a:tcPr marL="99060" marR="990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gridSpan="2">
                  <a:txBody>
                    <a:bodyPr/>
                    <a:lstStyle/>
                    <a:p>
                      <a:pPr marL="0" algn="ctr" defTabSz="911764" rtl="0" eaLnBrk="1" latinLnBrk="0" hangingPunct="1"/>
                      <a:r>
                        <a:rPr lang="zh-TW" altLang="en-US" sz="1200" b="1" kern="1200" dirty="0">
                          <a:solidFill>
                            <a:schemeClr val="bg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廢棄物管理</a:t>
                      </a:r>
                    </a:p>
                  </a:txBody>
                  <a:tcPr marL="99060" marR="990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marL="0" algn="ctr" defTabSz="911764" rtl="0" eaLnBrk="1" latinLnBrk="0" hangingPunct="1"/>
                      <a:endParaRPr lang="zh-TW" altLang="en-US" sz="1100" b="1" kern="1200" dirty="0">
                        <a:solidFill>
                          <a:schemeClr val="bg1"/>
                        </a:solidFill>
                        <a:latin typeface="+mn-lt"/>
                        <a:ea typeface="微軟正黑體" panose="020B0604030504040204" pitchFamily="34" charset="-12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xmlns="" val="10000"/>
                  </a:ext>
                </a:extLst>
              </a:tr>
              <a:tr h="283118">
                <a:tc>
                  <a:txBody>
                    <a:bodyPr/>
                    <a:lstStyle/>
                    <a:p>
                      <a:pPr algn="ctr"/>
                      <a:r>
                        <a:rPr lang="zh-TW" altLang="en-US" sz="1400" b="1" dirty="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管理方針項目</a:t>
                      </a: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zh-TW" altLang="en-US" sz="1400" b="1" u="none" dirty="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說明 ─ </a:t>
                      </a:r>
                      <a:r>
                        <a:rPr lang="en-US" altLang="zh-TW" sz="1400" b="1" u="none" dirty="0" smtClean="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IACT</a:t>
                      </a:r>
                      <a:r>
                        <a:rPr lang="en-US" altLang="zh-TW" sz="1400" b="1" u="none" baseline="0" dirty="0" smtClean="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  IACP  ICAJ</a:t>
                      </a:r>
                      <a:endParaRPr lang="zh-TW" altLang="en-US" sz="1400" b="1" u="none" dirty="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endParaRP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zh-TW" altLang="en-US" sz="900" u="none" dirty="0">
                        <a:solidFill>
                          <a:schemeClr val="tx1"/>
                        </a:solidFill>
                        <a:latin typeface="+mn-lt"/>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7"/>
                  </a:ext>
                </a:extLst>
              </a:tr>
              <a:tr h="1013694">
                <a:tc>
                  <a:txBody>
                    <a:bodyPr/>
                    <a:lstStyle/>
                    <a:p>
                      <a:pPr algn="ctr"/>
                      <a:r>
                        <a:rPr lang="zh-TW" altLang="en-US" sz="1400" b="1" kern="1200" dirty="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主題的重要性與邊界</a:t>
                      </a: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nSpc>
                          <a:spcPct val="150000"/>
                        </a:lnSpc>
                      </a:pPr>
                      <a:r>
                        <a:rPr lang="zh-TW" altLang="en-US" sz="1000" b="1" kern="1200" dirty="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為落實「勤減廢」的</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英華達</a:t>
                      </a:r>
                      <a:r>
                        <a:rPr lang="zh-TW" altLang="en-US" sz="1000" b="1" kern="1200" dirty="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環境政策，並達成「推動工業減廢，落實廠區環保」的實施理念，貫徹公司廢棄物分類、管理要求與規範，同時確保廢棄物清理及清除方式符合標準。</a:t>
                      </a: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ltLang="zh-TW" sz="900" kern="1200" dirty="0">
                        <a:solidFill>
                          <a:schemeClr val="tx1"/>
                        </a:solidFill>
                        <a:latin typeface="+mn-lt"/>
                        <a:ea typeface="微軟正黑體" panose="020B0604030504040204" pitchFamily="34"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1206597">
                <a:tc>
                  <a:txBody>
                    <a:bodyPr/>
                    <a:lstStyle/>
                    <a:p>
                      <a:pPr algn="ctr"/>
                      <a:r>
                        <a:rPr lang="zh-TW" altLang="en-US" sz="1400" b="1" kern="1200" dirty="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管理方法</a:t>
                      </a: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indent="0" algn="l" defTabSz="911764" rtl="0" eaLnBrk="1" fontAlgn="auto" latinLnBrk="0" hangingPunct="1">
                        <a:lnSpc>
                          <a:spcPct val="150000"/>
                        </a:lnSpc>
                        <a:spcBef>
                          <a:spcPts val="0"/>
                        </a:spcBef>
                        <a:spcAft>
                          <a:spcPts val="0"/>
                        </a:spcAft>
                        <a:buClrTx/>
                        <a:buSzTx/>
                        <a:buFontTx/>
                        <a:buNone/>
                        <a:tabLst/>
                        <a:defRPr/>
                      </a:pPr>
                      <a:r>
                        <a:rPr lang="zh-TW" altLang="en-US" sz="1000" b="1" kern="1200" dirty="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依據</a:t>
                      </a:r>
                      <a:r>
                        <a:rPr lang="zh-TW" altLang="en-US" sz="1000" b="1" kern="1200" dirty="0" smtClean="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本公司</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(IACT)</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環境安全與衛生管理辦法、</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(IACJ)(IACP)</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事業廢棄物管理與處理辦法</a:t>
                      </a:r>
                      <a:r>
                        <a:rPr lang="en-US" altLang="zh-TW" sz="1000" b="1" kern="1200" dirty="0" smtClean="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a:t>
                      </a:r>
                      <a:r>
                        <a:rPr lang="zh-TW" altLang="en-US" sz="1000" b="1" kern="1200" dirty="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定期委託合格之清理業者</a:t>
                      </a:r>
                      <a:r>
                        <a:rPr lang="en-US" altLang="zh-TW" sz="1000" b="1" kern="1200" dirty="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a:t>
                      </a:r>
                      <a:r>
                        <a:rPr lang="zh-TW" altLang="en-US" sz="1000" b="1" kern="1200" dirty="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合法清理各項事業廢棄物</a:t>
                      </a:r>
                      <a:r>
                        <a:rPr lang="en-US" altLang="zh-TW" sz="1000" b="1" kern="1200" dirty="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a:t>
                      </a:r>
                      <a:r>
                        <a:rPr lang="zh-TW" altLang="en-US" sz="1000" b="1" kern="1200" dirty="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以達到環保法規要求並達成廢棄物列管及減量。同時在研發及產能規模持續擴充下</a:t>
                      </a:r>
                      <a:r>
                        <a:rPr lang="en-US" altLang="zh-TW" sz="1000" b="1" kern="1200" dirty="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a:t>
                      </a:r>
                      <a:r>
                        <a:rPr lang="zh-TW" altLang="en-US" sz="1000" b="1" kern="1200" dirty="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秉持資源循環永續利用原則，避免廢棄物產出量同步擴大</a:t>
                      </a:r>
                      <a:r>
                        <a:rPr lang="en-US" altLang="zh-TW" sz="1000" b="1" kern="1200" dirty="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a:t>
                      </a:r>
                      <a:r>
                        <a:rPr lang="zh-TW" altLang="en-US" sz="1000" b="1" kern="1200" dirty="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進而造成環境衝擊，採取「廢棄物產出最小化，資源循環使用最大化」之政策</a:t>
                      </a:r>
                      <a:r>
                        <a:rPr lang="en-US" altLang="zh-TW" sz="1000" b="1" kern="1200" dirty="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a:t>
                      </a:r>
                      <a:r>
                        <a:rPr lang="zh-TW" altLang="en-US" sz="1000" b="1" kern="1200" dirty="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避免造成污染與提升環境品質。</a:t>
                      </a: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sz="900" kern="1200" dirty="0">
                        <a:solidFill>
                          <a:schemeClr val="tx1"/>
                        </a:solidFill>
                        <a:latin typeface="+mn-lt"/>
                        <a:ea typeface="微軟正黑體" panose="020B0604030504040204" pitchFamily="34"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399183">
                <a:tc>
                  <a:txBody>
                    <a:bodyPr/>
                    <a:lstStyle/>
                    <a:p>
                      <a:pPr algn="ctr"/>
                      <a:r>
                        <a:rPr lang="zh-TW" altLang="en-US" sz="1400" b="1" kern="1200" dirty="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中、長期發展重點</a:t>
                      </a: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indent="0">
                        <a:lnSpc>
                          <a:spcPct val="150000"/>
                        </a:lnSpc>
                        <a:buNone/>
                      </a:pP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(IACT)</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以</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2014</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年</a:t>
                      </a:r>
                      <a:r>
                        <a:rPr lang="zh-TW" altLang="en-US" sz="1000" b="1" kern="1200" dirty="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為基礎</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至</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2020</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年持續監控一般事業廢棄物</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生活垃圾</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；每人每月產生平均不超過</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2Kg</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為目標。</a:t>
                      </a:r>
                      <a:endPar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endParaRPr>
                    </a:p>
                    <a:p>
                      <a:pPr marL="0" marR="0" indent="0" algn="l" defTabSz="914400" rtl="0" eaLnBrk="1" fontAlgn="auto" latinLnBrk="0" hangingPunct="1">
                        <a:lnSpc>
                          <a:spcPct val="150000"/>
                        </a:lnSpc>
                        <a:spcBef>
                          <a:spcPts val="0"/>
                        </a:spcBef>
                        <a:spcAft>
                          <a:spcPts val="0"/>
                        </a:spcAft>
                        <a:buClrTx/>
                        <a:buSzTx/>
                        <a:buFontTx/>
                        <a:buNone/>
                        <a:tabLst/>
                        <a:defRPr/>
                      </a:pP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(IACP)</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以</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2018</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年為基礎</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達成</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2023</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年減低</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10%</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一般事業廢棄物</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生活垃圾</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目標。</a:t>
                      </a:r>
                      <a:endPar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endParaRPr>
                    </a:p>
                    <a:p>
                      <a:pPr marL="0" marR="0" indent="0" algn="l" defTabSz="914400" rtl="0" eaLnBrk="1" fontAlgn="auto" latinLnBrk="0" hangingPunct="1">
                        <a:lnSpc>
                          <a:spcPct val="150000"/>
                        </a:lnSpc>
                        <a:spcBef>
                          <a:spcPts val="0"/>
                        </a:spcBef>
                        <a:spcAft>
                          <a:spcPts val="0"/>
                        </a:spcAft>
                        <a:buClrTx/>
                        <a:buSzTx/>
                        <a:buFontTx/>
                        <a:buNone/>
                        <a:tabLst/>
                        <a:defRPr/>
                      </a:pP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(IACJ)</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以</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2016</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年為基礎</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達成</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2020</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年減低</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8%</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之事業廢棄物目標。</a:t>
                      </a:r>
                      <a:endParaRPr lang="zh-TW" altLang="en-US" sz="1000" b="1" kern="1200" dirty="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endParaRP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sz="900" kern="1200" dirty="0">
                        <a:solidFill>
                          <a:schemeClr val="tx1"/>
                        </a:solidFill>
                        <a:latin typeface="+mn-lt"/>
                        <a:ea typeface="微軟正黑體" panose="020B0604030504040204" pitchFamily="34"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283118">
                <a:tc rowSpan="2">
                  <a:txBody>
                    <a:bodyPr/>
                    <a:lstStyle/>
                    <a:p>
                      <a:pPr algn="ctr"/>
                      <a:r>
                        <a:rPr lang="en-US" altLang="zh-TW" sz="1400" b="1" kern="1200" dirty="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2019</a:t>
                      </a:r>
                      <a:r>
                        <a:rPr lang="zh-TW" altLang="en-US" sz="1400" b="1" kern="1200" dirty="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年執行成果</a:t>
                      </a: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1764" rtl="0" eaLnBrk="1" fontAlgn="auto" latinLnBrk="0" hangingPunct="1">
                        <a:lnSpc>
                          <a:spcPct val="100000"/>
                        </a:lnSpc>
                        <a:spcBef>
                          <a:spcPts val="0"/>
                        </a:spcBef>
                        <a:spcAft>
                          <a:spcPts val="0"/>
                        </a:spcAft>
                        <a:buClrTx/>
                        <a:buSzTx/>
                        <a:buFontTx/>
                        <a:buNone/>
                        <a:tabLst/>
                        <a:defRPr/>
                      </a:pPr>
                      <a:r>
                        <a:rPr lang="en-US" altLang="zh-TW" sz="1400" b="1" kern="1200" dirty="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2019</a:t>
                      </a:r>
                      <a:r>
                        <a:rPr lang="zh-TW" altLang="en-US" sz="1400" b="1" kern="1200" dirty="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年目標</a:t>
                      </a: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1764" rtl="0" eaLnBrk="1" fontAlgn="auto" latinLnBrk="0" hangingPunct="1">
                        <a:lnSpc>
                          <a:spcPct val="100000"/>
                        </a:lnSpc>
                        <a:spcBef>
                          <a:spcPts val="0"/>
                        </a:spcBef>
                        <a:spcAft>
                          <a:spcPts val="0"/>
                        </a:spcAft>
                        <a:buClrTx/>
                        <a:buSzTx/>
                        <a:buFontTx/>
                        <a:buNone/>
                        <a:tabLst/>
                        <a:defRPr/>
                      </a:pPr>
                      <a:r>
                        <a:rPr lang="en-US" altLang="zh-TW" sz="1400" b="1" kern="1200" dirty="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2019</a:t>
                      </a:r>
                      <a:r>
                        <a:rPr lang="zh-TW" altLang="en-US" sz="1400" b="1" kern="1200" dirty="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年目標達成狀況</a:t>
                      </a: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5"/>
                  </a:ext>
                </a:extLst>
              </a:tr>
              <a:tr h="608935">
                <a:tc vMerge="1">
                  <a:txBody>
                    <a:bodyPr/>
                    <a:lstStyle/>
                    <a:p>
                      <a:pPr algn="ctr"/>
                      <a:endParaRPr lang="zh-TW" altLang="en-US" sz="900" dirty="0">
                        <a:solidFill>
                          <a:schemeClr val="tx1"/>
                        </a:solidFill>
                        <a:latin typeface="+mn-lt"/>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nSpc>
                          <a:spcPct val="150000"/>
                        </a:lnSpc>
                        <a:buNone/>
                      </a:pP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(IACT)</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一般事業廢棄物</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生活垃圾</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；每人每月產生平均不超過</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2Kg</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a:t>
                      </a:r>
                      <a:endPar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endParaRPr>
                    </a:p>
                    <a:p>
                      <a:pPr marL="0" indent="0">
                        <a:lnSpc>
                          <a:spcPct val="150000"/>
                        </a:lnSpc>
                        <a:buNone/>
                      </a:pP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(IACP)</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下降一般事業廢棄物</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生活垃圾</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)2%</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總量。</a:t>
                      </a:r>
                      <a:endPar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endParaRPr>
                    </a:p>
                    <a:p>
                      <a:pPr marL="0" marR="0" indent="0" algn="l" defTabSz="914400" rtl="0" eaLnBrk="1" fontAlgn="auto" latinLnBrk="0" hangingPunct="1">
                        <a:lnSpc>
                          <a:spcPct val="150000"/>
                        </a:lnSpc>
                        <a:spcBef>
                          <a:spcPts val="0"/>
                        </a:spcBef>
                        <a:spcAft>
                          <a:spcPts val="0"/>
                        </a:spcAft>
                        <a:buClrTx/>
                        <a:buSzTx/>
                        <a:buFontTx/>
                        <a:buNone/>
                        <a:tabLst/>
                        <a:defRPr/>
                      </a:pP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(IACJ)</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下降事業廢棄物</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3%</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總量。</a:t>
                      </a:r>
                      <a:endParaRPr lang="zh-TW" altLang="en-US" sz="1000" b="1" kern="1200" dirty="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endParaRP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1764" rtl="0" eaLnBrk="1" fontAlgn="auto" latinLnBrk="0" hangingPunct="1">
                        <a:lnSpc>
                          <a:spcPct val="150000"/>
                        </a:lnSpc>
                        <a:spcBef>
                          <a:spcPts val="0"/>
                        </a:spcBef>
                        <a:spcAft>
                          <a:spcPts val="0"/>
                        </a:spcAft>
                        <a:buClrTx/>
                        <a:buSzTx/>
                        <a:buFontTx/>
                        <a:buNone/>
                        <a:tabLst/>
                        <a:defRPr/>
                      </a:pP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(IACT)</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一般事業廢棄物</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生活垃圾</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；每人每月產生平均</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1.96Kg</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a:t>
                      </a:r>
                      <a:endPar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endParaRPr>
                    </a:p>
                    <a:p>
                      <a:pPr marL="0" marR="0" lvl="0" indent="0" algn="l" defTabSz="911764" rtl="0" eaLnBrk="1" fontAlgn="auto" latinLnBrk="0" hangingPunct="1">
                        <a:lnSpc>
                          <a:spcPct val="150000"/>
                        </a:lnSpc>
                        <a:spcBef>
                          <a:spcPts val="0"/>
                        </a:spcBef>
                        <a:spcAft>
                          <a:spcPts val="0"/>
                        </a:spcAft>
                        <a:buClrTx/>
                        <a:buSzTx/>
                        <a:buFontTx/>
                        <a:buNone/>
                        <a:tabLst/>
                        <a:defRPr/>
                      </a:pP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(IACP)</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下降一般事業廢棄物</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生活垃圾</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)8.28%</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總量。</a:t>
                      </a:r>
                      <a:endPar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endParaRPr>
                    </a:p>
                    <a:p>
                      <a:pPr marL="0" marR="0" lvl="0" indent="0" algn="l" defTabSz="911764" rtl="0" eaLnBrk="1" fontAlgn="auto" latinLnBrk="0" hangingPunct="1">
                        <a:lnSpc>
                          <a:spcPct val="150000"/>
                        </a:lnSpc>
                        <a:spcBef>
                          <a:spcPts val="0"/>
                        </a:spcBef>
                        <a:spcAft>
                          <a:spcPts val="0"/>
                        </a:spcAft>
                        <a:buClrTx/>
                        <a:buSzTx/>
                        <a:buFontTx/>
                        <a:buNone/>
                        <a:tabLst/>
                        <a:defRPr/>
                      </a:pP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(IACJ)</a:t>
                      </a:r>
                      <a:r>
                        <a:rPr lang="zh-CN"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上升</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事業廢棄物</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2.4%</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之總量。</a:t>
                      </a:r>
                      <a:endPar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endParaRPr>
                    </a:p>
                    <a:p>
                      <a:pPr marL="0" marR="0" lvl="0" indent="0" algn="l" defTabSz="911764" rtl="0" eaLnBrk="1" fontAlgn="auto" latinLnBrk="0" hangingPunct="1">
                        <a:lnSpc>
                          <a:spcPct val="150000"/>
                        </a:lnSpc>
                        <a:spcBef>
                          <a:spcPts val="0"/>
                        </a:spcBef>
                        <a:spcAft>
                          <a:spcPts val="0"/>
                        </a:spcAft>
                        <a:buClrTx/>
                        <a:buSzTx/>
                        <a:buFontTx/>
                        <a:buNone/>
                        <a:tabLst/>
                        <a:defRPr/>
                      </a:pPr>
                      <a:endParaRPr lang="en-US" altLang="zh-TW" sz="1000" b="1" kern="1200" dirty="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endParaRP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8"/>
                  </a:ext>
                </a:extLst>
              </a:tr>
              <a:tr h="660468">
                <a:tc>
                  <a:txBody>
                    <a:bodyPr/>
                    <a:lstStyle/>
                    <a:p>
                      <a:pPr algn="ctr"/>
                      <a:r>
                        <a:rPr lang="en-US" altLang="zh-TW" sz="1400" b="1" kern="1200" dirty="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2020</a:t>
                      </a:r>
                      <a:r>
                        <a:rPr lang="zh-TW" altLang="en-US" sz="1400" b="1" kern="1200" dirty="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年推展重點</a:t>
                      </a:r>
                      <a:endParaRPr lang="en-US" altLang="zh-TW" sz="1400" b="1" kern="1200" dirty="0">
                        <a:solidFill>
                          <a:schemeClr val="tx1"/>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endParaRP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171450" indent="-171450">
                        <a:lnSpc>
                          <a:spcPct val="150000"/>
                        </a:lnSpc>
                        <a:buFont typeface="Wingdings" panose="05000000000000000000" pitchFamily="2" charset="2"/>
                        <a:buChar char="Ø"/>
                      </a:pPr>
                      <a:r>
                        <a:rPr lang="zh-TW" altLang="en-US" sz="1000" b="1" kern="1200" dirty="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落實減廢政策。</a:t>
                      </a:r>
                      <a:endParaRPr lang="en-US" altLang="zh-TW" sz="1000" b="1" kern="1200" dirty="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endParaRPr>
                    </a:p>
                    <a:p>
                      <a:pPr marL="171450" indent="-171450">
                        <a:lnSpc>
                          <a:spcPct val="150000"/>
                        </a:lnSpc>
                        <a:buFont typeface="Wingdings" panose="05000000000000000000" pitchFamily="2" charset="2"/>
                        <a:buChar char="Ø"/>
                      </a:pP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(IACT)</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持續監控一般事業廢棄物</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生活垃圾</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之</a:t>
                      </a:r>
                      <a:r>
                        <a:rPr lang="zh-TW" altLang="en-US" sz="1000" b="1" kern="1200" dirty="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目標</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a:t>
                      </a:r>
                      <a:endPar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endParaRPr>
                    </a:p>
                    <a:p>
                      <a:pPr marL="171450" marR="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(IACP)</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持續下降一般事業廢棄物</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生活垃圾</a:t>
                      </a: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之目標。</a:t>
                      </a:r>
                      <a:endPar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endParaRPr>
                    </a:p>
                    <a:p>
                      <a:pPr marL="171450" marR="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lang="en-US" altLang="zh-TW"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(IACJ)</a:t>
                      </a:r>
                      <a:r>
                        <a:rPr lang="zh-TW" altLang="en-US" sz="1000" b="1" kern="1200" dirty="0" smtClean="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持續下降事業廢棄物之目標。</a:t>
                      </a:r>
                      <a:endParaRPr lang="en-US" altLang="zh-TW" sz="1000" b="1" kern="1200" dirty="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endParaRPr>
                    </a:p>
                    <a:p>
                      <a:pPr marL="171450" indent="-171450">
                        <a:lnSpc>
                          <a:spcPct val="150000"/>
                        </a:lnSpc>
                        <a:buFont typeface="Wingdings" panose="05000000000000000000" pitchFamily="2" charset="2"/>
                        <a:buChar char="Ø"/>
                      </a:pPr>
                      <a:r>
                        <a:rPr lang="zh-TW" altLang="en-US" sz="1000" b="1" kern="1200" dirty="0">
                          <a:solidFill>
                            <a:srgbClr val="0070C0"/>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rPr>
                        <a:t>落實「廢棄物產出最小化，資源循環使用最大化」政策。</a:t>
                      </a: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ltLang="zh-TW" sz="900" kern="1200" dirty="0">
                        <a:solidFill>
                          <a:schemeClr val="tx1"/>
                        </a:solidFill>
                        <a:latin typeface="+mn-lt"/>
                        <a:ea typeface="微軟正黑體" panose="020B0604030504040204" pitchFamily="34"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14498686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4294967295"/>
          </p:nvPr>
        </p:nvSpPr>
        <p:spPr>
          <a:xfrm>
            <a:off x="-2346809" y="5121131"/>
            <a:ext cx="2346809" cy="3167735"/>
          </a:xfrm>
          <a:prstGeom prst="rect">
            <a:avLst/>
          </a:prstGeom>
        </p:spPr>
        <p:txBody>
          <a:bodyPr/>
          <a:lstStyle/>
          <a:p>
            <a:pPr marL="0" lvl="2" indent="0" algn="just">
              <a:lnSpc>
                <a:spcPct val="150000"/>
              </a:lnSpc>
              <a:spcBef>
                <a:spcPts val="0"/>
              </a:spcBef>
              <a:buNone/>
            </a:pPr>
            <a:endParaRPr lang="en-US" altLang="zh-TW" sz="1100" b="1" dirty="0"/>
          </a:p>
          <a:p>
            <a:pPr marL="0" indent="234000" algn="just">
              <a:lnSpc>
                <a:spcPct val="150000"/>
              </a:lnSpc>
              <a:spcBef>
                <a:spcPts val="600"/>
              </a:spcBef>
              <a:spcAft>
                <a:spcPts val="600"/>
              </a:spcAft>
            </a:pPr>
            <a:endParaRPr lang="en-US" altLang="zh-TW" sz="900" dirty="0">
              <a:latin typeface="+mj-ea"/>
            </a:endParaRPr>
          </a:p>
        </p:txBody>
      </p:sp>
      <p:sp>
        <p:nvSpPr>
          <p:cNvPr id="3" name="內容版面配置區 2"/>
          <p:cNvSpPr>
            <a:spLocks noGrp="1"/>
          </p:cNvSpPr>
          <p:nvPr>
            <p:ph idx="12"/>
          </p:nvPr>
        </p:nvSpPr>
        <p:spPr>
          <a:xfrm>
            <a:off x="3501138" y="864794"/>
            <a:ext cx="2891725" cy="5576704"/>
          </a:xfrm>
          <a:noFill/>
          <a:ln>
            <a:noFill/>
          </a:ln>
        </p:spPr>
        <p:txBody>
          <a:bodyPr>
            <a:normAutofit/>
          </a:bodyPr>
          <a:lstStyle/>
          <a:p>
            <a:r>
              <a:rPr lang="en-US" altLang="zh-TW" sz="900" dirty="0"/>
              <a:t>2019</a:t>
            </a:r>
            <a:r>
              <a:rPr lang="zh-TW" altLang="en-US" sz="900" dirty="0"/>
              <a:t>英業達集團溫室氣體盤查報告書書內容，可參照對外揚露網頁</a:t>
            </a:r>
            <a:endParaRPr lang="en-US" altLang="zh-TW" dirty="0"/>
          </a:p>
          <a:p>
            <a:endParaRPr lang="en-US" altLang="zh-TW" dirty="0"/>
          </a:p>
          <a:p>
            <a:pPr lvl="0" algn="just"/>
            <a:r>
              <a:rPr lang="zh-TW" altLang="en-US" sz="900" dirty="0"/>
              <a:t>說明：</a:t>
            </a:r>
            <a:endParaRPr lang="en-US" altLang="zh-TW" sz="900" dirty="0"/>
          </a:p>
          <a:p>
            <a:pPr lvl="0" algn="just"/>
            <a:r>
              <a:rPr lang="en-US" altLang="zh-TW" sz="900" dirty="0"/>
              <a:t>1.GWP</a:t>
            </a:r>
            <a:r>
              <a:rPr lang="zh-TW" altLang="en-US" sz="900" dirty="0"/>
              <a:t>值引用版本：</a:t>
            </a:r>
            <a:r>
              <a:rPr lang="en-US" altLang="zh-TW" sz="900" dirty="0"/>
              <a:t>IPCC  2007 AR4</a:t>
            </a:r>
            <a:r>
              <a:rPr lang="zh-TW" altLang="en-US" sz="900" dirty="0"/>
              <a:t>。</a:t>
            </a:r>
          </a:p>
          <a:p>
            <a:pPr lvl="0" algn="just"/>
            <a:r>
              <a:rPr lang="en-US" altLang="zh-TW" sz="900" dirty="0"/>
              <a:t>2.</a:t>
            </a:r>
            <a:r>
              <a:rPr lang="zh-TW" altLang="en-US" sz="900" dirty="0"/>
              <a:t>生質燃料之排放量：無。</a:t>
            </a:r>
          </a:p>
          <a:p>
            <a:pPr marL="0" lvl="0" indent="0" algn="just"/>
            <a:r>
              <a:rPr lang="en-US" altLang="zh-TW" sz="900" dirty="0"/>
              <a:t>3.</a:t>
            </a:r>
            <a:r>
              <a:rPr lang="zh-TW" altLang="en-US" sz="900" dirty="0"/>
              <a:t> 溫室氣體基準年份</a:t>
            </a:r>
            <a:r>
              <a:rPr lang="en-US" altLang="zh-TW" sz="900" dirty="0"/>
              <a:t>(</a:t>
            </a:r>
            <a:r>
              <a:rPr lang="zh-TW" altLang="en-US" sz="900" dirty="0"/>
              <a:t>依廠區區分</a:t>
            </a:r>
            <a:r>
              <a:rPr lang="en-US" altLang="zh-TW" sz="900" dirty="0"/>
              <a:t>)</a:t>
            </a:r>
            <a:r>
              <a:rPr lang="zh-TW" altLang="en-US" sz="900" dirty="0"/>
              <a:t>及其排放量資訊：詳細可參閱</a:t>
            </a:r>
            <a:r>
              <a:rPr lang="en-US" altLang="zh-TW" sz="900" dirty="0"/>
              <a:t>2019</a:t>
            </a:r>
            <a:r>
              <a:rPr lang="zh-TW" altLang="en-US" sz="900" dirty="0"/>
              <a:t>英業達集團溫室氣體盤查報告書內容。</a:t>
            </a:r>
            <a:endParaRPr lang="en-US" altLang="zh-TW" sz="900" dirty="0"/>
          </a:p>
          <a:p>
            <a:pPr marL="0" lvl="0" indent="0" algn="just"/>
            <a:endParaRPr lang="en-US" altLang="zh-TW" sz="900" dirty="0"/>
          </a:p>
          <a:p>
            <a:pPr marL="0" lvl="0" indent="0" algn="just">
              <a:lnSpc>
                <a:spcPct val="150000"/>
              </a:lnSpc>
              <a:spcBef>
                <a:spcPts val="300"/>
              </a:spcBef>
              <a:buClr>
                <a:srgbClr val="FE8637"/>
              </a:buClr>
            </a:pPr>
            <a:r>
              <a:rPr lang="zh-TW" altLang="en-US" sz="900" dirty="0"/>
              <a:t>廢棄物運輸之間接溫室氣體排放：</a:t>
            </a:r>
            <a:endParaRPr lang="en-US" altLang="zh-TW" sz="900" dirty="0"/>
          </a:p>
          <a:p>
            <a:pPr marL="0" lvl="0" indent="234000" algn="just">
              <a:lnSpc>
                <a:spcPct val="150000"/>
              </a:lnSpc>
              <a:spcBef>
                <a:spcPts val="300"/>
              </a:spcBef>
              <a:buClr>
                <a:srgbClr val="FE8637"/>
              </a:buClr>
            </a:pPr>
            <a:r>
              <a:rPr lang="zh-TW" altLang="en-US" sz="900" dirty="0"/>
              <a:t>英華達</a:t>
            </a:r>
            <a:r>
              <a:rPr lang="en-US" altLang="zh-TW" sz="900" dirty="0"/>
              <a:t>2019</a:t>
            </a:r>
            <a:r>
              <a:rPr lang="zh-TW" altLang="en-US" sz="900" dirty="0"/>
              <a:t>年廢棄物運輸之碳排放量為 </a:t>
            </a:r>
            <a:r>
              <a:rPr lang="en-US" altLang="zh-TW" sz="900" dirty="0"/>
              <a:t>14.9301</a:t>
            </a:r>
            <a:r>
              <a:rPr lang="zh-TW" altLang="en-US" sz="900" dirty="0"/>
              <a:t>公噸二氧化碳當量，南京廠廢棄物運輸之碳排放量為</a:t>
            </a:r>
            <a:r>
              <a:rPr lang="en-US" altLang="zh-TW" sz="900" dirty="0"/>
              <a:t>7.4577</a:t>
            </a:r>
            <a:r>
              <a:rPr lang="zh-TW" altLang="en-US" sz="900" dirty="0"/>
              <a:t>公噸二氧化碳當量</a:t>
            </a:r>
            <a:r>
              <a:rPr lang="en-US" altLang="zh-TW" sz="900" dirty="0"/>
              <a:t>(</a:t>
            </a:r>
            <a:r>
              <a:rPr lang="zh-TW" altLang="en-US" sz="900" dirty="0"/>
              <a:t>佔</a:t>
            </a:r>
            <a:r>
              <a:rPr lang="en-US" altLang="zh-TW" sz="900" dirty="0"/>
              <a:t>49.95%)</a:t>
            </a:r>
            <a:r>
              <a:rPr lang="zh-TW" altLang="en-US" sz="900" dirty="0"/>
              <a:t>，為主要貢獻來源。「廢棄物運輸之碳排放量：採用年度廢棄物運輸總重量</a:t>
            </a:r>
            <a:r>
              <a:rPr lang="en-US" altLang="zh-TW" sz="900" dirty="0"/>
              <a:t>x</a:t>
            </a:r>
            <a:r>
              <a:rPr lang="zh-TW" altLang="en-US" sz="900" dirty="0"/>
              <a:t>廢棄物運輸距離</a:t>
            </a:r>
            <a:r>
              <a:rPr lang="en-US" altLang="zh-TW" sz="900" dirty="0"/>
              <a:t>x</a:t>
            </a:r>
            <a:r>
              <a:rPr lang="zh-TW" altLang="en-US" sz="900" dirty="0"/>
              <a:t>運輸工具之排放係數。運輸工具之排放係數來源：產品碳足跡計算服務平台。</a:t>
            </a:r>
            <a:r>
              <a:rPr lang="zh-TW" altLang="en-US" sz="900" dirty="0" smtClean="0"/>
              <a:t>」</a:t>
            </a:r>
            <a:endParaRPr lang="en-US" altLang="zh-TW" sz="900" dirty="0" smtClean="0"/>
          </a:p>
          <a:p>
            <a:pPr marL="0" indent="234000" algn="just">
              <a:lnSpc>
                <a:spcPct val="150000"/>
              </a:lnSpc>
              <a:spcBef>
                <a:spcPts val="300"/>
              </a:spcBef>
              <a:buClr>
                <a:srgbClr val="FE8637"/>
              </a:buClr>
            </a:pPr>
            <a:r>
              <a:rPr lang="zh-TW" altLang="en-US" sz="900" b="1" kern="100" dirty="0" smtClean="0">
                <a:latin typeface="微軟正黑體"/>
                <a:cs typeface="Arial Unicode MS"/>
              </a:rPr>
              <a:t>註：僅</a:t>
            </a:r>
            <a:r>
              <a:rPr lang="zh-TW" altLang="en-US" sz="900" b="1" kern="100" dirty="0">
                <a:latin typeface="微軟正黑體"/>
                <a:cs typeface="Arial Unicode MS"/>
              </a:rPr>
              <a:t>計算廠區至清運商之</a:t>
            </a:r>
            <a:r>
              <a:rPr lang="zh-TW" altLang="en-US" sz="900" b="1" kern="100" dirty="0" smtClean="0">
                <a:latin typeface="微軟正黑體"/>
                <a:cs typeface="Arial Unicode MS"/>
              </a:rPr>
              <a:t>距離。</a:t>
            </a:r>
            <a:endParaRPr lang="zh-TW" altLang="en-US" sz="900" b="1" kern="100" dirty="0">
              <a:latin typeface="微軟正黑體"/>
              <a:cs typeface="Arial Unicode MS"/>
            </a:endParaRPr>
          </a:p>
          <a:p>
            <a:pPr marL="0" lvl="0" indent="234000" algn="just">
              <a:lnSpc>
                <a:spcPct val="150000"/>
              </a:lnSpc>
              <a:spcBef>
                <a:spcPts val="300"/>
              </a:spcBef>
              <a:buClr>
                <a:srgbClr val="FE8637"/>
              </a:buClr>
            </a:pPr>
            <a:endParaRPr lang="en-US" altLang="zh-TW" sz="900" dirty="0"/>
          </a:p>
          <a:p>
            <a:pPr marL="0" lvl="0" indent="234000" algn="just">
              <a:lnSpc>
                <a:spcPct val="150000"/>
              </a:lnSpc>
              <a:spcBef>
                <a:spcPts val="300"/>
              </a:spcBef>
              <a:buClr>
                <a:srgbClr val="FE8637"/>
              </a:buClr>
            </a:pPr>
            <a:endParaRPr lang="en-US" altLang="zh-TW" sz="900" dirty="0">
              <a:solidFill>
                <a:prstClr val="black"/>
              </a:solidFill>
            </a:endParaRPr>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sz="600" dirty="0"/>
          </a:p>
          <a:p>
            <a:pPr marL="0" indent="0">
              <a:lnSpc>
                <a:spcPct val="150000"/>
              </a:lnSpc>
            </a:pPr>
            <a:endParaRPr lang="zh-TW" altLang="en-US" sz="900" dirty="0"/>
          </a:p>
        </p:txBody>
      </p:sp>
      <p:sp>
        <p:nvSpPr>
          <p:cNvPr id="5" name="標題 4"/>
          <p:cNvSpPr>
            <a:spLocks noGrp="1"/>
          </p:cNvSpPr>
          <p:nvPr>
            <p:ph type="title"/>
          </p:nvPr>
        </p:nvSpPr>
        <p:spPr>
          <a:xfrm>
            <a:off x="344192" y="358863"/>
            <a:ext cx="2513484" cy="405841"/>
          </a:xfrm>
        </p:spPr>
        <p:txBody>
          <a:bodyPr/>
          <a:lstStyle/>
          <a:p>
            <a:r>
              <a:rPr lang="zh-TW" altLang="en-US" dirty="0">
                <a:solidFill>
                  <a:schemeClr val="tx1"/>
                </a:solidFill>
              </a:rPr>
              <a:t>英華達公司</a:t>
            </a:r>
          </a:p>
        </p:txBody>
      </p:sp>
      <p:sp>
        <p:nvSpPr>
          <p:cNvPr id="4" name="內容版面配置區 3"/>
          <p:cNvSpPr>
            <a:spLocks noGrp="1"/>
          </p:cNvSpPr>
          <p:nvPr>
            <p:ph idx="13"/>
          </p:nvPr>
        </p:nvSpPr>
        <p:spPr>
          <a:xfrm>
            <a:off x="6727061" y="520700"/>
            <a:ext cx="3060000" cy="5851525"/>
          </a:xfrm>
        </p:spPr>
        <p:txBody>
          <a:bodyPr/>
          <a:lstStyle/>
          <a:p>
            <a:endParaRPr lang="en-US" altLang="zh-TW" dirty="0"/>
          </a:p>
          <a:p>
            <a:endParaRPr lang="en-US" altLang="zh-TW" dirty="0"/>
          </a:p>
          <a:p>
            <a:endParaRPr lang="zh-TW" altLang="en-US" dirty="0"/>
          </a:p>
        </p:txBody>
      </p:sp>
      <p:sp>
        <p:nvSpPr>
          <p:cNvPr id="15" name="內容版面配置區 14"/>
          <p:cNvSpPr>
            <a:spLocks noGrp="1"/>
          </p:cNvSpPr>
          <p:nvPr>
            <p:ph idx="12"/>
          </p:nvPr>
        </p:nvSpPr>
        <p:spPr>
          <a:xfrm>
            <a:off x="344488" y="754090"/>
            <a:ext cx="3063242" cy="5771254"/>
          </a:xfrm>
        </p:spPr>
        <p:txBody>
          <a:bodyPr>
            <a:normAutofit/>
          </a:bodyPr>
          <a:lstStyle/>
          <a:p>
            <a:pPr marL="0" indent="0">
              <a:lnSpc>
                <a:spcPct val="150000"/>
              </a:lnSpc>
              <a:spcBef>
                <a:spcPts val="0"/>
              </a:spcBef>
            </a:pPr>
            <a:r>
              <a:rPr lang="en-US" altLang="zh-TW" b="1" dirty="0"/>
              <a:t>7. </a:t>
            </a:r>
            <a:r>
              <a:rPr lang="zh-TW" altLang="en-US" b="1" dirty="0"/>
              <a:t>溫室氣體管理</a:t>
            </a:r>
          </a:p>
          <a:p>
            <a:pPr marL="0" indent="0" algn="just">
              <a:lnSpc>
                <a:spcPct val="150000"/>
              </a:lnSpc>
              <a:spcBef>
                <a:spcPts val="600"/>
              </a:spcBef>
              <a:spcAft>
                <a:spcPts val="600"/>
              </a:spcAft>
            </a:pPr>
            <a:r>
              <a:rPr lang="zh-TW" altLang="en-US" sz="900" dirty="0"/>
              <a:t>溫室氣體管理系統：</a:t>
            </a:r>
          </a:p>
          <a:p>
            <a:pPr marL="0" indent="234000" algn="just">
              <a:lnSpc>
                <a:spcPct val="150000"/>
              </a:lnSpc>
              <a:spcBef>
                <a:spcPts val="600"/>
              </a:spcBef>
              <a:spcAft>
                <a:spcPts val="600"/>
              </a:spcAft>
            </a:pPr>
            <a:r>
              <a:rPr lang="zh-TW" altLang="en-US" sz="900" dirty="0"/>
              <a:t>為使盤查結果獲得預期使用者之認同，所有盤查作業與文件均遵照國際標準</a:t>
            </a:r>
            <a:r>
              <a:rPr lang="en-US" altLang="zh-TW" sz="900" dirty="0"/>
              <a:t>ISO </a:t>
            </a:r>
            <a:r>
              <a:rPr lang="en-US" altLang="zh-TW" sz="900" dirty="0" smtClean="0"/>
              <a:t>14064-1</a:t>
            </a:r>
            <a:r>
              <a:rPr lang="en-US" altLang="zh-TW" sz="900" dirty="0" smtClean="0">
                <a:sym typeface="Wingdings" panose="05000000000000000000" pitchFamily="2" charset="2"/>
              </a:rPr>
              <a:t>:2006</a:t>
            </a:r>
            <a:r>
              <a:rPr lang="en-US" altLang="zh-TW" sz="900" dirty="0" smtClean="0"/>
              <a:t> </a:t>
            </a:r>
            <a:r>
              <a:rPr lang="zh-TW" altLang="en-US" sz="900" dirty="0"/>
              <a:t>制訂與執行，並於每年盤查完成後進行內、外部查證作業。英華達</a:t>
            </a:r>
            <a:r>
              <a:rPr lang="en-US" altLang="zh-TW" sz="900" dirty="0"/>
              <a:t>3</a:t>
            </a:r>
            <a:r>
              <a:rPr lang="zh-TW" altLang="en-US" sz="900" dirty="0"/>
              <a:t>個廠區於通過</a:t>
            </a:r>
            <a:r>
              <a:rPr lang="en-US" altLang="zh-TW" sz="900" dirty="0"/>
              <a:t>ISO </a:t>
            </a:r>
            <a:r>
              <a:rPr lang="en-US" altLang="zh-TW" sz="900" dirty="0" smtClean="0"/>
              <a:t>14064-1:2006</a:t>
            </a:r>
            <a:r>
              <a:rPr lang="zh-TW" altLang="en-US" sz="900" dirty="0" smtClean="0"/>
              <a:t>外部</a:t>
            </a:r>
            <a:r>
              <a:rPr lang="zh-TW" altLang="en-US" sz="900" dirty="0"/>
              <a:t>查證，為簡化英業達集團溫室氣體管理作業流程，，達到節能減碳的效果，</a:t>
            </a:r>
            <a:r>
              <a:rPr lang="en-US" altLang="zh-TW" sz="900" dirty="0"/>
              <a:t>2019</a:t>
            </a:r>
            <a:r>
              <a:rPr lang="zh-TW" altLang="en-US" sz="900" dirty="0"/>
              <a:t>年起也會將其他間接溫室議體排放量納入外部查證。此外，為使利害關係者了解英華達於溫室氣體管理策略與執行成效，另一方面，並將相關資訊公開揭露於公司年報、溫室氣體盤查報告書。</a:t>
            </a:r>
            <a:endParaRPr lang="en-US" altLang="zh-TW" sz="900" dirty="0"/>
          </a:p>
          <a:p>
            <a:pPr marL="0" indent="0">
              <a:lnSpc>
                <a:spcPct val="150000"/>
              </a:lnSpc>
            </a:pPr>
            <a:r>
              <a:rPr lang="zh-TW" altLang="en-US" sz="900" dirty="0"/>
              <a:t>參見表</a:t>
            </a:r>
            <a:r>
              <a:rPr lang="en-US" altLang="zh-TW" sz="900" dirty="0"/>
              <a:t>4-2</a:t>
            </a:r>
            <a:r>
              <a:rPr lang="zh-TW" altLang="en-US" sz="900" dirty="0"/>
              <a:t>，英華達公司</a:t>
            </a:r>
            <a:r>
              <a:rPr lang="en-US" altLang="zh-TW" sz="900" dirty="0"/>
              <a:t>2019</a:t>
            </a:r>
            <a:r>
              <a:rPr lang="zh-TW" altLang="en-US" sz="900" dirty="0"/>
              <a:t>年排放量則較</a:t>
            </a:r>
            <a:r>
              <a:rPr lang="en-US" altLang="zh-TW" sz="900" dirty="0"/>
              <a:t>2018</a:t>
            </a:r>
            <a:r>
              <a:rPr lang="zh-TW" altLang="en-US" sz="900" dirty="0"/>
              <a:t>年減少</a:t>
            </a:r>
            <a:r>
              <a:rPr lang="en-US" altLang="zh-TW" sz="900" dirty="0"/>
              <a:t>12.43% (</a:t>
            </a:r>
            <a:r>
              <a:rPr lang="zh-TW" altLang="en-US" sz="900" dirty="0"/>
              <a:t>減少</a:t>
            </a:r>
            <a:r>
              <a:rPr lang="en-US" altLang="zh-TW" sz="900" dirty="0"/>
              <a:t>15,417.544</a:t>
            </a:r>
            <a:r>
              <a:rPr lang="zh-TW" altLang="en-US" sz="900" dirty="0"/>
              <a:t>公噸</a:t>
            </a:r>
            <a:r>
              <a:rPr lang="en-US" altLang="zh-TW" sz="900" dirty="0"/>
              <a:t>CO2e)</a:t>
            </a:r>
            <a:r>
              <a:rPr lang="zh-TW" altLang="zh-TW" sz="900" dirty="0"/>
              <a:t>以</a:t>
            </a:r>
            <a:r>
              <a:rPr lang="zh-TW" altLang="en-US" sz="900" dirty="0"/>
              <a:t>南京</a:t>
            </a:r>
            <a:r>
              <a:rPr lang="zh-TW" altLang="zh-TW" sz="900" dirty="0"/>
              <a:t>廠</a:t>
            </a:r>
            <a:r>
              <a:rPr lang="en-US" altLang="zh-TW" sz="900" dirty="0"/>
              <a:t>(IACJ)</a:t>
            </a:r>
            <a:r>
              <a:rPr lang="zh-TW" altLang="zh-TW" sz="900" dirty="0"/>
              <a:t>碳排放量減少最多，其次</a:t>
            </a:r>
            <a:r>
              <a:rPr lang="zh-TW" altLang="zh-TW" sz="900" dirty="0" smtClean="0"/>
              <a:t>為</a:t>
            </a:r>
            <a:r>
              <a:rPr lang="zh-TW" altLang="en-US" sz="900" dirty="0" smtClean="0"/>
              <a:t>浦東</a:t>
            </a:r>
            <a:r>
              <a:rPr lang="zh-TW" altLang="zh-TW" sz="900" dirty="0" smtClean="0"/>
              <a:t>廠</a:t>
            </a:r>
            <a:r>
              <a:rPr lang="en-US" altLang="zh-TW" sz="900" dirty="0"/>
              <a:t>(IACP), </a:t>
            </a:r>
            <a:r>
              <a:rPr lang="zh-TW" altLang="en-US" sz="900" dirty="0"/>
              <a:t>英華達台北廠</a:t>
            </a:r>
            <a:r>
              <a:rPr lang="en-US" altLang="zh-TW" sz="900" dirty="0"/>
              <a:t>(IACT)</a:t>
            </a:r>
            <a:r>
              <a:rPr lang="zh-TW" altLang="en-US" sz="900" dirty="0"/>
              <a:t>：其碳排放量略有增加，原因與電力排放係數的改變有關。</a:t>
            </a:r>
            <a:endParaRPr lang="en-US" altLang="zh-TW" sz="900" dirty="0"/>
          </a:p>
          <a:p>
            <a:pPr marL="0" indent="0">
              <a:lnSpc>
                <a:spcPct val="150000"/>
              </a:lnSpc>
            </a:pPr>
            <a:r>
              <a:rPr lang="zh-TW" altLang="en-US" sz="900" dirty="0"/>
              <a:t>參見圖</a:t>
            </a:r>
            <a:r>
              <a:rPr lang="en-US" altLang="zh-TW" sz="900" dirty="0"/>
              <a:t>4-16</a:t>
            </a:r>
            <a:r>
              <a:rPr lang="zh-TW" altLang="en-US" sz="900" dirty="0"/>
              <a:t>，各區域溫室氣體排放量比較。</a:t>
            </a:r>
            <a:endParaRPr lang="en-US" altLang="zh-TW" sz="900" dirty="0"/>
          </a:p>
          <a:p>
            <a:pPr marL="0" indent="0">
              <a:lnSpc>
                <a:spcPct val="150000"/>
              </a:lnSpc>
            </a:pPr>
            <a:r>
              <a:rPr lang="zh-TW" altLang="en-US" sz="900" dirty="0"/>
              <a:t>        英華達於</a:t>
            </a:r>
            <a:r>
              <a:rPr lang="en-US" altLang="zh-TW" sz="900" dirty="0"/>
              <a:t>2012</a:t>
            </a:r>
            <a:r>
              <a:rPr lang="zh-TW" altLang="en-US" sz="900" dirty="0"/>
              <a:t>年開始將其他間接溫室氣排放納入量化，考量其他間接溫室氣體排放相關活動之顯著性，選擇航空商務差旅所產生之溫室氣體進行盤查與量化，其三個廠區航空差旅碳排放量分別為五股廠：</a:t>
            </a:r>
            <a:r>
              <a:rPr lang="en-US" altLang="zh-TW" sz="900" dirty="0"/>
              <a:t>327,232.5(kg CO2e)</a:t>
            </a:r>
            <a:r>
              <a:rPr lang="zh-TW" altLang="en-US" sz="900" dirty="0" smtClean="0"/>
              <a:t>、浦東廠：</a:t>
            </a:r>
            <a:r>
              <a:rPr lang="en-US" altLang="zh-TW" sz="900" dirty="0" smtClean="0"/>
              <a:t>219,396.8(kg </a:t>
            </a:r>
            <a:r>
              <a:rPr lang="en-US" altLang="zh-TW" sz="900" dirty="0"/>
              <a:t>CO2e)</a:t>
            </a:r>
            <a:r>
              <a:rPr lang="zh-TW" altLang="en-US" sz="900" dirty="0"/>
              <a:t>、南京廠</a:t>
            </a:r>
            <a:r>
              <a:rPr lang="zh-TW" altLang="en-US" sz="900" dirty="0" smtClean="0"/>
              <a:t>：</a:t>
            </a:r>
            <a:r>
              <a:rPr lang="en-US" altLang="zh-TW" sz="900" dirty="0" smtClean="0"/>
              <a:t>66,358.6(kg </a:t>
            </a:r>
            <a:r>
              <a:rPr lang="en-US" altLang="zh-TW" sz="900" dirty="0"/>
              <a:t>CO2e)</a:t>
            </a:r>
            <a:r>
              <a:rPr lang="zh-TW" altLang="en-US" sz="900" dirty="0"/>
              <a:t>。</a:t>
            </a:r>
            <a:endParaRPr lang="en-US" altLang="zh-TW" sz="900" dirty="0"/>
          </a:p>
          <a:p>
            <a:pPr marL="0" indent="0">
              <a:lnSpc>
                <a:spcPct val="150000"/>
              </a:lnSpc>
            </a:pPr>
            <a:r>
              <a:rPr lang="zh-TW" altLang="en-US" sz="900" dirty="0"/>
              <a:t>說明：航空器碳排放量計算之量化方式主要是採用</a:t>
            </a:r>
            <a:r>
              <a:rPr lang="en-US" altLang="zh-TW" sz="900" dirty="0"/>
              <a:t>IACO</a:t>
            </a:r>
            <a:r>
              <a:rPr lang="zh-TW" altLang="en-US" sz="900" dirty="0"/>
              <a:t>計算器。</a:t>
            </a:r>
            <a:endParaRPr lang="en-US" altLang="zh-TW" sz="900" dirty="0"/>
          </a:p>
          <a:p>
            <a:pPr marL="0" indent="234000" algn="just">
              <a:lnSpc>
                <a:spcPct val="150000"/>
              </a:lnSpc>
              <a:spcBef>
                <a:spcPts val="600"/>
              </a:spcBef>
              <a:spcAft>
                <a:spcPts val="600"/>
              </a:spcAft>
            </a:pPr>
            <a:endParaRPr lang="zh-TW" altLang="en-US" dirty="0"/>
          </a:p>
          <a:p>
            <a:pPr marL="0" indent="0">
              <a:lnSpc>
                <a:spcPct val="150000"/>
              </a:lnSpc>
              <a:spcBef>
                <a:spcPts val="0"/>
              </a:spcBef>
            </a:pPr>
            <a:endParaRPr lang="en-US" altLang="zh-TW" b="1" dirty="0"/>
          </a:p>
          <a:p>
            <a:pPr>
              <a:lnSpc>
                <a:spcPct val="150000"/>
              </a:lnSpc>
            </a:pPr>
            <a:endParaRPr lang="en-US" altLang="zh-TW" b="1" dirty="0"/>
          </a:p>
          <a:p>
            <a:pPr>
              <a:lnSpc>
                <a:spcPct val="150000"/>
              </a:lnSpc>
            </a:pPr>
            <a:endParaRPr lang="en-US" altLang="zh-TW" b="1" dirty="0"/>
          </a:p>
          <a:p>
            <a:pPr>
              <a:lnSpc>
                <a:spcPct val="150000"/>
              </a:lnSpc>
            </a:pPr>
            <a:endParaRPr lang="en-US" altLang="zh-TW" b="1" dirty="0"/>
          </a:p>
          <a:p>
            <a:pPr>
              <a:lnSpc>
                <a:spcPct val="150000"/>
              </a:lnSpc>
            </a:pPr>
            <a:endParaRPr lang="en-US" altLang="zh-TW" b="1" dirty="0"/>
          </a:p>
          <a:p>
            <a:pPr>
              <a:lnSpc>
                <a:spcPct val="150000"/>
              </a:lnSpc>
            </a:pPr>
            <a:endParaRPr lang="en-US" altLang="zh-TW" b="1" dirty="0"/>
          </a:p>
          <a:p>
            <a:pPr>
              <a:lnSpc>
                <a:spcPct val="150000"/>
              </a:lnSpc>
            </a:pPr>
            <a:endParaRPr lang="en-US" altLang="zh-TW" b="1" dirty="0"/>
          </a:p>
          <a:p>
            <a:pPr>
              <a:lnSpc>
                <a:spcPct val="150000"/>
              </a:lnSpc>
            </a:pPr>
            <a:endParaRPr lang="en-US" altLang="zh-TW" b="1" dirty="0"/>
          </a:p>
          <a:p>
            <a:pPr>
              <a:lnSpc>
                <a:spcPct val="150000"/>
              </a:lnSpc>
            </a:pPr>
            <a:endParaRPr lang="en-US" altLang="zh-TW" b="1" dirty="0"/>
          </a:p>
          <a:p>
            <a:pPr>
              <a:lnSpc>
                <a:spcPct val="150000"/>
              </a:lnSpc>
            </a:pPr>
            <a:endParaRPr lang="en-US" altLang="zh-TW" b="1" dirty="0"/>
          </a:p>
          <a:p>
            <a:pPr>
              <a:lnSpc>
                <a:spcPct val="150000"/>
              </a:lnSpc>
            </a:pPr>
            <a:endParaRPr lang="en-US" altLang="zh-TW" b="1" dirty="0"/>
          </a:p>
          <a:p>
            <a:pPr>
              <a:lnSpc>
                <a:spcPct val="150000"/>
              </a:lnSpc>
            </a:pPr>
            <a:endParaRPr lang="en-US" altLang="zh-TW" b="1" dirty="0"/>
          </a:p>
          <a:p>
            <a:pPr>
              <a:lnSpc>
                <a:spcPct val="150000"/>
              </a:lnSpc>
            </a:pPr>
            <a:endParaRPr lang="en-US" altLang="zh-TW" b="1" dirty="0"/>
          </a:p>
          <a:p>
            <a:pPr>
              <a:lnSpc>
                <a:spcPct val="150000"/>
              </a:lnSpc>
            </a:pPr>
            <a:endParaRPr lang="en-US" altLang="zh-TW" b="1" dirty="0"/>
          </a:p>
          <a:p>
            <a:pPr>
              <a:lnSpc>
                <a:spcPct val="150000"/>
              </a:lnSpc>
            </a:pPr>
            <a:endParaRPr lang="en-US" altLang="zh-TW" b="1" dirty="0"/>
          </a:p>
          <a:p>
            <a:pPr marL="0" indent="234000" algn="just">
              <a:lnSpc>
                <a:spcPct val="150000"/>
              </a:lnSpc>
              <a:spcBef>
                <a:spcPts val="600"/>
              </a:spcBef>
              <a:spcAft>
                <a:spcPts val="600"/>
              </a:spcAft>
            </a:pPr>
            <a:endParaRPr lang="en-US" altLang="zh-TW" sz="900" dirty="0"/>
          </a:p>
        </p:txBody>
      </p:sp>
      <p:sp>
        <p:nvSpPr>
          <p:cNvPr id="11" name="矩形 10"/>
          <p:cNvSpPr/>
          <p:nvPr/>
        </p:nvSpPr>
        <p:spPr>
          <a:xfrm>
            <a:off x="5483269" y="4665093"/>
            <a:ext cx="3620223" cy="246221"/>
          </a:xfrm>
          <a:prstGeom prst="rect">
            <a:avLst/>
          </a:prstGeom>
        </p:spPr>
        <p:txBody>
          <a:bodyPr wrap="square">
            <a:spAutoFit/>
          </a:bodyPr>
          <a:lstStyle/>
          <a:p>
            <a:pPr algn="ctr"/>
            <a:r>
              <a:rPr lang="zh-TW" altLang="zh-TW" sz="1000" b="1" dirty="0">
                <a:latin typeface="Calibri" panose="020F0502020204030204" pitchFamily="34" charset="0"/>
                <a:ea typeface="微軟正黑體" panose="020B0604030504040204" pitchFamily="34" charset="-120"/>
              </a:rPr>
              <a:t>圖</a:t>
            </a:r>
            <a:r>
              <a:rPr lang="en-US" altLang="zh-TW" sz="1000" b="1" dirty="0">
                <a:latin typeface="Calibri" panose="020F0502020204030204" pitchFamily="34" charset="0"/>
                <a:ea typeface="微軟正黑體" panose="020B0604030504040204" pitchFamily="34" charset="-120"/>
              </a:rPr>
              <a:t>4-2</a:t>
            </a:r>
            <a:r>
              <a:rPr lang="zh-TW" altLang="zh-TW" sz="1000" b="1" dirty="0">
                <a:latin typeface="Calibri" panose="020F0502020204030204" pitchFamily="34" charset="0"/>
                <a:ea typeface="微軟正黑體" panose="020B0604030504040204" pitchFamily="34" charset="-120"/>
              </a:rPr>
              <a:t>英華達公司歷年溫室氣體排放量比較圖</a:t>
            </a:r>
            <a:endParaRPr lang="zh-TW" altLang="en-US" sz="1000" dirty="0">
              <a:latin typeface="Calibri" panose="020F0502020204030204" pitchFamily="34" charset="0"/>
              <a:ea typeface="微軟正黑體" panose="020B0604030504040204" pitchFamily="34" charset="-120"/>
            </a:endParaRPr>
          </a:p>
        </p:txBody>
      </p:sp>
      <p:sp>
        <p:nvSpPr>
          <p:cNvPr id="14" name="文字方塊 13"/>
          <p:cNvSpPr txBox="1"/>
          <p:nvPr/>
        </p:nvSpPr>
        <p:spPr>
          <a:xfrm>
            <a:off x="2000672" y="404664"/>
            <a:ext cx="1822561" cy="261610"/>
          </a:xfrm>
          <a:prstGeom prst="rect">
            <a:avLst/>
          </a:prstGeom>
          <a:solidFill>
            <a:srgbClr val="92D050"/>
          </a:solidFill>
        </p:spPr>
        <p:txBody>
          <a:bodyPr wrap="square" rtlCol="0">
            <a:spAutoFit/>
          </a:bodyPr>
          <a:lstStyle/>
          <a:p>
            <a:pPr algn="ctr"/>
            <a:r>
              <a:rPr lang="en-US" altLang="zh-TW" sz="1100" dirty="0">
                <a:latin typeface="微軟正黑體" panose="020B0604030504040204" pitchFamily="34" charset="-120"/>
                <a:ea typeface="微軟正黑體" panose="020B0604030504040204" pitchFamily="34" charset="-120"/>
              </a:rPr>
              <a:t>GRI 305-</a:t>
            </a:r>
            <a:r>
              <a:rPr lang="zh-TW" altLang="en-US" sz="1100" dirty="0">
                <a:latin typeface="微軟正黑體" panose="020B0604030504040204" pitchFamily="34" charset="-120"/>
                <a:ea typeface="微軟正黑體" panose="020B0604030504040204" pitchFamily="34" charset="-120"/>
              </a:rPr>
              <a:t> </a:t>
            </a:r>
            <a:r>
              <a:rPr lang="en-US" altLang="zh-TW" sz="1100" dirty="0">
                <a:latin typeface="微軟正黑體" panose="020B0604030504040204" pitchFamily="34" charset="-120"/>
                <a:ea typeface="微軟正黑體" panose="020B0604030504040204" pitchFamily="34" charset="-120"/>
              </a:rPr>
              <a:t>1 </a:t>
            </a:r>
            <a:r>
              <a:rPr lang="zh-TW" altLang="en-US" sz="1100" dirty="0">
                <a:latin typeface="微軟正黑體" panose="020B0604030504040204" pitchFamily="34" charset="-120"/>
                <a:ea typeface="微軟正黑體" panose="020B0604030504040204" pitchFamily="34" charset="-120"/>
              </a:rPr>
              <a:t>範疇一 </a:t>
            </a:r>
            <a:r>
              <a:rPr lang="en-US" altLang="zh-TW" sz="1100" dirty="0">
                <a:latin typeface="微軟正黑體" panose="020B0604030504040204" pitchFamily="34" charset="-120"/>
                <a:ea typeface="微軟正黑體" panose="020B0604030504040204" pitchFamily="34" charset="-120"/>
              </a:rPr>
              <a:t>GHG</a:t>
            </a:r>
            <a:endParaRPr lang="zh-TW" altLang="en-US" sz="1100" dirty="0">
              <a:latin typeface="微軟正黑體" panose="020B0604030504040204" pitchFamily="34" charset="-120"/>
              <a:ea typeface="微軟正黑體" panose="020B0604030504040204" pitchFamily="34" charset="-120"/>
            </a:endParaRPr>
          </a:p>
        </p:txBody>
      </p:sp>
      <p:sp>
        <p:nvSpPr>
          <p:cNvPr id="16" name="文字方塊 15"/>
          <p:cNvSpPr txBox="1"/>
          <p:nvPr/>
        </p:nvSpPr>
        <p:spPr>
          <a:xfrm>
            <a:off x="3922527" y="404664"/>
            <a:ext cx="1822561" cy="261610"/>
          </a:xfrm>
          <a:prstGeom prst="rect">
            <a:avLst/>
          </a:prstGeom>
          <a:solidFill>
            <a:srgbClr val="92D050"/>
          </a:solidFill>
        </p:spPr>
        <p:txBody>
          <a:bodyPr wrap="square" rtlCol="0">
            <a:spAutoFit/>
          </a:bodyPr>
          <a:lstStyle/>
          <a:p>
            <a:pPr algn="ctr"/>
            <a:r>
              <a:rPr lang="en-US" altLang="zh-TW" sz="1100" dirty="0">
                <a:latin typeface="微軟正黑體" panose="020B0604030504040204" pitchFamily="34" charset="-120"/>
                <a:ea typeface="微軟正黑體" panose="020B0604030504040204" pitchFamily="34" charset="-120"/>
              </a:rPr>
              <a:t>GRI 305-</a:t>
            </a:r>
            <a:r>
              <a:rPr lang="zh-TW" altLang="en-US" sz="1100" dirty="0">
                <a:latin typeface="微軟正黑體" panose="020B0604030504040204" pitchFamily="34" charset="-120"/>
                <a:ea typeface="微軟正黑體" panose="020B0604030504040204" pitchFamily="34" charset="-120"/>
              </a:rPr>
              <a:t> </a:t>
            </a:r>
            <a:r>
              <a:rPr lang="en-US" altLang="zh-TW" sz="1100" dirty="0">
                <a:latin typeface="微軟正黑體" panose="020B0604030504040204" pitchFamily="34" charset="-120"/>
                <a:ea typeface="微軟正黑體" panose="020B0604030504040204" pitchFamily="34" charset="-120"/>
              </a:rPr>
              <a:t>2 </a:t>
            </a:r>
            <a:r>
              <a:rPr lang="zh-TW" altLang="en-US" sz="1100" dirty="0">
                <a:latin typeface="微軟正黑體" panose="020B0604030504040204" pitchFamily="34" charset="-120"/>
                <a:ea typeface="微軟正黑體" panose="020B0604030504040204" pitchFamily="34" charset="-120"/>
              </a:rPr>
              <a:t>範疇二 </a:t>
            </a:r>
            <a:r>
              <a:rPr lang="en-US" altLang="zh-TW" sz="1100" dirty="0">
                <a:latin typeface="微軟正黑體" panose="020B0604030504040204" pitchFamily="34" charset="-120"/>
                <a:ea typeface="微軟正黑體" panose="020B0604030504040204" pitchFamily="34" charset="-120"/>
              </a:rPr>
              <a:t>GHG</a:t>
            </a:r>
            <a:endParaRPr lang="zh-TW" altLang="en-US" sz="1100" dirty="0">
              <a:latin typeface="微軟正黑體" panose="020B0604030504040204" pitchFamily="34" charset="-120"/>
              <a:ea typeface="微軟正黑體" panose="020B0604030504040204" pitchFamily="34" charset="-120"/>
            </a:endParaRPr>
          </a:p>
        </p:txBody>
      </p:sp>
      <p:sp>
        <p:nvSpPr>
          <p:cNvPr id="17" name="文字方塊 16"/>
          <p:cNvSpPr txBox="1"/>
          <p:nvPr/>
        </p:nvSpPr>
        <p:spPr>
          <a:xfrm>
            <a:off x="5815780" y="404664"/>
            <a:ext cx="1822561" cy="261610"/>
          </a:xfrm>
          <a:prstGeom prst="rect">
            <a:avLst/>
          </a:prstGeom>
          <a:solidFill>
            <a:srgbClr val="92D050"/>
          </a:solidFill>
        </p:spPr>
        <p:txBody>
          <a:bodyPr wrap="square" rtlCol="0">
            <a:spAutoFit/>
          </a:bodyPr>
          <a:lstStyle/>
          <a:p>
            <a:pPr algn="ctr"/>
            <a:r>
              <a:rPr lang="en-US" altLang="zh-TW" sz="1100" dirty="0">
                <a:latin typeface="微軟正黑體" panose="020B0604030504040204" pitchFamily="34" charset="-120"/>
                <a:ea typeface="微軟正黑體" panose="020B0604030504040204" pitchFamily="34" charset="-120"/>
              </a:rPr>
              <a:t>GRI 305-</a:t>
            </a:r>
            <a:r>
              <a:rPr lang="zh-TW" altLang="en-US" sz="1100" dirty="0">
                <a:latin typeface="微軟正黑體" panose="020B0604030504040204" pitchFamily="34" charset="-120"/>
                <a:ea typeface="微軟正黑體" panose="020B0604030504040204" pitchFamily="34" charset="-120"/>
              </a:rPr>
              <a:t> </a:t>
            </a:r>
            <a:r>
              <a:rPr lang="en-US" altLang="zh-TW" sz="1100" dirty="0">
                <a:latin typeface="微軟正黑體" panose="020B0604030504040204" pitchFamily="34" charset="-120"/>
                <a:ea typeface="微軟正黑體" panose="020B0604030504040204" pitchFamily="34" charset="-120"/>
              </a:rPr>
              <a:t>3 </a:t>
            </a:r>
            <a:r>
              <a:rPr lang="zh-TW" altLang="en-US" sz="1100" dirty="0">
                <a:latin typeface="微軟正黑體" panose="020B0604030504040204" pitchFamily="34" charset="-120"/>
                <a:ea typeface="微軟正黑體" panose="020B0604030504040204" pitchFamily="34" charset="-120"/>
              </a:rPr>
              <a:t>範疇三 </a:t>
            </a:r>
            <a:r>
              <a:rPr lang="en-US" altLang="zh-TW" sz="1100" dirty="0">
                <a:latin typeface="微軟正黑體" panose="020B0604030504040204" pitchFamily="34" charset="-120"/>
                <a:ea typeface="微軟正黑體" panose="020B0604030504040204" pitchFamily="34" charset="-120"/>
              </a:rPr>
              <a:t>GHG</a:t>
            </a:r>
            <a:endParaRPr lang="zh-TW" altLang="en-US" sz="1100" dirty="0">
              <a:latin typeface="微軟正黑體" panose="020B0604030504040204" pitchFamily="34" charset="-120"/>
              <a:ea typeface="微軟正黑體" panose="020B0604030504040204" pitchFamily="34" charset="-120"/>
            </a:endParaRPr>
          </a:p>
        </p:txBody>
      </p:sp>
      <p:sp>
        <p:nvSpPr>
          <p:cNvPr id="18" name="文字方塊 17"/>
          <p:cNvSpPr txBox="1"/>
          <p:nvPr/>
        </p:nvSpPr>
        <p:spPr>
          <a:xfrm>
            <a:off x="7667024" y="404664"/>
            <a:ext cx="1933955" cy="261610"/>
          </a:xfrm>
          <a:prstGeom prst="rect">
            <a:avLst/>
          </a:prstGeom>
          <a:solidFill>
            <a:srgbClr val="92D050"/>
          </a:solidFill>
        </p:spPr>
        <p:txBody>
          <a:bodyPr wrap="square" rtlCol="0">
            <a:spAutoFit/>
          </a:bodyPr>
          <a:lstStyle/>
          <a:p>
            <a:pPr algn="ctr"/>
            <a:r>
              <a:rPr lang="en-US" altLang="zh-TW" sz="1100" dirty="0">
                <a:latin typeface="微軟正黑體" panose="020B0604030504040204" pitchFamily="34" charset="-120"/>
                <a:ea typeface="微軟正黑體" panose="020B0604030504040204" pitchFamily="34" charset="-120"/>
              </a:rPr>
              <a:t>GRI 305-</a:t>
            </a:r>
            <a:r>
              <a:rPr lang="zh-TW" altLang="en-US" sz="1100" dirty="0">
                <a:latin typeface="微軟正黑體" panose="020B0604030504040204" pitchFamily="34" charset="-120"/>
                <a:ea typeface="微軟正黑體" panose="020B0604030504040204" pitchFamily="34" charset="-120"/>
              </a:rPr>
              <a:t> </a:t>
            </a:r>
            <a:r>
              <a:rPr lang="en-US" altLang="zh-TW" sz="1100" dirty="0">
                <a:latin typeface="微軟正黑體" panose="020B0604030504040204" pitchFamily="34" charset="-120"/>
                <a:ea typeface="微軟正黑體" panose="020B0604030504040204" pitchFamily="34" charset="-120"/>
              </a:rPr>
              <a:t>4 GHG</a:t>
            </a:r>
            <a:r>
              <a:rPr lang="zh-TW" altLang="en-US" sz="1100" dirty="0">
                <a:latin typeface="微軟正黑體" panose="020B0604030504040204" pitchFamily="34" charset="-120"/>
                <a:ea typeface="微軟正黑體" panose="020B0604030504040204" pitchFamily="34" charset="-120"/>
              </a:rPr>
              <a:t>排放密集度</a:t>
            </a:r>
          </a:p>
        </p:txBody>
      </p:sp>
      <p:pic>
        <p:nvPicPr>
          <p:cNvPr id="19" name="圖片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2280" y="2289448"/>
            <a:ext cx="3123940" cy="1466850"/>
          </a:xfrm>
          <a:prstGeom prst="rect">
            <a:avLst/>
          </a:prstGeom>
        </p:spPr>
      </p:pic>
      <p:graphicFrame>
        <p:nvGraphicFramePr>
          <p:cNvPr id="8" name="表格 7"/>
          <p:cNvGraphicFramePr>
            <a:graphicFrameLocks noGrp="1"/>
          </p:cNvGraphicFramePr>
          <p:nvPr>
            <p:extLst>
              <p:ext uri="{D42A27DB-BD31-4B8C-83A1-F6EECF244321}">
                <p14:modId xmlns:p14="http://schemas.microsoft.com/office/powerpoint/2010/main" val="4005949205"/>
              </p:ext>
            </p:extLst>
          </p:nvPr>
        </p:nvGraphicFramePr>
        <p:xfrm>
          <a:off x="3501977" y="4913336"/>
          <a:ext cx="6197600" cy="1528162"/>
        </p:xfrm>
        <a:graphic>
          <a:graphicData uri="http://schemas.openxmlformats.org/drawingml/2006/table">
            <a:tbl>
              <a:tblPr/>
              <a:tblGrid>
                <a:gridCol w="1166607">
                  <a:extLst>
                    <a:ext uri="{9D8B030D-6E8A-4147-A177-3AD203B41FA5}">
                      <a16:colId xmlns="" xmlns:a16="http://schemas.microsoft.com/office/drawing/2014/main" val="20000"/>
                    </a:ext>
                  </a:extLst>
                </a:gridCol>
                <a:gridCol w="989080">
                  <a:extLst>
                    <a:ext uri="{9D8B030D-6E8A-4147-A177-3AD203B41FA5}">
                      <a16:colId xmlns="" xmlns:a16="http://schemas.microsoft.com/office/drawing/2014/main" val="20001"/>
                    </a:ext>
                  </a:extLst>
                </a:gridCol>
                <a:gridCol w="1017611">
                  <a:extLst>
                    <a:ext uri="{9D8B030D-6E8A-4147-A177-3AD203B41FA5}">
                      <a16:colId xmlns="" xmlns:a16="http://schemas.microsoft.com/office/drawing/2014/main" val="20002"/>
                    </a:ext>
                  </a:extLst>
                </a:gridCol>
                <a:gridCol w="1027121">
                  <a:extLst>
                    <a:ext uri="{9D8B030D-6E8A-4147-A177-3AD203B41FA5}">
                      <a16:colId xmlns="" xmlns:a16="http://schemas.microsoft.com/office/drawing/2014/main" val="20003"/>
                    </a:ext>
                  </a:extLst>
                </a:gridCol>
                <a:gridCol w="1017611">
                  <a:extLst>
                    <a:ext uri="{9D8B030D-6E8A-4147-A177-3AD203B41FA5}">
                      <a16:colId xmlns="" xmlns:a16="http://schemas.microsoft.com/office/drawing/2014/main" val="20004"/>
                    </a:ext>
                  </a:extLst>
                </a:gridCol>
                <a:gridCol w="979570">
                  <a:extLst>
                    <a:ext uri="{9D8B030D-6E8A-4147-A177-3AD203B41FA5}">
                      <a16:colId xmlns="" xmlns:a16="http://schemas.microsoft.com/office/drawing/2014/main" val="20005"/>
                    </a:ext>
                  </a:extLst>
                </a:gridCol>
              </a:tblGrid>
              <a:tr h="388620">
                <a:tc>
                  <a:txBody>
                    <a:bodyPr/>
                    <a:lstStyle/>
                    <a:p>
                      <a:pPr algn="l" fontAlgn="b"/>
                      <a:endParaRPr lang="zh-TW" altLang="en-US" sz="1000" b="0" i="0" u="none" strike="noStrike" dirty="0">
                        <a:solidFill>
                          <a:srgbClr val="000000"/>
                        </a:solidFill>
                        <a:effectLst/>
                        <a:latin typeface="Calibri"/>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altLang="zh-TW" sz="1000" b="0" i="0" u="none" strike="noStrike" dirty="0">
                          <a:solidFill>
                            <a:srgbClr val="000000"/>
                          </a:solidFill>
                          <a:effectLst/>
                          <a:latin typeface="Calibri"/>
                        </a:rPr>
                        <a:t>2015</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altLang="zh-TW" sz="1000" b="0" i="0" u="none" strike="noStrike">
                          <a:solidFill>
                            <a:srgbClr val="000000"/>
                          </a:solidFill>
                          <a:effectLst/>
                          <a:latin typeface="Calibri"/>
                        </a:rPr>
                        <a:t>2016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altLang="zh-TW" sz="1000" b="0" i="0" u="none" strike="noStrike">
                          <a:solidFill>
                            <a:srgbClr val="000000"/>
                          </a:solidFill>
                          <a:effectLst/>
                          <a:latin typeface="Calibri"/>
                        </a:rPr>
                        <a:t>2017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altLang="zh-TW" sz="1000" b="0" i="0" u="none" strike="noStrike" dirty="0">
                          <a:solidFill>
                            <a:srgbClr val="000000"/>
                          </a:solidFill>
                          <a:effectLst/>
                          <a:latin typeface="Calibri"/>
                        </a:rPr>
                        <a:t>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altLang="zh-TW" sz="1000" b="0" i="0" u="none" strike="noStrike">
                          <a:solidFill>
                            <a:srgbClr val="000000"/>
                          </a:solidFill>
                          <a:effectLst/>
                          <a:latin typeface="Calibri"/>
                        </a:rPr>
                        <a:t>2019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extLst>
                  <a:ext uri="{0D108BD9-81ED-4DB2-BD59-A6C34878D82A}">
                    <a16:rowId xmlns="" xmlns:a16="http://schemas.microsoft.com/office/drawing/2014/main" val="10000"/>
                  </a:ext>
                </a:extLst>
              </a:tr>
              <a:tr h="253082">
                <a:tc>
                  <a:txBody>
                    <a:bodyPr/>
                    <a:lstStyle/>
                    <a:p>
                      <a:pPr algn="ctr" fontAlgn="ctr"/>
                      <a:r>
                        <a:rPr lang="en-US" sz="1000" b="0" i="0" u="none" strike="noStrike">
                          <a:solidFill>
                            <a:srgbClr val="000000"/>
                          </a:solidFill>
                          <a:effectLst/>
                          <a:latin typeface="Calibri"/>
                        </a:rPr>
                        <a:t>IACT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1000" b="0" i="0" u="none" strike="noStrike">
                          <a:solidFill>
                            <a:srgbClr val="000000"/>
                          </a:solidFill>
                          <a:effectLst/>
                          <a:latin typeface="Calibri"/>
                        </a:rPr>
                        <a:t>1,096.800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1000" b="0" i="0" u="none" strike="noStrike">
                          <a:solidFill>
                            <a:srgbClr val="000000"/>
                          </a:solidFill>
                          <a:effectLst/>
                          <a:latin typeface="Calibri"/>
                        </a:rPr>
                        <a:t>1,079.058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1000" b="0" i="0" u="none" strike="noStrike" dirty="0">
                          <a:solidFill>
                            <a:srgbClr val="000000"/>
                          </a:solidFill>
                          <a:effectLst/>
                          <a:latin typeface="Calibri"/>
                        </a:rPr>
                        <a:t>1,057.392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1000" b="0" i="0" u="none" strike="noStrike">
                          <a:solidFill>
                            <a:srgbClr val="000000"/>
                          </a:solidFill>
                          <a:effectLst/>
                          <a:latin typeface="Calibri"/>
                        </a:rPr>
                        <a:t>1,093.064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1000" b="0" i="0" u="none" strike="noStrike">
                          <a:solidFill>
                            <a:srgbClr val="000000"/>
                          </a:solidFill>
                          <a:effectLst/>
                          <a:latin typeface="Calibri"/>
                        </a:rPr>
                        <a:t>1,018.983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221615">
                <a:tc>
                  <a:txBody>
                    <a:bodyPr/>
                    <a:lstStyle/>
                    <a:p>
                      <a:pPr algn="ctr" fontAlgn="ctr"/>
                      <a:r>
                        <a:rPr lang="en-US" sz="1000" b="0" i="0" u="none" strike="noStrike">
                          <a:solidFill>
                            <a:srgbClr val="000000"/>
                          </a:solidFill>
                          <a:effectLst/>
                          <a:latin typeface="Calibri"/>
                        </a:rPr>
                        <a:t>IATY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1000" b="0" i="0" u="none" strike="noStrike">
                          <a:solidFill>
                            <a:srgbClr val="000000"/>
                          </a:solidFill>
                          <a:effectLst/>
                          <a:latin typeface="Calibri"/>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en-US" altLang="zh-TW" sz="1000" b="0" i="0" u="none" strike="noStrike">
                          <a:solidFill>
                            <a:srgbClr val="000000"/>
                          </a:solidFill>
                          <a:effectLst/>
                          <a:latin typeface="Calibri"/>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en-US" altLang="zh-TW" sz="1000" b="0" i="0" u="none" strike="noStrike">
                          <a:solidFill>
                            <a:srgbClr val="000000"/>
                          </a:solidFill>
                          <a:effectLst/>
                          <a:latin typeface="Calibri"/>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en-US" altLang="zh-TW" sz="1000" b="0" i="0" u="none" strike="noStrike">
                          <a:solidFill>
                            <a:srgbClr val="000000"/>
                          </a:solidFill>
                          <a:effectLst/>
                          <a:latin typeface="Calibri"/>
                        </a:rPr>
                        <a:t>545.530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1000" b="0" i="0" u="none" strike="noStrike">
                          <a:solidFill>
                            <a:srgbClr val="000000"/>
                          </a:solidFill>
                          <a:effectLst/>
                          <a:latin typeface="Calibri"/>
                        </a:rPr>
                        <a:t>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221615">
                <a:tc>
                  <a:txBody>
                    <a:bodyPr/>
                    <a:lstStyle/>
                    <a:p>
                      <a:pPr algn="ctr" fontAlgn="ctr"/>
                      <a:r>
                        <a:rPr lang="en-US" sz="1000" b="0" i="0" u="none" strike="noStrike">
                          <a:solidFill>
                            <a:srgbClr val="000000"/>
                          </a:solidFill>
                          <a:effectLst/>
                          <a:latin typeface="Calibri"/>
                        </a:rPr>
                        <a:t>IACP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1000" b="0" i="0" u="none" strike="noStrike">
                          <a:solidFill>
                            <a:srgbClr val="000000"/>
                          </a:solidFill>
                          <a:effectLst/>
                          <a:latin typeface="Calibri"/>
                        </a:rPr>
                        <a:t>46,153.537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1000" b="0" i="0" u="none" strike="noStrike">
                          <a:solidFill>
                            <a:srgbClr val="000000"/>
                          </a:solidFill>
                          <a:effectLst/>
                          <a:latin typeface="Calibri"/>
                        </a:rPr>
                        <a:t>60,999.406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1000" b="0" i="0" u="none" strike="noStrike">
                          <a:solidFill>
                            <a:srgbClr val="000000"/>
                          </a:solidFill>
                          <a:effectLst/>
                          <a:latin typeface="Calibri"/>
                        </a:rPr>
                        <a:t>84,128.346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1000" b="0" i="0" u="none" strike="noStrike">
                          <a:solidFill>
                            <a:srgbClr val="000000"/>
                          </a:solidFill>
                          <a:effectLst/>
                          <a:latin typeface="Calibri"/>
                        </a:rPr>
                        <a:t>78,176.872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1000" b="0" i="0" u="none" strike="noStrike">
                          <a:solidFill>
                            <a:srgbClr val="000000"/>
                          </a:solidFill>
                          <a:effectLst/>
                          <a:latin typeface="Calibri"/>
                        </a:rPr>
                        <a:t>73,845.165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221615">
                <a:tc>
                  <a:txBody>
                    <a:bodyPr/>
                    <a:lstStyle/>
                    <a:p>
                      <a:pPr algn="ctr" fontAlgn="ctr"/>
                      <a:r>
                        <a:rPr lang="en-US" sz="1000" b="0" i="0" u="none" strike="noStrike">
                          <a:solidFill>
                            <a:srgbClr val="000000"/>
                          </a:solidFill>
                          <a:effectLst/>
                          <a:latin typeface="Calibri"/>
                        </a:rPr>
                        <a:t>IACJ</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1000" b="0" i="0" u="none" strike="noStrike">
                          <a:solidFill>
                            <a:srgbClr val="000000"/>
                          </a:solidFill>
                          <a:effectLst/>
                          <a:latin typeface="Calibri"/>
                        </a:rPr>
                        <a:t>50,137.442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1000" b="0" i="0" u="none" strike="noStrike">
                          <a:solidFill>
                            <a:srgbClr val="000000"/>
                          </a:solidFill>
                          <a:effectLst/>
                          <a:latin typeface="Calibri"/>
                        </a:rPr>
                        <a:t>42,181.405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1000" b="0" i="0" u="none" strike="noStrike">
                          <a:solidFill>
                            <a:srgbClr val="000000"/>
                          </a:solidFill>
                          <a:effectLst/>
                          <a:latin typeface="Calibri"/>
                        </a:rPr>
                        <a:t>46,305.355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1000" b="0" i="0" u="none" strike="noStrike">
                          <a:solidFill>
                            <a:srgbClr val="000000"/>
                          </a:solidFill>
                          <a:effectLst/>
                          <a:latin typeface="Calibri"/>
                        </a:rPr>
                        <a:t>44,240.010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1000" b="0" i="0" u="none" strike="noStrike" dirty="0">
                          <a:solidFill>
                            <a:schemeClr val="tx1"/>
                          </a:solidFill>
                          <a:effectLst/>
                          <a:latin typeface="Calibri"/>
                        </a:rPr>
                        <a:t>33,773.784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221615">
                <a:tc>
                  <a:txBody>
                    <a:bodyPr/>
                    <a:lstStyle/>
                    <a:p>
                      <a:pPr algn="ctr" fontAlgn="ctr"/>
                      <a:r>
                        <a:rPr lang="zh-TW" altLang="en-US" sz="1000" b="0" i="0" u="none" strike="noStrike">
                          <a:solidFill>
                            <a:srgbClr val="000000"/>
                          </a:solidFill>
                          <a:effectLst/>
                          <a:latin typeface="微軟正黑體"/>
                        </a:rPr>
                        <a:t>合計</a:t>
                      </a:r>
                      <a:endParaRPr lang="zh-TW" altLang="en-US" sz="1000" b="0" i="0" u="none" strike="noStrike">
                        <a:solidFill>
                          <a:srgbClr val="000000"/>
                        </a:solidFill>
                        <a:effectLst/>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r" fontAlgn="ctr"/>
                      <a:r>
                        <a:rPr lang="en-US" altLang="zh-TW" sz="1000" b="0" i="0" u="none" strike="noStrike">
                          <a:solidFill>
                            <a:srgbClr val="000000"/>
                          </a:solidFill>
                          <a:effectLst/>
                          <a:latin typeface="Calibri"/>
                        </a:rPr>
                        <a:t>97,387.779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r" fontAlgn="ctr"/>
                      <a:r>
                        <a:rPr lang="en-US" altLang="zh-TW" sz="1000" b="0" i="0" u="none" strike="noStrike">
                          <a:solidFill>
                            <a:srgbClr val="000000"/>
                          </a:solidFill>
                          <a:effectLst/>
                          <a:latin typeface="Calibri"/>
                        </a:rPr>
                        <a:t>104,259.870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r" fontAlgn="ctr"/>
                      <a:r>
                        <a:rPr lang="en-US" altLang="zh-TW" sz="1000" b="0" i="0" u="none" strike="noStrike" dirty="0">
                          <a:solidFill>
                            <a:srgbClr val="000000"/>
                          </a:solidFill>
                          <a:effectLst/>
                          <a:latin typeface="Calibri"/>
                        </a:rPr>
                        <a:t>131,491.093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r" fontAlgn="ctr"/>
                      <a:r>
                        <a:rPr lang="en-US" altLang="zh-TW" sz="1000" b="0" i="0" u="none" strike="noStrike">
                          <a:solidFill>
                            <a:srgbClr val="000000"/>
                          </a:solidFill>
                          <a:effectLst/>
                          <a:latin typeface="Calibri"/>
                        </a:rPr>
                        <a:t>124,055.476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r" fontAlgn="ctr"/>
                      <a:r>
                        <a:rPr lang="en-US" altLang="zh-TW" sz="1000" b="0" i="0" u="none" strike="noStrike" dirty="0">
                          <a:solidFill>
                            <a:srgbClr val="000000"/>
                          </a:solidFill>
                          <a:effectLst/>
                          <a:latin typeface="Calibri"/>
                        </a:rPr>
                        <a:t>108,637.932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extLst>
                  <a:ext uri="{0D108BD9-81ED-4DB2-BD59-A6C34878D82A}">
                    <a16:rowId xmlns="" xmlns:a16="http://schemas.microsoft.com/office/drawing/2014/main" val="10005"/>
                  </a:ext>
                </a:extLst>
              </a:tr>
            </a:tbl>
          </a:graphicData>
        </a:graphic>
      </p:graphicFrame>
      <p:graphicFrame>
        <p:nvGraphicFramePr>
          <p:cNvPr id="7" name="表格 6"/>
          <p:cNvGraphicFramePr>
            <a:graphicFrameLocks noGrp="1"/>
          </p:cNvGraphicFramePr>
          <p:nvPr>
            <p:extLst>
              <p:ext uri="{D42A27DB-BD31-4B8C-83A1-F6EECF244321}">
                <p14:modId xmlns:p14="http://schemas.microsoft.com/office/powerpoint/2010/main" val="3858535238"/>
              </p:ext>
            </p:extLst>
          </p:nvPr>
        </p:nvGraphicFramePr>
        <p:xfrm>
          <a:off x="6408798" y="1052736"/>
          <a:ext cx="3046339" cy="915592"/>
        </p:xfrm>
        <a:graphic>
          <a:graphicData uri="http://schemas.openxmlformats.org/drawingml/2006/table">
            <a:tbl>
              <a:tblPr/>
              <a:tblGrid>
                <a:gridCol w="829865">
                  <a:extLst>
                    <a:ext uri="{9D8B030D-6E8A-4147-A177-3AD203B41FA5}">
                      <a16:colId xmlns="" xmlns:a16="http://schemas.microsoft.com/office/drawing/2014/main" val="20000"/>
                    </a:ext>
                  </a:extLst>
                </a:gridCol>
                <a:gridCol w="1229040">
                  <a:extLst>
                    <a:ext uri="{9D8B030D-6E8A-4147-A177-3AD203B41FA5}">
                      <a16:colId xmlns="" xmlns:a16="http://schemas.microsoft.com/office/drawing/2014/main" val="20001"/>
                    </a:ext>
                  </a:extLst>
                </a:gridCol>
                <a:gridCol w="987434">
                  <a:extLst>
                    <a:ext uri="{9D8B030D-6E8A-4147-A177-3AD203B41FA5}">
                      <a16:colId xmlns="" xmlns:a16="http://schemas.microsoft.com/office/drawing/2014/main" val="20002"/>
                    </a:ext>
                  </a:extLst>
                </a:gridCol>
              </a:tblGrid>
              <a:tr h="453596">
                <a:tc>
                  <a:txBody>
                    <a:bodyPr/>
                    <a:lstStyle/>
                    <a:p>
                      <a:pPr algn="ctr" fontAlgn="ctr"/>
                      <a:r>
                        <a:rPr lang="zh-TW" altLang="en-US" sz="900" b="0" i="0" u="none" strike="noStrike" dirty="0">
                          <a:effectLst/>
                          <a:latin typeface="微軟正黑體"/>
                        </a:rPr>
                        <a:t>盤查年度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ctr"/>
                      <a:r>
                        <a:rPr lang="zh-TW" altLang="en-US" sz="900" b="0" i="0" u="none" strike="noStrike">
                          <a:effectLst/>
                          <a:latin typeface="微軟正黑體"/>
                        </a:rPr>
                        <a:t>英華達溫室氣體強度</a:t>
                      </a:r>
                      <a:r>
                        <a:rPr lang="en-US" altLang="zh-TW" sz="900" b="0" i="0" u="none" strike="noStrike">
                          <a:effectLst/>
                          <a:latin typeface="微軟正黑體"/>
                        </a:rPr>
                        <a:t>(</a:t>
                      </a:r>
                      <a:r>
                        <a:rPr lang="zh-TW" altLang="en-US" sz="900" b="0" i="0" u="none" strike="noStrike">
                          <a:effectLst/>
                          <a:latin typeface="微軟正黑體"/>
                        </a:rPr>
                        <a:t>公噸</a:t>
                      </a:r>
                      <a:r>
                        <a:rPr lang="en-US" altLang="zh-TW" sz="900" b="0" i="0" u="none" strike="noStrike">
                          <a:effectLst/>
                          <a:latin typeface="微軟正黑體"/>
                        </a:rPr>
                        <a:t>CO2e/</a:t>
                      </a:r>
                      <a:r>
                        <a:rPr lang="zh-TW" altLang="en-US" sz="900" b="0" i="0" u="none" strike="noStrike">
                          <a:effectLst/>
                          <a:latin typeface="微軟正黑體"/>
                        </a:rPr>
                        <a:t>百萬元營收</a:t>
                      </a:r>
                      <a:r>
                        <a:rPr lang="en-US" altLang="zh-TW" sz="900" b="0" i="0" u="none" strike="noStrike">
                          <a:effectLst/>
                          <a:latin typeface="微軟正黑體"/>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zh-TW" altLang="en-US" sz="900" b="0" i="0" u="none" strike="noStrike">
                          <a:effectLst/>
                          <a:latin typeface="微軟正黑體"/>
                        </a:rPr>
                        <a:t>差異百分比</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 xmlns:a16="http://schemas.microsoft.com/office/drawing/2014/main" val="10000"/>
                  </a:ext>
                </a:extLst>
              </a:tr>
              <a:tr h="230998">
                <a:tc>
                  <a:txBody>
                    <a:bodyPr/>
                    <a:lstStyle/>
                    <a:p>
                      <a:pPr algn="ctr" fontAlgn="ctr"/>
                      <a:r>
                        <a:rPr lang="en-US" sz="900" b="1" i="0" u="none" strike="noStrike" dirty="0">
                          <a:effectLst/>
                          <a:latin typeface="微軟正黑體"/>
                        </a:rPr>
                        <a:t>2018 </a:t>
                      </a:r>
                      <a:r>
                        <a:rPr lang="en-US" sz="900" b="1" i="0" u="none" strike="noStrike" dirty="0" err="1">
                          <a:effectLst/>
                          <a:latin typeface="微軟正黑體"/>
                        </a:rPr>
                        <a:t>yr</a:t>
                      </a:r>
                      <a:endParaRPr lang="en-US" sz="900" b="1" i="0" u="none" strike="noStrike" dirty="0">
                        <a:effectLst/>
                        <a:latin typeface="微軟正黑體"/>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900" b="1" i="0" u="none" strike="noStrike">
                          <a:effectLst/>
                          <a:latin typeface="微軟正黑體"/>
                        </a:rPr>
                        <a:t>1.5372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900" b="1" i="0" u="none" strike="noStrike">
                          <a:effectLst/>
                          <a:latin typeface="微軟正黑體"/>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230998">
                <a:tc>
                  <a:txBody>
                    <a:bodyPr/>
                    <a:lstStyle/>
                    <a:p>
                      <a:pPr algn="ctr" fontAlgn="ctr"/>
                      <a:r>
                        <a:rPr lang="en-US" sz="900" b="1" i="0" u="none" strike="noStrike">
                          <a:effectLst/>
                          <a:latin typeface="微軟正黑體"/>
                        </a:rPr>
                        <a:t>2019 yr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900" b="1" i="0" u="none" strike="noStrike">
                          <a:effectLst/>
                          <a:latin typeface="微軟正黑體"/>
                        </a:rPr>
                        <a:t>1.3846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900" b="1" i="0" u="none" strike="noStrike" dirty="0">
                          <a:effectLst/>
                          <a:latin typeface="微軟正黑體"/>
                        </a:rPr>
                        <a:t>-9.93%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 xmlns:a16="http://schemas.microsoft.com/office/drawing/2014/main" val="10002"/>
                  </a:ext>
                </a:extLst>
              </a:tr>
            </a:tbl>
          </a:graphicData>
        </a:graphic>
      </p:graphicFrame>
      <p:pic>
        <p:nvPicPr>
          <p:cNvPr id="1026" name="Picture 2" descr="D:\桌面\報告書下載專區.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6976" y="1058955"/>
            <a:ext cx="592460" cy="592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81198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4"/>
          <p:cNvSpPr>
            <a:spLocks noGrp="1"/>
          </p:cNvSpPr>
          <p:nvPr>
            <p:ph type="title"/>
          </p:nvPr>
        </p:nvSpPr>
        <p:spPr/>
        <p:txBody>
          <a:bodyPr/>
          <a:lstStyle/>
          <a:p>
            <a:r>
              <a:rPr lang="zh-TW" altLang="en-US" dirty="0">
                <a:solidFill>
                  <a:schemeClr val="tx1"/>
                </a:solidFill>
              </a:rPr>
              <a:t>英華達公司</a:t>
            </a:r>
          </a:p>
        </p:txBody>
      </p:sp>
      <p:sp>
        <p:nvSpPr>
          <p:cNvPr id="12" name="內容版面配置區 14"/>
          <p:cNvSpPr txBox="1">
            <a:spLocks/>
          </p:cNvSpPr>
          <p:nvPr/>
        </p:nvSpPr>
        <p:spPr>
          <a:xfrm>
            <a:off x="305582" y="764704"/>
            <a:ext cx="3063242" cy="614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lvl1pPr marL="182563" indent="-182563" algn="l" defTabSz="914400" rtl="0" eaLnBrk="1" latinLnBrk="0" hangingPunct="1">
              <a:spcBef>
                <a:spcPct val="20000"/>
              </a:spcBef>
              <a:buFontTx/>
              <a:buNone/>
              <a:defRPr sz="1100" kern="1200">
                <a:solidFill>
                  <a:schemeClr val="tx1"/>
                </a:solidFill>
                <a:latin typeface="微軟正黑體" pitchFamily="34" charset="-120"/>
                <a:ea typeface="微軟正黑體" pitchFamily="34" charset="-120"/>
                <a:cs typeface="+mn-cs"/>
              </a:defRPr>
            </a:lvl1pPr>
            <a:lvl2pPr marL="182563" indent="-182563" algn="l" defTabSz="914400" rtl="0" eaLnBrk="1" latinLnBrk="0" hangingPunct="1">
              <a:spcBef>
                <a:spcPct val="20000"/>
              </a:spcBef>
              <a:buFontTx/>
              <a:buNone/>
              <a:defRPr sz="900" kern="1200">
                <a:solidFill>
                  <a:schemeClr val="tx1"/>
                </a:solidFill>
                <a:latin typeface="微軟正黑體" pitchFamily="34" charset="-12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微軟正黑體" pitchFamily="34" charset="-12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微軟正黑體" pitchFamily="34" charset="-120"/>
                <a:ea typeface="微軟正黑體" pitchFamily="34" charset="-120"/>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2" indent="0" algn="just">
              <a:lnSpc>
                <a:spcPct val="150000"/>
              </a:lnSpc>
              <a:spcBef>
                <a:spcPts val="600"/>
              </a:spcBef>
              <a:spcAft>
                <a:spcPts val="600"/>
              </a:spcAft>
              <a:buNone/>
            </a:pPr>
            <a:r>
              <a:rPr lang="en-US" altLang="zh-TW" sz="1100" b="1" dirty="0">
                <a:sym typeface="微軟正黑體" pitchFamily="34" charset="-120"/>
              </a:rPr>
              <a:t>8. </a:t>
            </a:r>
            <a:r>
              <a:rPr lang="zh-TW" altLang="en-US" sz="1100" b="1" dirty="0">
                <a:sym typeface="微軟正黑體" pitchFamily="34" charset="-120"/>
              </a:rPr>
              <a:t>能資源管理</a:t>
            </a:r>
            <a:endParaRPr lang="en-US" altLang="zh-TW" sz="1100" b="1" dirty="0">
              <a:sym typeface="微軟正黑體" pitchFamily="34" charset="-120"/>
            </a:endParaRPr>
          </a:p>
          <a:p>
            <a:pPr marL="0" lvl="2" indent="266700" algn="just">
              <a:lnSpc>
                <a:spcPct val="150000"/>
              </a:lnSpc>
              <a:spcBef>
                <a:spcPts val="600"/>
              </a:spcBef>
              <a:spcAft>
                <a:spcPts val="600"/>
              </a:spcAft>
              <a:buNone/>
            </a:pPr>
            <a:r>
              <a:rPr lang="zh-TW" altLang="en-US" sz="900" dirty="0"/>
              <a:t>能源的使用不僅影響到企業營運成本，也為產生溫室氣體主要的來源之一，如何能有效利用能源也為企業永續發展的重要議題之一。為能有效做好能源管理，英華達長期以來持續進行能源監控，以尋找提昇能源效率、減少能源使用之機會。</a:t>
            </a:r>
            <a:endParaRPr lang="en-US" altLang="zh-TW" sz="900" dirty="0"/>
          </a:p>
          <a:p>
            <a:pPr marL="0" lvl="2" indent="0" algn="just">
              <a:lnSpc>
                <a:spcPct val="150000"/>
              </a:lnSpc>
              <a:spcBef>
                <a:spcPts val="600"/>
              </a:spcBef>
              <a:spcAft>
                <a:spcPts val="600"/>
              </a:spcAft>
              <a:buNone/>
            </a:pPr>
            <a:r>
              <a:rPr lang="zh-TW" altLang="en-US" sz="900" dirty="0"/>
              <a:t> </a:t>
            </a:r>
            <a:r>
              <a:rPr lang="en-US" altLang="zh-TW" sz="900" dirty="0"/>
              <a:t>1) </a:t>
            </a:r>
            <a:r>
              <a:rPr lang="zh-TW" altLang="en-US" sz="900" dirty="0"/>
              <a:t>能源統計</a:t>
            </a:r>
            <a:endParaRPr lang="en-US" altLang="zh-TW" sz="900" dirty="0"/>
          </a:p>
          <a:p>
            <a:pPr marL="0" lvl="2" indent="268288" algn="just">
              <a:lnSpc>
                <a:spcPct val="150000"/>
              </a:lnSpc>
              <a:spcBef>
                <a:spcPts val="600"/>
              </a:spcBef>
              <a:spcAft>
                <a:spcPts val="600"/>
              </a:spcAft>
              <a:buNone/>
            </a:pPr>
            <a:r>
              <a:rPr lang="zh-TW" altLang="en-US" sz="900" dirty="0"/>
              <a:t>英華達</a:t>
            </a:r>
            <a:r>
              <a:rPr lang="en-US" altLang="zh-TW" sz="900" dirty="0"/>
              <a:t>3</a:t>
            </a:r>
            <a:r>
              <a:rPr lang="zh-TW" altLang="en-US" sz="900" dirty="0"/>
              <a:t>個廠區之能源使用以電力、天然氣佔大宗。電力主要使用於產品研發、測試、生產製造、公用設施、宿舍等區域。天然氣主要使用於空調為主。英華達</a:t>
            </a:r>
            <a:r>
              <a:rPr lang="en-US" altLang="zh-TW" sz="900" dirty="0"/>
              <a:t>3</a:t>
            </a:r>
            <a:r>
              <a:rPr lang="zh-TW" altLang="en-US" sz="900" dirty="0"/>
              <a:t>個廠區</a:t>
            </a:r>
            <a:r>
              <a:rPr lang="en-US" altLang="zh-TW" sz="900" dirty="0"/>
              <a:t>2019</a:t>
            </a:r>
            <a:r>
              <a:rPr lang="zh-TW" altLang="en-US" sz="900" dirty="0"/>
              <a:t>年能源</a:t>
            </a:r>
            <a:r>
              <a:rPr lang="en-US" altLang="zh-TW" sz="900" dirty="0"/>
              <a:t>(</a:t>
            </a:r>
            <a:r>
              <a:rPr lang="zh-TW" altLang="en-US" sz="900" dirty="0"/>
              <a:t>電力、天然氣、蒸氣</a:t>
            </a:r>
            <a:r>
              <a:rPr lang="en-US" altLang="zh-TW" sz="900" dirty="0"/>
              <a:t>)</a:t>
            </a:r>
            <a:r>
              <a:rPr lang="zh-TW" altLang="en-US" sz="900" dirty="0"/>
              <a:t>使用量為</a:t>
            </a:r>
            <a:r>
              <a:rPr lang="en-US" altLang="zh-TW" sz="900" dirty="0"/>
              <a:t>524,147,066</a:t>
            </a:r>
            <a:r>
              <a:rPr lang="zh-TW" altLang="en-US" sz="900" dirty="0"/>
              <a:t>百萬焦耳，相較於</a:t>
            </a:r>
            <a:r>
              <a:rPr lang="en-US" altLang="zh-TW" sz="900" dirty="0"/>
              <a:t>2018</a:t>
            </a:r>
            <a:r>
              <a:rPr lang="zh-TW" altLang="en-US" sz="900" dirty="0"/>
              <a:t>年</a:t>
            </a:r>
            <a:r>
              <a:rPr lang="en-US" altLang="zh-TW" sz="900" dirty="0"/>
              <a:t>(628,965,955</a:t>
            </a:r>
            <a:r>
              <a:rPr lang="zh-TW" altLang="en-US" sz="900" dirty="0"/>
              <a:t>百萬焦耳</a:t>
            </a:r>
            <a:r>
              <a:rPr lang="en-US" altLang="zh-TW" sz="900" dirty="0"/>
              <a:t>)</a:t>
            </a:r>
            <a:r>
              <a:rPr lang="zh-TW" altLang="en-US" sz="900" dirty="0"/>
              <a:t>則減少了</a:t>
            </a:r>
            <a:r>
              <a:rPr lang="en-US" altLang="zh-TW" sz="900" dirty="0"/>
              <a:t>20% </a:t>
            </a:r>
            <a:r>
              <a:rPr lang="zh-TW" altLang="en-US" sz="900" dirty="0"/>
              <a:t>。</a:t>
            </a:r>
            <a:endParaRPr lang="en-US" altLang="zh-TW" sz="900" dirty="0"/>
          </a:p>
          <a:p>
            <a:pPr marL="0" lvl="2" indent="268288" algn="just">
              <a:lnSpc>
                <a:spcPct val="150000"/>
              </a:lnSpc>
              <a:spcBef>
                <a:spcPts val="600"/>
              </a:spcBef>
              <a:spcAft>
                <a:spcPts val="600"/>
              </a:spcAft>
              <a:buNone/>
            </a:pPr>
            <a:endParaRPr lang="en-US" altLang="zh-TW" sz="900" dirty="0"/>
          </a:p>
          <a:p>
            <a:pPr marL="0" lvl="2" indent="0" algn="just">
              <a:lnSpc>
                <a:spcPct val="150000"/>
              </a:lnSpc>
              <a:spcBef>
                <a:spcPts val="600"/>
              </a:spcBef>
              <a:spcAft>
                <a:spcPts val="600"/>
              </a:spcAft>
              <a:buNone/>
            </a:pPr>
            <a:r>
              <a:rPr lang="en-US" altLang="zh-TW" sz="900" dirty="0"/>
              <a:t>2) </a:t>
            </a:r>
            <a:r>
              <a:rPr lang="zh-TW" altLang="en-US" sz="900" dirty="0"/>
              <a:t>能源強度</a:t>
            </a:r>
          </a:p>
          <a:p>
            <a:pPr marL="0" lvl="2" indent="268288" algn="just">
              <a:lnSpc>
                <a:spcPct val="150000"/>
              </a:lnSpc>
              <a:spcBef>
                <a:spcPts val="600"/>
              </a:spcBef>
              <a:spcAft>
                <a:spcPts val="600"/>
              </a:spcAft>
              <a:buNone/>
            </a:pPr>
            <a:r>
              <a:rPr lang="zh-TW" altLang="en-US" sz="900" dirty="0"/>
              <a:t>英華達</a:t>
            </a:r>
            <a:r>
              <a:rPr lang="en-US" altLang="zh-TW" sz="900" dirty="0"/>
              <a:t>3</a:t>
            </a:r>
            <a:r>
              <a:rPr lang="zh-TW" altLang="en-US" sz="900" dirty="0"/>
              <a:t>個廠區</a:t>
            </a:r>
            <a:r>
              <a:rPr lang="en-US" altLang="zh-TW" sz="900" dirty="0"/>
              <a:t>2019</a:t>
            </a:r>
            <a:r>
              <a:rPr lang="zh-TW" altLang="en-US" sz="900" dirty="0"/>
              <a:t>年能源排放強度為</a:t>
            </a:r>
            <a:r>
              <a:rPr lang="en-US" altLang="zh-TW" sz="900" dirty="0"/>
              <a:t>6,680 </a:t>
            </a:r>
            <a:r>
              <a:rPr lang="zh-TW" altLang="en-US" sz="900" dirty="0"/>
              <a:t>萬焦耳</a:t>
            </a:r>
            <a:r>
              <a:rPr lang="en-US" altLang="zh-TW" sz="900" dirty="0"/>
              <a:t>/</a:t>
            </a:r>
            <a:r>
              <a:rPr lang="zh-TW" altLang="en-US" sz="900" dirty="0"/>
              <a:t>百萬元新台幣，相較於</a:t>
            </a:r>
            <a:r>
              <a:rPr lang="en-US" altLang="zh-TW" sz="900" dirty="0"/>
              <a:t>2018</a:t>
            </a:r>
            <a:r>
              <a:rPr lang="zh-TW" altLang="en-US" sz="900" dirty="0"/>
              <a:t>年</a:t>
            </a:r>
            <a:r>
              <a:rPr lang="en-US" altLang="zh-TW" sz="900" dirty="0"/>
              <a:t>(7,794</a:t>
            </a:r>
            <a:r>
              <a:rPr lang="zh-TW" altLang="en-US" sz="900" dirty="0"/>
              <a:t>百萬焦耳</a:t>
            </a:r>
            <a:r>
              <a:rPr lang="en-US" altLang="zh-TW" sz="900" dirty="0"/>
              <a:t>/</a:t>
            </a:r>
            <a:r>
              <a:rPr lang="zh-TW" altLang="en-US" sz="900" dirty="0"/>
              <a:t>百萬元新台幣</a:t>
            </a:r>
            <a:r>
              <a:rPr lang="en-US" altLang="zh-TW" sz="900" dirty="0"/>
              <a:t>)</a:t>
            </a:r>
            <a:r>
              <a:rPr lang="zh-TW" altLang="en-US" sz="900" dirty="0"/>
              <a:t>減少。</a:t>
            </a:r>
            <a:endParaRPr lang="en-US" altLang="zh-TW" sz="900" dirty="0"/>
          </a:p>
          <a:p>
            <a:pPr marL="0" lvl="2" indent="268288" algn="just">
              <a:lnSpc>
                <a:spcPct val="150000"/>
              </a:lnSpc>
              <a:spcBef>
                <a:spcPts val="600"/>
              </a:spcBef>
              <a:spcAft>
                <a:spcPts val="600"/>
              </a:spcAft>
              <a:buNone/>
            </a:pPr>
            <a:r>
              <a:rPr lang="zh-TW" altLang="en-US" sz="900" dirty="0"/>
              <a:t> </a:t>
            </a:r>
          </a:p>
          <a:p>
            <a:pPr marL="0" lvl="2" indent="268288" algn="just">
              <a:lnSpc>
                <a:spcPct val="150000"/>
              </a:lnSpc>
              <a:spcBef>
                <a:spcPts val="600"/>
              </a:spcBef>
              <a:spcAft>
                <a:spcPts val="600"/>
              </a:spcAft>
              <a:buNone/>
            </a:pPr>
            <a:r>
              <a:rPr lang="zh-TW" altLang="en-US" sz="900" dirty="0"/>
              <a:t> </a:t>
            </a:r>
            <a:endParaRPr lang="en-US" altLang="zh-TW" sz="900" dirty="0"/>
          </a:p>
          <a:p>
            <a:pPr marL="0" lvl="2" indent="0" algn="just">
              <a:lnSpc>
                <a:spcPct val="150000"/>
              </a:lnSpc>
              <a:spcBef>
                <a:spcPts val="600"/>
              </a:spcBef>
              <a:spcAft>
                <a:spcPts val="600"/>
              </a:spcAft>
              <a:buNone/>
            </a:pPr>
            <a:endParaRPr lang="en-US" altLang="zh-TW" sz="1100" b="1" dirty="0">
              <a:sym typeface="微軟正黑體" pitchFamily="34" charset="-120"/>
            </a:endParaRPr>
          </a:p>
          <a:p>
            <a:pPr marL="0" lvl="2" indent="266700" algn="just">
              <a:lnSpc>
                <a:spcPct val="150000"/>
              </a:lnSpc>
              <a:spcBef>
                <a:spcPts val="600"/>
              </a:spcBef>
              <a:spcAft>
                <a:spcPts val="600"/>
              </a:spcAft>
              <a:buNone/>
            </a:pPr>
            <a:endParaRPr lang="zh-TW" altLang="zh-TW" sz="900" dirty="0"/>
          </a:p>
          <a:p>
            <a:pPr marL="0" lvl="2" indent="266700" algn="just">
              <a:lnSpc>
                <a:spcPct val="150000"/>
              </a:lnSpc>
              <a:spcBef>
                <a:spcPts val="600"/>
              </a:spcBef>
              <a:spcAft>
                <a:spcPts val="600"/>
              </a:spcAft>
              <a:buNone/>
            </a:pPr>
            <a:endParaRPr lang="en-US" altLang="zh-TW" sz="900" dirty="0">
              <a:sym typeface="微軟正黑體" pitchFamily="34" charset="-120"/>
            </a:endParaRPr>
          </a:p>
          <a:p>
            <a:pPr marL="0" lvl="2" indent="266700" algn="just">
              <a:lnSpc>
                <a:spcPct val="150000"/>
              </a:lnSpc>
              <a:spcBef>
                <a:spcPts val="600"/>
              </a:spcBef>
              <a:spcAft>
                <a:spcPts val="600"/>
              </a:spcAft>
              <a:buNone/>
            </a:pPr>
            <a:endParaRPr lang="en-US" altLang="zh-TW" sz="900" dirty="0">
              <a:sym typeface="微軟正黑體" pitchFamily="34" charset="-120"/>
            </a:endParaRPr>
          </a:p>
          <a:p>
            <a:pPr marL="0" indent="0" algn="just">
              <a:lnSpc>
                <a:spcPct val="150000"/>
              </a:lnSpc>
              <a:spcBef>
                <a:spcPts val="600"/>
              </a:spcBef>
              <a:spcAft>
                <a:spcPts val="600"/>
              </a:spcAft>
            </a:pPr>
            <a:endParaRPr lang="en-US" altLang="zh-TW" b="1" dirty="0">
              <a:sym typeface="Arial Unicode MS" pitchFamily="34" charset="-120"/>
            </a:endParaRPr>
          </a:p>
          <a:p>
            <a:pPr marL="0" indent="234000" algn="just">
              <a:lnSpc>
                <a:spcPct val="150000"/>
              </a:lnSpc>
              <a:spcBef>
                <a:spcPts val="600"/>
              </a:spcBef>
              <a:spcAft>
                <a:spcPts val="600"/>
              </a:spcAft>
            </a:pP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en-US" altLang="zh-TW" sz="900" kern="100" dirty="0">
              <a:latin typeface="微軟正黑體"/>
              <a:cs typeface="Arial Unicode MS"/>
            </a:endParaRPr>
          </a:p>
          <a:p>
            <a:pPr marL="0" indent="234000" algn="just">
              <a:lnSpc>
                <a:spcPct val="150000"/>
              </a:lnSpc>
              <a:spcBef>
                <a:spcPts val="600"/>
              </a:spcBef>
              <a:spcAft>
                <a:spcPts val="600"/>
              </a:spcAft>
            </a:pPr>
            <a:r>
              <a:rPr lang="zh-TW" altLang="en-US" sz="900" kern="100" dirty="0">
                <a:latin typeface="微軟正黑體"/>
                <a:cs typeface="Arial Unicode MS"/>
              </a:rPr>
              <a:t> </a:t>
            </a: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zh-TW" altLang="en-US" sz="900" kern="100" dirty="0">
              <a:latin typeface="微軟正黑體"/>
              <a:cs typeface="Arial Unicode MS"/>
            </a:endParaRPr>
          </a:p>
        </p:txBody>
      </p:sp>
      <p:sp>
        <p:nvSpPr>
          <p:cNvPr id="13" name="內容版面配置區 2"/>
          <p:cNvSpPr>
            <a:spLocks noGrp="1"/>
          </p:cNvSpPr>
          <p:nvPr>
            <p:ph idx="12"/>
          </p:nvPr>
        </p:nvSpPr>
        <p:spPr>
          <a:xfrm>
            <a:off x="3368824" y="756611"/>
            <a:ext cx="2891725" cy="6056765"/>
          </a:xfrm>
          <a:noFill/>
          <a:ln>
            <a:noFill/>
          </a:ln>
        </p:spPr>
        <p:txBody>
          <a:bodyPr>
            <a:noAutofit/>
          </a:bodyPr>
          <a:lstStyle/>
          <a:p>
            <a:pPr marL="0" lvl="2" indent="0" algn="just">
              <a:lnSpc>
                <a:spcPct val="150000"/>
              </a:lnSpc>
              <a:spcBef>
                <a:spcPts val="600"/>
              </a:spcBef>
              <a:buNone/>
            </a:pPr>
            <a:r>
              <a:rPr lang="en-US" altLang="zh-TW" sz="900" dirty="0">
                <a:latin typeface="微軟正黑體" panose="020B0604030504040204" pitchFamily="34" charset="-120"/>
                <a:ea typeface="微軟正黑體" panose="020B0604030504040204" pitchFamily="34" charset="-120"/>
              </a:rPr>
              <a:t>3) </a:t>
            </a:r>
            <a:r>
              <a:rPr lang="zh-TW" altLang="en-US" sz="900" dirty="0">
                <a:latin typeface="微軟正黑體" panose="020B0604030504040204" pitchFamily="34" charset="-120"/>
                <a:ea typeface="微軟正黑體" panose="020B0604030504040204" pitchFamily="34" charset="-120"/>
              </a:rPr>
              <a:t>節能方案</a:t>
            </a:r>
            <a:endParaRPr lang="en-US" altLang="zh-TW" sz="900" dirty="0">
              <a:latin typeface="微軟正黑體" panose="020B0604030504040204" pitchFamily="34" charset="-120"/>
              <a:ea typeface="微軟正黑體" panose="020B0604030504040204" pitchFamily="34" charset="-120"/>
            </a:endParaRPr>
          </a:p>
          <a:p>
            <a:pPr marL="0" lvl="2" indent="268288" algn="just">
              <a:lnSpc>
                <a:spcPct val="150000"/>
              </a:lnSpc>
              <a:spcBef>
                <a:spcPts val="600"/>
              </a:spcBef>
              <a:spcAft>
                <a:spcPts val="600"/>
              </a:spcAft>
              <a:buNone/>
            </a:pPr>
            <a:r>
              <a:rPr lang="zh-TW" altLang="en-US" sz="900" dirty="0">
                <a:latin typeface="微軟正黑體" panose="020B0604030504040204" pitchFamily="34" charset="-120"/>
                <a:ea typeface="微軟正黑體" panose="020B0604030504040204" pitchFamily="34" charset="-120"/>
              </a:rPr>
              <a:t>英華</a:t>
            </a:r>
            <a:r>
              <a:rPr lang="zh-TW" altLang="en-US" sz="900" dirty="0" smtClean="0">
                <a:latin typeface="微軟正黑體" panose="020B0604030504040204" pitchFamily="34" charset="-120"/>
                <a:ea typeface="微軟正黑體" panose="020B0604030504040204" pitchFamily="34" charset="-120"/>
              </a:rPr>
              <a:t>達</a:t>
            </a:r>
            <a:r>
              <a:rPr lang="en-US" altLang="zh-TW" sz="900" dirty="0" smtClean="0">
                <a:latin typeface="微軟正黑體" panose="020B0604030504040204" pitchFamily="34" charset="-120"/>
                <a:ea typeface="微軟正黑體" panose="020B0604030504040204" pitchFamily="34" charset="-120"/>
              </a:rPr>
              <a:t>2019</a:t>
            </a:r>
            <a:r>
              <a:rPr lang="zh-TW" altLang="en-US" sz="900" dirty="0" smtClean="0">
                <a:latin typeface="微軟正黑體" panose="020B0604030504040204" pitchFamily="34" charset="-120"/>
                <a:ea typeface="微軟正黑體" panose="020B0604030504040204" pitchFamily="34" charset="-120"/>
              </a:rPr>
              <a:t>年</a:t>
            </a:r>
            <a:r>
              <a:rPr lang="zh-TW" altLang="en-US" sz="900" dirty="0">
                <a:latin typeface="微軟正黑體" panose="020B0604030504040204" pitchFamily="34" charset="-120"/>
                <a:ea typeface="微軟正黑體" panose="020B0604030504040204" pitchFamily="34" charset="-120"/>
              </a:rPr>
              <a:t>實施節能方案，以有效節約能源、減少溫室氣體之排放。依當地政府之「能源管理法」規定，訂定節約能源目標及執行計畫，</a:t>
            </a:r>
            <a:r>
              <a:rPr lang="en-US" altLang="zh-TW" sz="900" dirty="0">
                <a:latin typeface="微軟正黑體" panose="020B0604030504040204" pitchFamily="34" charset="-120"/>
                <a:ea typeface="微軟正黑體" panose="020B0604030504040204" pitchFamily="34" charset="-120"/>
              </a:rPr>
              <a:t>2019</a:t>
            </a:r>
            <a:r>
              <a:rPr lang="zh-TW" altLang="en-US" sz="900" dirty="0">
                <a:latin typeface="微軟正黑體" panose="020B0604030504040204" pitchFamily="34" charset="-120"/>
                <a:ea typeface="微軟正黑體" panose="020B0604030504040204" pitchFamily="34" charset="-120"/>
              </a:rPr>
              <a:t>年主要節能方案節省能源用</a:t>
            </a:r>
            <a:r>
              <a:rPr lang="zh-TW" altLang="en-US" sz="900" dirty="0" smtClean="0">
                <a:latin typeface="微軟正黑體" panose="020B0604030504040204" pitchFamily="34" charset="-120"/>
                <a:ea typeface="微軟正黑體" panose="020B0604030504040204" pitchFamily="34" charset="-120"/>
              </a:rPr>
              <a:t>量</a:t>
            </a:r>
            <a:r>
              <a:rPr lang="en-US" altLang="zh-TW" sz="900" dirty="0" smtClean="0">
                <a:latin typeface="微軟正黑體" panose="020B0604030504040204" pitchFamily="34" charset="-120"/>
                <a:ea typeface="微軟正黑體" panose="020B0604030504040204" pitchFamily="34" charset="-120"/>
              </a:rPr>
              <a:t>13,023,202</a:t>
            </a:r>
            <a:r>
              <a:rPr lang="zh-TW" altLang="en-US" sz="900" dirty="0" smtClean="0">
                <a:latin typeface="微軟正黑體" panose="020B0604030504040204" pitchFamily="34" charset="-120"/>
                <a:ea typeface="微軟正黑體" panose="020B0604030504040204" pitchFamily="34" charset="-120"/>
              </a:rPr>
              <a:t>百萬</a:t>
            </a:r>
            <a:r>
              <a:rPr lang="zh-TW" altLang="en-US" sz="900" dirty="0">
                <a:latin typeface="微軟正黑體" panose="020B0604030504040204" pitchFamily="34" charset="-120"/>
                <a:ea typeface="微軟正黑體" panose="020B0604030504040204" pitchFamily="34" charset="-120"/>
              </a:rPr>
              <a:t>焦耳；相較</a:t>
            </a:r>
            <a:r>
              <a:rPr lang="en-US" altLang="zh-TW" sz="900" dirty="0">
                <a:latin typeface="微軟正黑體" panose="020B0604030504040204" pitchFamily="34" charset="-120"/>
                <a:ea typeface="微軟正黑體" panose="020B0604030504040204" pitchFamily="34" charset="-120"/>
              </a:rPr>
              <a:t>2018</a:t>
            </a:r>
            <a:r>
              <a:rPr lang="zh-TW" altLang="en-US" sz="900" dirty="0">
                <a:latin typeface="微軟正黑體" panose="020B0604030504040204" pitchFamily="34" charset="-120"/>
                <a:ea typeface="微軟正黑體" panose="020B0604030504040204" pitchFamily="34" charset="-120"/>
              </a:rPr>
              <a:t>年節省能源用量</a:t>
            </a:r>
            <a:r>
              <a:rPr lang="en-US" altLang="zh-TW" sz="900" dirty="0">
                <a:latin typeface="微軟正黑體" panose="020B0604030504040204" pitchFamily="34" charset="-120"/>
                <a:ea typeface="微軟正黑體" panose="020B0604030504040204" pitchFamily="34" charset="-120"/>
              </a:rPr>
              <a:t>3,751,560</a:t>
            </a:r>
            <a:r>
              <a:rPr lang="zh-TW" altLang="en-US" sz="900" dirty="0">
                <a:latin typeface="微軟正黑體" panose="020B0604030504040204" pitchFamily="34" charset="-120"/>
                <a:ea typeface="微軟正黑體" panose="020B0604030504040204" pitchFamily="34" charset="-120"/>
              </a:rPr>
              <a:t>百萬焦耳，</a:t>
            </a:r>
            <a:r>
              <a:rPr lang="zh-TW" altLang="en-US" sz="900" dirty="0" smtClean="0">
                <a:latin typeface="微軟正黑體" panose="020B0604030504040204" pitchFamily="34" charset="-120"/>
                <a:ea typeface="微軟正黑體" panose="020B0604030504040204" pitchFamily="34" charset="-120"/>
              </a:rPr>
              <a:t>增加</a:t>
            </a:r>
            <a:r>
              <a:rPr lang="en-US" altLang="zh-TW" sz="900" dirty="0" smtClean="0">
                <a:latin typeface="微軟正黑體" panose="020B0604030504040204" pitchFamily="34" charset="-120"/>
                <a:ea typeface="微軟正黑體" panose="020B0604030504040204" pitchFamily="34" charset="-120"/>
              </a:rPr>
              <a:t>9,271,642</a:t>
            </a:r>
            <a:r>
              <a:rPr lang="zh-TW" altLang="en-US" sz="900" dirty="0" smtClean="0">
                <a:latin typeface="微軟正黑體" panose="020B0604030504040204" pitchFamily="34" charset="-120"/>
                <a:ea typeface="微軟正黑體" panose="020B0604030504040204" pitchFamily="34" charset="-120"/>
              </a:rPr>
              <a:t>節能</a:t>
            </a:r>
            <a:r>
              <a:rPr lang="zh-TW" altLang="en-US" sz="900" dirty="0">
                <a:latin typeface="微軟正黑體" panose="020B0604030504040204" pitchFamily="34" charset="-120"/>
                <a:ea typeface="微軟正黑體" panose="020B0604030504040204" pitchFamily="34" charset="-120"/>
              </a:rPr>
              <a:t>百萬焦耳。</a:t>
            </a:r>
            <a:endParaRPr lang="zh-TW" altLang="en-US" sz="1050" dirty="0">
              <a:latin typeface="微軟正黑體" panose="020B0604030504040204" pitchFamily="34" charset="-120"/>
              <a:ea typeface="微軟正黑體" panose="020B0604030504040204" pitchFamily="34" charset="-120"/>
              <a:sym typeface="SimSun" pitchFamily="2" charset="-122"/>
            </a:endParaRPr>
          </a:p>
          <a:p>
            <a:pPr>
              <a:lnSpc>
                <a:spcPct val="150000"/>
              </a:lnSpc>
            </a:pPr>
            <a:endParaRPr lang="en-US" altLang="zh-TW" sz="900" dirty="0"/>
          </a:p>
          <a:p>
            <a:pPr>
              <a:lnSpc>
                <a:spcPct val="150000"/>
              </a:lnSpc>
            </a:pPr>
            <a:endParaRPr lang="en-US" altLang="zh-TW" sz="900" dirty="0"/>
          </a:p>
          <a:p>
            <a:pPr>
              <a:lnSpc>
                <a:spcPct val="150000"/>
              </a:lnSpc>
            </a:pPr>
            <a:endParaRPr lang="en-US" altLang="zh-TW" sz="900" dirty="0"/>
          </a:p>
          <a:p>
            <a:pPr>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a:p>
            <a:pPr marL="180975" indent="-180975">
              <a:lnSpc>
                <a:spcPct val="150000"/>
              </a:lnSpc>
            </a:pPr>
            <a:endParaRPr lang="en-US" altLang="zh-TW" sz="900" dirty="0"/>
          </a:p>
        </p:txBody>
      </p:sp>
      <p:sp>
        <p:nvSpPr>
          <p:cNvPr id="16" name="內容版面配置區 3"/>
          <p:cNvSpPr>
            <a:spLocks noGrp="1"/>
          </p:cNvSpPr>
          <p:nvPr>
            <p:ph idx="4294967295"/>
          </p:nvPr>
        </p:nvSpPr>
        <p:spPr>
          <a:xfrm>
            <a:off x="6701051" y="369888"/>
            <a:ext cx="3086010" cy="6133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lvl="2" indent="268288" algn="just">
              <a:lnSpc>
                <a:spcPct val="150000"/>
              </a:lnSpc>
              <a:spcBef>
                <a:spcPts val="600"/>
              </a:spcBef>
              <a:spcAft>
                <a:spcPts val="600"/>
              </a:spcAft>
              <a:buNone/>
            </a:pPr>
            <a:endParaRPr lang="en-US" altLang="zh-TW" sz="900" dirty="0"/>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zh-TW" altLang="en-US" sz="900" kern="100" dirty="0">
              <a:solidFill>
                <a:prstClr val="black">
                  <a:lumMod val="95000"/>
                  <a:lumOff val="5000"/>
                </a:prstClr>
              </a:solidFill>
              <a:latin typeface="微軟正黑體"/>
              <a:cs typeface="Arial Unicode MS"/>
            </a:endParaRPr>
          </a:p>
        </p:txBody>
      </p:sp>
      <p:sp>
        <p:nvSpPr>
          <p:cNvPr id="2" name="矩形 1"/>
          <p:cNvSpPr/>
          <p:nvPr/>
        </p:nvSpPr>
        <p:spPr>
          <a:xfrm>
            <a:off x="3422545" y="4755081"/>
            <a:ext cx="2721892" cy="261610"/>
          </a:xfrm>
          <a:prstGeom prst="rect">
            <a:avLst/>
          </a:prstGeom>
        </p:spPr>
        <p:txBody>
          <a:bodyPr wrap="square">
            <a:spAutoFit/>
          </a:bodyPr>
          <a:lstStyle/>
          <a:p>
            <a:r>
              <a:rPr lang="en-US" altLang="zh-TW" sz="1100" dirty="0" smtClean="0">
                <a:latin typeface="微軟正黑體" panose="020B0604030504040204" pitchFamily="34" charset="-120"/>
                <a:ea typeface="微軟正黑體" panose="020B0604030504040204" pitchFamily="34" charset="-120"/>
              </a:rPr>
              <a:t>2018</a:t>
            </a:r>
            <a:r>
              <a:rPr lang="zh-TW" altLang="en-US" sz="1100" dirty="0" smtClean="0">
                <a:latin typeface="微軟正黑體" panose="020B0604030504040204" pitchFamily="34" charset="-120"/>
                <a:ea typeface="微軟正黑體" panose="020B0604030504040204" pitchFamily="34" charset="-120"/>
              </a:rPr>
              <a:t>、</a:t>
            </a:r>
            <a:r>
              <a:rPr lang="en-US" altLang="zh-TW" sz="1100" dirty="0" smtClean="0">
                <a:latin typeface="微軟正黑體" panose="020B0604030504040204" pitchFamily="34" charset="-120"/>
                <a:ea typeface="微軟正黑體" panose="020B0604030504040204" pitchFamily="34" charset="-120"/>
              </a:rPr>
              <a:t>19</a:t>
            </a:r>
            <a:r>
              <a:rPr lang="zh-TW" altLang="en-US" sz="1100" dirty="0" smtClean="0">
                <a:latin typeface="微軟正黑體" panose="020B0604030504040204" pitchFamily="34" charset="-120"/>
                <a:ea typeface="微軟正黑體" panose="020B0604030504040204" pitchFamily="34" charset="-120"/>
              </a:rPr>
              <a:t>年</a:t>
            </a:r>
            <a:r>
              <a:rPr lang="zh-TW" altLang="en-US" sz="1100" dirty="0">
                <a:latin typeface="微軟正黑體" panose="020B0604030504040204" pitchFamily="34" charset="-120"/>
                <a:ea typeface="微軟正黑體" panose="020B0604030504040204" pitchFamily="34" charset="-120"/>
              </a:rPr>
              <a:t>能源強度比較</a:t>
            </a:r>
          </a:p>
        </p:txBody>
      </p:sp>
      <p:sp>
        <p:nvSpPr>
          <p:cNvPr id="21" name="Text Box 65"/>
          <p:cNvSpPr txBox="1">
            <a:spLocks noChangeArrowheads="1"/>
          </p:cNvSpPr>
          <p:nvPr/>
        </p:nvSpPr>
        <p:spPr bwMode="auto">
          <a:xfrm>
            <a:off x="3335560" y="2297665"/>
            <a:ext cx="312102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Font typeface="Arial" charset="0"/>
              <a:defRPr>
                <a:solidFill>
                  <a:schemeClr val="tx1"/>
                </a:solidFill>
                <a:latin typeface="Arial" charset="0"/>
                <a:ea typeface="SimSun" pitchFamily="2" charset="-122"/>
              </a:defRPr>
            </a:lvl1pPr>
            <a:lvl2pPr marL="742950" indent="-285750" eaLnBrk="0" hangingPunct="0">
              <a:buFont typeface="Arial" charset="0"/>
              <a:defRPr>
                <a:solidFill>
                  <a:schemeClr val="tx1"/>
                </a:solidFill>
                <a:latin typeface="Arial" charset="0"/>
                <a:ea typeface="SimSun" pitchFamily="2" charset="-122"/>
              </a:defRPr>
            </a:lvl2pPr>
            <a:lvl3pPr marL="1143000" indent="-228600" eaLnBrk="0" hangingPunct="0">
              <a:buFont typeface="Arial" charset="0"/>
              <a:defRPr>
                <a:solidFill>
                  <a:schemeClr val="tx1"/>
                </a:solidFill>
                <a:latin typeface="Arial" charset="0"/>
                <a:ea typeface="SimSun" pitchFamily="2" charset="-122"/>
              </a:defRPr>
            </a:lvl3pPr>
            <a:lvl4pPr marL="1600200" indent="-228600" eaLnBrk="0" hangingPunct="0">
              <a:buFont typeface="Arial" charset="0"/>
              <a:defRPr>
                <a:solidFill>
                  <a:schemeClr val="tx1"/>
                </a:solidFill>
                <a:latin typeface="Arial" charset="0"/>
                <a:ea typeface="SimSun" pitchFamily="2" charset="-122"/>
              </a:defRPr>
            </a:lvl4pPr>
            <a:lvl5pPr marL="2057400" indent="-228600" eaLnBrk="0" hangingPunct="0">
              <a:buFont typeface="Arial" charset="0"/>
              <a:defRPr>
                <a:solidFill>
                  <a:schemeClr val="tx1"/>
                </a:solidFill>
                <a:latin typeface="Arial" charset="0"/>
                <a:ea typeface="SimSun" pitchFamily="2" charset="-122"/>
              </a:defRPr>
            </a:lvl5pPr>
            <a:lvl6pPr marL="2514600" indent="-228600"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eaLnBrk="1" hangingPunct="1"/>
            <a:r>
              <a:rPr kumimoji="0" lang="zh-TW" altLang="en-US" sz="1100" dirty="0">
                <a:latin typeface="Calibri" pitchFamily="34" charset="0"/>
                <a:ea typeface="微軟正黑體" pitchFamily="34" charset="-120"/>
                <a:sym typeface="Calibri" pitchFamily="34" charset="0"/>
              </a:rPr>
              <a:t>201</a:t>
            </a:r>
            <a:r>
              <a:rPr lang="en-US" altLang="zh-TW" sz="1100" dirty="0">
                <a:latin typeface="Calibri" pitchFamily="34" charset="0"/>
                <a:ea typeface="微軟正黑體" pitchFamily="34" charset="-120"/>
                <a:sym typeface="Calibri" pitchFamily="34" charset="0"/>
              </a:rPr>
              <a:t>9</a:t>
            </a:r>
            <a:r>
              <a:rPr kumimoji="0" lang="zh-TW" altLang="en-US" sz="1100" dirty="0">
                <a:latin typeface="Calibri" pitchFamily="34" charset="0"/>
                <a:ea typeface="微軟正黑體" pitchFamily="34" charset="-120"/>
                <a:sym typeface="Calibri" pitchFamily="34" charset="0"/>
              </a:rPr>
              <a:t>年各項節能減碳方案成效</a:t>
            </a:r>
          </a:p>
        </p:txBody>
      </p:sp>
      <p:sp>
        <p:nvSpPr>
          <p:cNvPr id="10" name="文字方塊 9"/>
          <p:cNvSpPr txBox="1"/>
          <p:nvPr/>
        </p:nvSpPr>
        <p:spPr>
          <a:xfrm>
            <a:off x="2000672" y="395483"/>
            <a:ext cx="2221520" cy="261610"/>
          </a:xfrm>
          <a:prstGeom prst="rect">
            <a:avLst/>
          </a:prstGeom>
          <a:solidFill>
            <a:srgbClr val="92D050"/>
          </a:solidFill>
        </p:spPr>
        <p:txBody>
          <a:bodyPr wrap="square" rtlCol="0">
            <a:spAutoFit/>
          </a:bodyPr>
          <a:lstStyle/>
          <a:p>
            <a:pPr algn="ctr"/>
            <a:r>
              <a:rPr lang="en-US" altLang="zh-TW" sz="1100" dirty="0">
                <a:latin typeface="微軟正黑體" panose="020B0604030504040204" pitchFamily="34" charset="-120"/>
                <a:ea typeface="微軟正黑體" panose="020B0604030504040204" pitchFamily="34" charset="-120"/>
              </a:rPr>
              <a:t>GRI 302-</a:t>
            </a:r>
            <a:r>
              <a:rPr lang="zh-TW" altLang="en-US" sz="1100" dirty="0">
                <a:latin typeface="微軟正黑體" panose="020B0604030504040204" pitchFamily="34" charset="-120"/>
                <a:ea typeface="微軟正黑體" panose="020B0604030504040204" pitchFamily="34" charset="-120"/>
              </a:rPr>
              <a:t> </a:t>
            </a:r>
            <a:r>
              <a:rPr lang="en-US" altLang="zh-TW" sz="1100" dirty="0">
                <a:latin typeface="微軟正黑體" panose="020B0604030504040204" pitchFamily="34" charset="-120"/>
                <a:ea typeface="微軟正黑體" panose="020B0604030504040204" pitchFamily="34" charset="-120"/>
              </a:rPr>
              <a:t>1 </a:t>
            </a:r>
            <a:r>
              <a:rPr lang="zh-TW" altLang="en-US" sz="1100" dirty="0">
                <a:latin typeface="微軟正黑體" panose="020B0604030504040204" pitchFamily="34" charset="-120"/>
                <a:ea typeface="微軟正黑體" panose="020B0604030504040204" pitchFamily="34" charset="-120"/>
              </a:rPr>
              <a:t>組織內部能源消耗量</a:t>
            </a:r>
          </a:p>
        </p:txBody>
      </p:sp>
      <p:sp>
        <p:nvSpPr>
          <p:cNvPr id="11" name="文字方塊 10"/>
          <p:cNvSpPr txBox="1"/>
          <p:nvPr/>
        </p:nvSpPr>
        <p:spPr>
          <a:xfrm>
            <a:off x="4250627" y="395759"/>
            <a:ext cx="1698039" cy="261610"/>
          </a:xfrm>
          <a:prstGeom prst="rect">
            <a:avLst/>
          </a:prstGeom>
          <a:solidFill>
            <a:srgbClr val="92D050"/>
          </a:solidFill>
        </p:spPr>
        <p:txBody>
          <a:bodyPr wrap="square" rtlCol="0">
            <a:spAutoFit/>
          </a:bodyPr>
          <a:lstStyle/>
          <a:p>
            <a:pPr algn="ctr"/>
            <a:r>
              <a:rPr lang="en-US" altLang="zh-TW" sz="1100" dirty="0">
                <a:latin typeface="微軟正黑體" panose="020B0604030504040204" pitchFamily="34" charset="-120"/>
                <a:ea typeface="微軟正黑體" panose="020B0604030504040204" pitchFamily="34" charset="-120"/>
              </a:rPr>
              <a:t>GRI 302-</a:t>
            </a:r>
            <a:r>
              <a:rPr lang="zh-TW" altLang="en-US" sz="1100" dirty="0">
                <a:latin typeface="微軟正黑體" panose="020B0604030504040204" pitchFamily="34" charset="-120"/>
                <a:ea typeface="微軟正黑體" panose="020B0604030504040204" pitchFamily="34" charset="-120"/>
              </a:rPr>
              <a:t> </a:t>
            </a:r>
            <a:r>
              <a:rPr lang="en-US" altLang="zh-TW" sz="1100" dirty="0">
                <a:latin typeface="微軟正黑體" panose="020B0604030504040204" pitchFamily="34" charset="-120"/>
                <a:ea typeface="微軟正黑體" panose="020B0604030504040204" pitchFamily="34" charset="-120"/>
              </a:rPr>
              <a:t>3 </a:t>
            </a:r>
            <a:r>
              <a:rPr lang="zh-TW" altLang="en-US" sz="1100" dirty="0">
                <a:latin typeface="微軟正黑體" panose="020B0604030504040204" pitchFamily="34" charset="-120"/>
                <a:ea typeface="微軟正黑體" panose="020B0604030504040204" pitchFamily="34" charset="-120"/>
              </a:rPr>
              <a:t>能源密集度</a:t>
            </a:r>
          </a:p>
        </p:txBody>
      </p:sp>
      <p:sp>
        <p:nvSpPr>
          <p:cNvPr id="14" name="文字方塊 13"/>
          <p:cNvSpPr txBox="1"/>
          <p:nvPr/>
        </p:nvSpPr>
        <p:spPr>
          <a:xfrm>
            <a:off x="5977104" y="385777"/>
            <a:ext cx="1928224" cy="261610"/>
          </a:xfrm>
          <a:prstGeom prst="rect">
            <a:avLst/>
          </a:prstGeom>
          <a:solidFill>
            <a:srgbClr val="92D050"/>
          </a:solidFill>
        </p:spPr>
        <p:txBody>
          <a:bodyPr wrap="square" rtlCol="0">
            <a:spAutoFit/>
          </a:bodyPr>
          <a:lstStyle/>
          <a:p>
            <a:pPr algn="ctr"/>
            <a:r>
              <a:rPr lang="en-US" altLang="zh-TW" sz="1100" dirty="0">
                <a:latin typeface="微軟正黑體" panose="020B0604030504040204" pitchFamily="34" charset="-120"/>
                <a:ea typeface="微軟正黑體" panose="020B0604030504040204" pitchFamily="34" charset="-120"/>
              </a:rPr>
              <a:t>GRI 302-</a:t>
            </a:r>
            <a:r>
              <a:rPr lang="zh-TW" altLang="en-US" sz="1100" dirty="0">
                <a:latin typeface="微軟正黑體" panose="020B0604030504040204" pitchFamily="34" charset="-120"/>
                <a:ea typeface="微軟正黑體" panose="020B0604030504040204" pitchFamily="34" charset="-120"/>
              </a:rPr>
              <a:t> </a:t>
            </a:r>
            <a:r>
              <a:rPr lang="en-US" altLang="zh-TW" sz="1100" dirty="0">
                <a:latin typeface="微軟正黑體" panose="020B0604030504040204" pitchFamily="34" charset="-120"/>
                <a:ea typeface="微軟正黑體" panose="020B0604030504040204" pitchFamily="34" charset="-120"/>
              </a:rPr>
              <a:t>4 </a:t>
            </a:r>
            <a:r>
              <a:rPr lang="zh-TW" altLang="en-US" sz="1100" dirty="0">
                <a:latin typeface="微軟正黑體" panose="020B0604030504040204" pitchFamily="34" charset="-120"/>
                <a:ea typeface="微軟正黑體" panose="020B0604030504040204" pitchFamily="34" charset="-120"/>
              </a:rPr>
              <a:t>減少能源的消耗</a:t>
            </a:r>
          </a:p>
        </p:txBody>
      </p:sp>
      <p:sp>
        <p:nvSpPr>
          <p:cNvPr id="15" name="文字方塊 14"/>
          <p:cNvSpPr txBox="1"/>
          <p:nvPr/>
        </p:nvSpPr>
        <p:spPr>
          <a:xfrm>
            <a:off x="7944520" y="369888"/>
            <a:ext cx="1905024" cy="261610"/>
          </a:xfrm>
          <a:prstGeom prst="rect">
            <a:avLst/>
          </a:prstGeom>
          <a:solidFill>
            <a:srgbClr val="92D050"/>
          </a:solidFill>
        </p:spPr>
        <p:txBody>
          <a:bodyPr wrap="square" rtlCol="0">
            <a:spAutoFit/>
          </a:bodyPr>
          <a:lstStyle/>
          <a:p>
            <a:pPr algn="ctr"/>
            <a:r>
              <a:rPr lang="en-US" altLang="zh-TW" sz="1100" dirty="0">
                <a:latin typeface="微軟正黑體" panose="020B0604030504040204" pitchFamily="34" charset="-120"/>
                <a:ea typeface="微軟正黑體" panose="020B0604030504040204" pitchFamily="34" charset="-120"/>
              </a:rPr>
              <a:t>GRI 305-</a:t>
            </a:r>
            <a:r>
              <a:rPr lang="zh-TW" altLang="en-US" sz="1100" dirty="0">
                <a:latin typeface="微軟正黑體" panose="020B0604030504040204" pitchFamily="34" charset="-120"/>
                <a:ea typeface="微軟正黑體" panose="020B0604030504040204" pitchFamily="34" charset="-120"/>
              </a:rPr>
              <a:t> </a:t>
            </a:r>
            <a:r>
              <a:rPr lang="en-US" altLang="zh-TW" sz="1100" dirty="0">
                <a:latin typeface="微軟正黑體" panose="020B0604030504040204" pitchFamily="34" charset="-120"/>
                <a:ea typeface="微軟正黑體" panose="020B0604030504040204" pitchFamily="34" charset="-120"/>
              </a:rPr>
              <a:t>5 GHG</a:t>
            </a:r>
            <a:r>
              <a:rPr lang="zh-TW" altLang="en-US" sz="1100" dirty="0">
                <a:latin typeface="微軟正黑體" panose="020B0604030504040204" pitchFamily="34" charset="-120"/>
                <a:ea typeface="微軟正黑體" panose="020B0604030504040204" pitchFamily="34" charset="-120"/>
              </a:rPr>
              <a:t>排放減量</a:t>
            </a:r>
          </a:p>
        </p:txBody>
      </p:sp>
      <p:graphicFrame>
        <p:nvGraphicFramePr>
          <p:cNvPr id="3" name="表格 2"/>
          <p:cNvGraphicFramePr>
            <a:graphicFrameLocks noGrp="1"/>
          </p:cNvGraphicFramePr>
          <p:nvPr>
            <p:extLst>
              <p:ext uri="{D42A27DB-BD31-4B8C-83A1-F6EECF244321}">
                <p14:modId xmlns:p14="http://schemas.microsoft.com/office/powerpoint/2010/main" val="3115195678"/>
              </p:ext>
            </p:extLst>
          </p:nvPr>
        </p:nvGraphicFramePr>
        <p:xfrm>
          <a:off x="3344142" y="5157192"/>
          <a:ext cx="5552889" cy="1066800"/>
        </p:xfrm>
        <a:graphic>
          <a:graphicData uri="http://schemas.openxmlformats.org/drawingml/2006/table">
            <a:tbl>
              <a:tblPr/>
              <a:tblGrid>
                <a:gridCol w="1388222">
                  <a:extLst>
                    <a:ext uri="{9D8B030D-6E8A-4147-A177-3AD203B41FA5}">
                      <a16:colId xmlns="" xmlns:a16="http://schemas.microsoft.com/office/drawing/2014/main" val="20000"/>
                    </a:ext>
                  </a:extLst>
                </a:gridCol>
                <a:gridCol w="1388222">
                  <a:extLst>
                    <a:ext uri="{9D8B030D-6E8A-4147-A177-3AD203B41FA5}">
                      <a16:colId xmlns="" xmlns:a16="http://schemas.microsoft.com/office/drawing/2014/main" val="20001"/>
                    </a:ext>
                  </a:extLst>
                </a:gridCol>
                <a:gridCol w="1488001">
                  <a:extLst>
                    <a:ext uri="{9D8B030D-6E8A-4147-A177-3AD203B41FA5}">
                      <a16:colId xmlns="" xmlns:a16="http://schemas.microsoft.com/office/drawing/2014/main" val="20002"/>
                    </a:ext>
                  </a:extLst>
                </a:gridCol>
                <a:gridCol w="1288444">
                  <a:extLst>
                    <a:ext uri="{9D8B030D-6E8A-4147-A177-3AD203B41FA5}">
                      <a16:colId xmlns="" xmlns:a16="http://schemas.microsoft.com/office/drawing/2014/main" val="20003"/>
                    </a:ext>
                  </a:extLst>
                </a:gridCol>
              </a:tblGrid>
              <a:tr h="323850">
                <a:tc rowSpan="2">
                  <a:txBody>
                    <a:bodyPr/>
                    <a:lstStyle/>
                    <a:p>
                      <a:pPr algn="ctr" rtl="0" fontAlgn="ctr"/>
                      <a:r>
                        <a:rPr lang="zh-TW" altLang="en-US" sz="800" b="1" i="0" u="none" strike="noStrike" dirty="0">
                          <a:solidFill>
                            <a:srgbClr val="000000"/>
                          </a:solidFill>
                          <a:effectLst/>
                          <a:latin typeface="微軟正黑體"/>
                        </a:rPr>
                        <a:t>年度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rtl="0" fontAlgn="ctr"/>
                      <a:r>
                        <a:rPr lang="zh-TW" altLang="en-US" sz="900" b="1" i="0" u="none" strike="noStrike">
                          <a:solidFill>
                            <a:srgbClr val="000000"/>
                          </a:solidFill>
                          <a:effectLst/>
                          <a:latin typeface="微軟正黑體"/>
                        </a:rPr>
                        <a:t>能源使用量</a:t>
                      </a:r>
                      <a:r>
                        <a:rPr lang="en-US" altLang="zh-TW" sz="900" b="1" i="0" u="none" strike="noStrike">
                          <a:solidFill>
                            <a:srgbClr val="000000"/>
                          </a:solidFill>
                          <a:effectLst/>
                          <a:latin typeface="Calibri"/>
                        </a:rPr>
                        <a:t>(</a:t>
                      </a:r>
                      <a:r>
                        <a:rPr lang="zh-TW" altLang="en-US" sz="900" b="1" i="0" u="none" strike="noStrike">
                          <a:solidFill>
                            <a:srgbClr val="000000"/>
                          </a:solidFill>
                          <a:effectLst/>
                          <a:latin typeface="微軟正黑體"/>
                        </a:rPr>
                        <a:t>百萬焦耳</a:t>
                      </a:r>
                      <a:r>
                        <a:rPr lang="en-US" altLang="zh-TW" sz="900" b="1" i="0" u="none" strike="noStrike">
                          <a:solidFill>
                            <a:srgbClr val="000000"/>
                          </a:solidFill>
                          <a:effectLst/>
                          <a:latin typeface="Calibri"/>
                        </a:rPr>
                        <a:t>/</a:t>
                      </a:r>
                      <a:r>
                        <a:rPr lang="zh-TW" altLang="en-US" sz="900" b="1" i="0" u="none" strike="noStrike">
                          <a:solidFill>
                            <a:srgbClr val="000000"/>
                          </a:solidFill>
                          <a:effectLst/>
                          <a:latin typeface="微軟正黑體"/>
                        </a:rPr>
                        <a:t>年</a:t>
                      </a:r>
                      <a:r>
                        <a:rPr lang="en-US" altLang="zh-TW" sz="900" b="1" i="0" u="none" strike="noStrike">
                          <a:solidFill>
                            <a:srgbClr val="000000"/>
                          </a:solidFill>
                          <a:effectLst/>
                          <a:latin typeface="Calibri"/>
                        </a:rPr>
                        <a:t>)</a:t>
                      </a:r>
                      <a:endParaRPr lang="zh-TW" altLang="en-US" sz="900" b="1" i="0" u="none" strike="noStrike">
                        <a:solidFill>
                          <a:srgbClr val="000000"/>
                        </a:solidFill>
                        <a:effectLst/>
                        <a:latin typeface="微軟正黑體"/>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rtl="0" fontAlgn="ctr"/>
                      <a:r>
                        <a:rPr lang="zh-TW" altLang="en-US" sz="900" b="1" i="0" u="none" strike="noStrike">
                          <a:solidFill>
                            <a:srgbClr val="000000"/>
                          </a:solidFill>
                          <a:effectLst/>
                          <a:latin typeface="微軟正黑體"/>
                        </a:rPr>
                        <a:t>英華達能源使用強度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C000"/>
                    </a:solidFill>
                  </a:tcPr>
                </a:tc>
                <a:tc rowSpan="2">
                  <a:txBody>
                    <a:bodyPr/>
                    <a:lstStyle/>
                    <a:p>
                      <a:pPr algn="ctr" rtl="0" fontAlgn="ctr"/>
                      <a:r>
                        <a:rPr lang="zh-TW" altLang="en-US" sz="900" b="1" i="0" u="none" strike="noStrike">
                          <a:solidFill>
                            <a:srgbClr val="000000"/>
                          </a:solidFill>
                          <a:effectLst/>
                          <a:latin typeface="微軟正黑體"/>
                        </a:rPr>
                        <a:t>差異百分比</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 xmlns:a16="http://schemas.microsoft.com/office/drawing/2014/main" val="10000"/>
                  </a:ext>
                </a:extLst>
              </a:tr>
              <a:tr h="323850">
                <a:tc vMerge="1">
                  <a:txBody>
                    <a:bodyPr/>
                    <a:lstStyle/>
                    <a:p>
                      <a:endParaRPr lang="zh-TW" altLang="en-US"/>
                    </a:p>
                  </a:txBody>
                  <a:tcPr/>
                </a:tc>
                <a:tc>
                  <a:txBody>
                    <a:bodyPr/>
                    <a:lstStyle/>
                    <a:p>
                      <a:pPr algn="ctr" rtl="0" fontAlgn="ctr"/>
                      <a:r>
                        <a:rPr lang="zh-TW" altLang="en-US" sz="900" b="1" i="0" u="none" strike="noStrike">
                          <a:solidFill>
                            <a:srgbClr val="000000"/>
                          </a:solidFill>
                          <a:effectLst/>
                          <a:latin typeface="微軟正黑體"/>
                        </a:rPr>
                        <a:t>英華達</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TW" sz="900" b="1" i="0" u="none" strike="noStrike">
                          <a:solidFill>
                            <a:srgbClr val="000000"/>
                          </a:solidFill>
                          <a:effectLst/>
                          <a:latin typeface="微軟正黑體"/>
                        </a:rPr>
                        <a:t>(</a:t>
                      </a:r>
                      <a:r>
                        <a:rPr lang="zh-TW" altLang="en-US" sz="900" b="1" i="0" u="none" strike="noStrike">
                          <a:solidFill>
                            <a:srgbClr val="000000"/>
                          </a:solidFill>
                          <a:effectLst/>
                          <a:latin typeface="微軟正黑體"/>
                        </a:rPr>
                        <a:t>百萬焦耳</a:t>
                      </a:r>
                      <a:r>
                        <a:rPr lang="en-US" altLang="zh-TW" sz="900" b="1" i="0" u="none" strike="noStrike">
                          <a:solidFill>
                            <a:srgbClr val="000000"/>
                          </a:solidFill>
                          <a:effectLst/>
                          <a:latin typeface="微軟正黑體"/>
                        </a:rPr>
                        <a:t>/</a:t>
                      </a:r>
                      <a:r>
                        <a:rPr lang="zh-TW" altLang="en-US" sz="900" b="1" i="0" u="none" strike="noStrike">
                          <a:solidFill>
                            <a:srgbClr val="000000"/>
                          </a:solidFill>
                          <a:effectLst/>
                          <a:latin typeface="微軟正黑體"/>
                        </a:rPr>
                        <a:t>百萬元營收</a:t>
                      </a:r>
                      <a:r>
                        <a:rPr lang="en-US" altLang="zh-TW" sz="900" b="1" i="0" u="none" strike="noStrike">
                          <a:solidFill>
                            <a:srgbClr val="000000"/>
                          </a:solidFill>
                          <a:effectLst/>
                          <a:latin typeface="微軟正黑體"/>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000"/>
                    </a:solidFill>
                  </a:tcPr>
                </a:tc>
                <a:tc vMerge="1">
                  <a:txBody>
                    <a:bodyPr/>
                    <a:lstStyle/>
                    <a:p>
                      <a:endParaRPr lang="zh-TW" altLang="en-US"/>
                    </a:p>
                  </a:txBody>
                  <a:tcPr/>
                </a:tc>
                <a:extLst>
                  <a:ext uri="{0D108BD9-81ED-4DB2-BD59-A6C34878D82A}">
                    <a16:rowId xmlns="" xmlns:a16="http://schemas.microsoft.com/office/drawing/2014/main" val="10001"/>
                  </a:ext>
                </a:extLst>
              </a:tr>
              <a:tr h="209550">
                <a:tc>
                  <a:txBody>
                    <a:bodyPr/>
                    <a:lstStyle/>
                    <a:p>
                      <a:pPr algn="ctr" rtl="0" fontAlgn="ctr"/>
                      <a:r>
                        <a:rPr lang="en-US" altLang="zh-TW" sz="900" b="1" i="0" u="none" strike="noStrike" dirty="0">
                          <a:solidFill>
                            <a:srgbClr val="000000"/>
                          </a:solidFill>
                          <a:effectLst/>
                          <a:latin typeface="Calibri"/>
                        </a:rPr>
                        <a:t>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TW" sz="800" b="1" i="0" u="none" strike="noStrike">
                          <a:solidFill>
                            <a:srgbClr val="000000"/>
                          </a:solidFill>
                          <a:effectLst/>
                          <a:latin typeface="Arial Unicode MS"/>
                        </a:rPr>
                        <a:t>628,965,955.55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zh-TW" sz="800" b="1" i="0" u="none" strike="noStrike">
                          <a:solidFill>
                            <a:srgbClr val="000000"/>
                          </a:solidFill>
                          <a:effectLst/>
                          <a:latin typeface="Arial Unicode MS"/>
                        </a:rPr>
                        <a:t>7794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TW" sz="800" b="1" i="0" u="none" strike="noStrike">
                          <a:solidFill>
                            <a:srgbClr val="000000"/>
                          </a:solidFill>
                          <a:effectLst/>
                          <a:latin typeface="Arial Unicode MS"/>
                        </a:rPr>
                        <a:t>-4.07%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209550">
                <a:tc>
                  <a:txBody>
                    <a:bodyPr/>
                    <a:lstStyle/>
                    <a:p>
                      <a:pPr algn="ctr" rtl="0" fontAlgn="ctr"/>
                      <a:r>
                        <a:rPr lang="en-US" altLang="zh-TW" sz="900" b="1" i="0" u="none" strike="noStrike">
                          <a:solidFill>
                            <a:srgbClr val="000000"/>
                          </a:solidFill>
                          <a:effectLst/>
                          <a:latin typeface="Calibri"/>
                        </a:rPr>
                        <a:t>2019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TW" sz="800" b="1" i="0" u="none" strike="noStrike">
                          <a:solidFill>
                            <a:srgbClr val="000000"/>
                          </a:solidFill>
                          <a:effectLst/>
                          <a:latin typeface="Arial Unicode MS"/>
                        </a:rPr>
                        <a:t>524,147,066.89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zh-TW" altLang="en-US" sz="800" b="1" i="0" u="none" strike="noStrike">
                          <a:solidFill>
                            <a:srgbClr val="000000"/>
                          </a:solidFill>
                          <a:effectLst/>
                          <a:latin typeface="Arial Unicode MS"/>
                        </a:rPr>
                        <a:t>                </a:t>
                      </a:r>
                      <a:r>
                        <a:rPr lang="en-US" altLang="zh-TW" sz="800" b="1" i="0" u="none" strike="noStrike">
                          <a:solidFill>
                            <a:srgbClr val="000000"/>
                          </a:solidFill>
                          <a:effectLst/>
                          <a:latin typeface="Arial Unicode MS"/>
                        </a:rPr>
                        <a:t>6,680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TW" sz="800" b="1" i="0" u="none" strike="noStrike" dirty="0">
                          <a:solidFill>
                            <a:srgbClr val="000000"/>
                          </a:solidFill>
                          <a:effectLst/>
                          <a:latin typeface="Arial Unicode MS"/>
                        </a:rPr>
                        <a:t>-14.29%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graphicFrame>
        <p:nvGraphicFramePr>
          <p:cNvPr id="5" name="表格 4"/>
          <p:cNvGraphicFramePr>
            <a:graphicFrameLocks noGrp="1"/>
          </p:cNvGraphicFramePr>
          <p:nvPr>
            <p:extLst>
              <p:ext uri="{D42A27DB-BD31-4B8C-83A1-F6EECF244321}">
                <p14:modId xmlns:p14="http://schemas.microsoft.com/office/powerpoint/2010/main" val="3115225394"/>
              </p:ext>
            </p:extLst>
          </p:nvPr>
        </p:nvGraphicFramePr>
        <p:xfrm>
          <a:off x="3368825" y="2816185"/>
          <a:ext cx="5472608" cy="1942950"/>
        </p:xfrm>
        <a:graphic>
          <a:graphicData uri="http://schemas.openxmlformats.org/drawingml/2006/table">
            <a:tbl>
              <a:tblPr/>
              <a:tblGrid>
                <a:gridCol w="432047"/>
                <a:gridCol w="1440160"/>
                <a:gridCol w="504056"/>
                <a:gridCol w="1080120"/>
                <a:gridCol w="667720"/>
                <a:gridCol w="452645"/>
                <a:gridCol w="447930"/>
                <a:gridCol w="447930"/>
              </a:tblGrid>
              <a:tr h="270266">
                <a:tc>
                  <a:txBody>
                    <a:bodyPr/>
                    <a:lstStyle/>
                    <a:p>
                      <a:pPr algn="ctr" fontAlgn="ctr"/>
                      <a:r>
                        <a:rPr lang="zh-TW" altLang="en-US" sz="900" b="0" i="0" u="none" strike="noStrike">
                          <a:solidFill>
                            <a:srgbClr val="000000"/>
                          </a:solidFill>
                          <a:effectLst/>
                          <a:latin typeface="微軟正黑體"/>
                        </a:rPr>
                        <a:t>區域</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TW" altLang="en-US" sz="900" b="0" i="0" u="none" strike="noStrike">
                          <a:solidFill>
                            <a:srgbClr val="000000"/>
                          </a:solidFill>
                          <a:effectLst/>
                          <a:latin typeface="微軟正黑體"/>
                        </a:rPr>
                        <a:t>節能減碳方案</a:t>
                      </a:r>
                      <a:endParaRPr lang="zh-TW" altLang="en-US" sz="900" b="0" i="0" u="none" strike="noStrike">
                        <a:solidFill>
                          <a:srgbClr val="000000"/>
                        </a:solidFill>
                        <a:effectLst/>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TW" altLang="en-US" sz="900" b="0" i="0" u="none" strike="noStrike">
                          <a:solidFill>
                            <a:srgbClr val="000000"/>
                          </a:solidFill>
                          <a:effectLst/>
                          <a:latin typeface="微軟正黑體"/>
                        </a:rPr>
                        <a:t>類別</a:t>
                      </a:r>
                      <a:endParaRPr lang="zh-TW" altLang="en-US" sz="900" b="0" i="0" u="none" strike="noStrike">
                        <a:solidFill>
                          <a:srgbClr val="000000"/>
                        </a:solidFill>
                        <a:effectLst/>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TW" altLang="en-US" sz="900" b="0" i="0" u="none" strike="noStrike">
                          <a:solidFill>
                            <a:srgbClr val="000000"/>
                          </a:solidFill>
                          <a:effectLst/>
                          <a:latin typeface="微軟正黑體"/>
                        </a:rPr>
                        <a:t>估計年節省</a:t>
                      </a:r>
                      <a:r>
                        <a:rPr lang="en-US" altLang="zh-TW" sz="900" b="0" i="0" u="none" strike="noStrike">
                          <a:solidFill>
                            <a:srgbClr val="000000"/>
                          </a:solidFill>
                          <a:effectLst/>
                          <a:latin typeface="Calibri"/>
                        </a:rPr>
                        <a:t>(</a:t>
                      </a:r>
                      <a:r>
                        <a:rPr lang="en-US" sz="900" b="0" i="0" u="none" strike="noStrike">
                          <a:solidFill>
                            <a:srgbClr val="000000"/>
                          </a:solidFill>
                          <a:effectLst/>
                          <a:latin typeface="Calibri"/>
                        </a:rPr>
                        <a:t>KWh)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TW" altLang="en-US" sz="900" b="0" i="0" u="none" strike="noStrike">
                          <a:solidFill>
                            <a:srgbClr val="000000"/>
                          </a:solidFill>
                          <a:effectLst/>
                          <a:latin typeface="細明體"/>
                        </a:rPr>
                        <a:t>百萬焦耳</a:t>
                      </a:r>
                      <a:r>
                        <a:rPr lang="en-US" altLang="zh-TW" sz="900" b="0" i="0" u="none" strike="noStrike">
                          <a:solidFill>
                            <a:srgbClr val="000000"/>
                          </a:solidFill>
                          <a:effectLst/>
                          <a:latin typeface="細明體"/>
                        </a:rPr>
                        <a:t>(</a:t>
                      </a:r>
                      <a:r>
                        <a:rPr lang="en-US" sz="900" b="0" i="0" u="none" strike="noStrike">
                          <a:solidFill>
                            <a:srgbClr val="000000"/>
                          </a:solidFill>
                          <a:effectLst/>
                          <a:latin typeface="細明體"/>
                        </a:rPr>
                        <a:t>MJ)</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TW" altLang="en-US" sz="900" b="0" i="0" u="none" strike="noStrike">
                          <a:solidFill>
                            <a:srgbClr val="000000"/>
                          </a:solidFill>
                          <a:effectLst/>
                          <a:latin typeface="微軟正黑體"/>
                        </a:rPr>
                        <a:t>係數</a:t>
                      </a:r>
                      <a:endParaRPr lang="zh-TW" altLang="en-US" sz="900" b="0" i="0" u="none" strike="noStrike">
                        <a:solidFill>
                          <a:srgbClr val="000000"/>
                        </a:solidFill>
                        <a:effectLst/>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gridSpan="2">
                  <a:txBody>
                    <a:bodyPr/>
                    <a:lstStyle/>
                    <a:p>
                      <a:pPr algn="ctr" fontAlgn="ctr"/>
                      <a:r>
                        <a:rPr lang="zh-TW" altLang="en-US" sz="900" b="0" i="0" u="none" strike="noStrike">
                          <a:solidFill>
                            <a:srgbClr val="000000"/>
                          </a:solidFill>
                          <a:effectLst/>
                          <a:latin typeface="微軟正黑體"/>
                        </a:rPr>
                        <a:t>年減碳量</a:t>
                      </a:r>
                      <a:r>
                        <a:rPr lang="en-US" altLang="zh-TW" sz="900" b="0" i="0" u="none" strike="noStrike">
                          <a:solidFill>
                            <a:srgbClr val="000000"/>
                          </a:solidFill>
                          <a:effectLst/>
                          <a:latin typeface="Calibri"/>
                        </a:rPr>
                        <a:t>(</a:t>
                      </a:r>
                      <a:r>
                        <a:rPr lang="zh-TW" altLang="en-US" sz="900" b="0" i="0" u="none" strike="noStrike">
                          <a:solidFill>
                            <a:srgbClr val="000000"/>
                          </a:solidFill>
                          <a:effectLst/>
                          <a:latin typeface="微軟正黑體"/>
                        </a:rPr>
                        <a:t>公噸</a:t>
                      </a:r>
                      <a:r>
                        <a:rPr lang="en-US" sz="900" b="0" i="0" u="none" strike="noStrike">
                          <a:solidFill>
                            <a:srgbClr val="000000"/>
                          </a:solidFill>
                          <a:effectLst/>
                          <a:latin typeface="Calibri"/>
                        </a:rPr>
                        <a:t>CO</a:t>
                      </a:r>
                      <a:r>
                        <a:rPr lang="en-US" sz="900" b="0" i="0" u="none" strike="noStrike" baseline="-25000">
                          <a:solidFill>
                            <a:srgbClr val="000000"/>
                          </a:solidFill>
                          <a:effectLst/>
                          <a:latin typeface="Calibri"/>
                        </a:rPr>
                        <a:t>2</a:t>
                      </a:r>
                      <a:r>
                        <a:rPr lang="en-US" sz="900" b="0" i="0" u="none" strike="noStrike">
                          <a:solidFill>
                            <a:srgbClr val="000000"/>
                          </a:solidFill>
                          <a:effectLst/>
                          <a:latin typeface="Calibri"/>
                        </a:rPr>
                        <a: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hMerge="1">
                  <a:txBody>
                    <a:bodyPr/>
                    <a:lstStyle/>
                    <a:p>
                      <a:endParaRPr lang="zh-TW" altLang="en-US"/>
                    </a:p>
                  </a:txBody>
                  <a:tcPr/>
                </a:tc>
              </a:tr>
              <a:tr h="212114">
                <a:tc rowSpan="3">
                  <a:txBody>
                    <a:bodyPr/>
                    <a:lstStyle/>
                    <a:p>
                      <a:pPr algn="ctr" fontAlgn="ctr"/>
                      <a:r>
                        <a:rPr lang="en-US" sz="900" b="0" i="0" u="none" strike="noStrike">
                          <a:solidFill>
                            <a:srgbClr val="000000"/>
                          </a:solidFill>
                          <a:effectLst/>
                          <a:latin typeface="Calibri"/>
                        </a:rPr>
                        <a:t>IACT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900" b="0" i="0" u="none" strike="noStrike">
                          <a:solidFill>
                            <a:srgbClr val="000000"/>
                          </a:solidFill>
                          <a:effectLst/>
                          <a:latin typeface="Calibri"/>
                        </a:rPr>
                        <a:t>3F </a:t>
                      </a:r>
                      <a:r>
                        <a:rPr lang="zh-TW" altLang="en-US" sz="900" b="0" i="0" u="none" strike="noStrike">
                          <a:solidFill>
                            <a:srgbClr val="000000"/>
                          </a:solidFill>
                          <a:effectLst/>
                          <a:latin typeface="細明體"/>
                        </a:rPr>
                        <a:t>傳統螢光燈管改</a:t>
                      </a:r>
                      <a:r>
                        <a:rPr lang="en-US" altLang="zh-TW" sz="900" b="0" i="0" u="none" strike="noStrike">
                          <a:solidFill>
                            <a:srgbClr val="000000"/>
                          </a:solidFill>
                          <a:effectLst/>
                          <a:latin typeface="Calibri"/>
                        </a:rPr>
                        <a:t>LED</a:t>
                      </a:r>
                      <a:r>
                        <a:rPr lang="zh-TW" altLang="en-US" sz="900" b="0" i="0" u="none" strike="noStrike">
                          <a:solidFill>
                            <a:srgbClr val="000000"/>
                          </a:solidFill>
                          <a:effectLst/>
                          <a:latin typeface="細明體"/>
                        </a:rPr>
                        <a:t>燈管</a:t>
                      </a:r>
                      <a:endParaRPr lang="zh-TW" altLang="en-US" sz="900" b="0" i="0" u="none" strike="noStrike">
                        <a:solidFill>
                          <a:srgbClr val="000000"/>
                        </a:solidFill>
                        <a:effectLst/>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900" b="0" i="0" u="none" strike="noStrike">
                          <a:solidFill>
                            <a:srgbClr val="000000"/>
                          </a:solidFill>
                          <a:effectLst/>
                          <a:latin typeface="微軟正黑體"/>
                        </a:rPr>
                        <a:t>電力</a:t>
                      </a:r>
                      <a:endParaRPr lang="zh-TW" altLang="en-US" sz="900" b="0" i="0" u="none" strike="noStrike">
                        <a:solidFill>
                          <a:srgbClr val="000000"/>
                        </a:solidFill>
                        <a:effectLst/>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900" b="0" i="0" u="none" strike="noStrike">
                          <a:solidFill>
                            <a:srgbClr val="000000"/>
                          </a:solidFill>
                          <a:effectLst/>
                          <a:latin typeface="Calibri"/>
                        </a:rPr>
                        <a:t>20790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900" b="0" i="0" u="none" strike="noStrike">
                          <a:solidFill>
                            <a:srgbClr val="000000"/>
                          </a:solidFill>
                          <a:effectLst/>
                          <a:latin typeface="Calibri"/>
                        </a:rPr>
                        <a:t>10692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900" b="0" i="0" u="none" strike="noStrike">
                          <a:solidFill>
                            <a:srgbClr val="0066CC"/>
                          </a:solidFill>
                          <a:effectLst/>
                          <a:latin typeface="Calibri"/>
                        </a:rPr>
                        <a:t>0.533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ctr"/>
                      <a:r>
                        <a:rPr lang="en-US" altLang="zh-TW" sz="900" b="0" i="0" u="none" strike="noStrike">
                          <a:solidFill>
                            <a:srgbClr val="000000"/>
                          </a:solidFill>
                          <a:effectLst/>
                          <a:latin typeface="Calibri"/>
                        </a:rPr>
                        <a:t>5.70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en-US" altLang="zh-TW" sz="900" b="0" i="0" u="none" strike="noStrike">
                          <a:solidFill>
                            <a:srgbClr val="000000"/>
                          </a:solidFill>
                          <a:effectLst/>
                          <a:latin typeface="Calibri"/>
                        </a:rPr>
                        <a:t>15.28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2114">
                <a:tc vMerge="1">
                  <a:txBody>
                    <a:bodyPr/>
                    <a:lstStyle/>
                    <a:p>
                      <a:endParaRPr lang="zh-TW" altLang="en-US"/>
                    </a:p>
                  </a:txBody>
                  <a:tcPr/>
                </a:tc>
                <a:tc>
                  <a:txBody>
                    <a:bodyPr/>
                    <a:lstStyle/>
                    <a:p>
                      <a:pPr algn="l" fontAlgn="ctr"/>
                      <a:r>
                        <a:rPr lang="en-US" altLang="zh-TW" sz="900" b="0" i="0" u="none" strike="noStrike">
                          <a:solidFill>
                            <a:srgbClr val="000000"/>
                          </a:solidFill>
                          <a:effectLst/>
                          <a:latin typeface="Calibri"/>
                        </a:rPr>
                        <a:t>7F </a:t>
                      </a:r>
                      <a:r>
                        <a:rPr lang="zh-TW" altLang="en-US" sz="900" b="0" i="0" u="none" strike="noStrike">
                          <a:solidFill>
                            <a:srgbClr val="000000"/>
                          </a:solidFill>
                          <a:effectLst/>
                          <a:latin typeface="細明體"/>
                        </a:rPr>
                        <a:t>傳統螢光燈管改</a:t>
                      </a:r>
                      <a:r>
                        <a:rPr lang="en-US" altLang="zh-TW" sz="900" b="0" i="0" u="none" strike="noStrike">
                          <a:solidFill>
                            <a:srgbClr val="000000"/>
                          </a:solidFill>
                          <a:effectLst/>
                          <a:latin typeface="Calibri"/>
                        </a:rPr>
                        <a:t>LED</a:t>
                      </a:r>
                      <a:r>
                        <a:rPr lang="zh-TW" altLang="en-US" sz="900" b="0" i="0" u="none" strike="noStrike">
                          <a:solidFill>
                            <a:srgbClr val="000000"/>
                          </a:solidFill>
                          <a:effectLst/>
                          <a:latin typeface="細明體"/>
                        </a:rPr>
                        <a:t>燈管</a:t>
                      </a:r>
                      <a:endParaRPr lang="zh-TW" altLang="en-US" sz="900" b="0" i="0" u="none" strike="noStrike">
                        <a:solidFill>
                          <a:srgbClr val="000000"/>
                        </a:solidFill>
                        <a:effectLst/>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900" b="0" i="0" u="none" strike="noStrike">
                          <a:solidFill>
                            <a:srgbClr val="000000"/>
                          </a:solidFill>
                          <a:effectLst/>
                          <a:latin typeface="微軟正黑體"/>
                        </a:rPr>
                        <a:t>電力</a:t>
                      </a:r>
                      <a:endParaRPr lang="zh-TW" altLang="en-US" sz="900" b="0" i="0" u="none" strike="noStrike">
                        <a:solidFill>
                          <a:srgbClr val="000000"/>
                        </a:solidFill>
                        <a:effectLst/>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900" b="0" i="0" u="none" strike="noStrike">
                          <a:solidFill>
                            <a:srgbClr val="000000"/>
                          </a:solidFill>
                          <a:effectLst/>
                          <a:latin typeface="Calibri"/>
                        </a:rPr>
                        <a:t>20979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900" b="0" i="0" u="none" strike="noStrike">
                          <a:solidFill>
                            <a:srgbClr val="000000"/>
                          </a:solidFill>
                          <a:effectLst/>
                          <a:latin typeface="Calibri"/>
                        </a:rPr>
                        <a:t>8991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900" b="0" i="0" u="none" strike="noStrike">
                          <a:solidFill>
                            <a:srgbClr val="0066CC"/>
                          </a:solidFill>
                          <a:effectLst/>
                          <a:latin typeface="Calibri"/>
                        </a:rPr>
                        <a:t>0.533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ctr"/>
                      <a:r>
                        <a:rPr lang="en-US" altLang="zh-TW" sz="900" b="0" i="0" u="none" strike="noStrike">
                          <a:solidFill>
                            <a:srgbClr val="000000"/>
                          </a:solidFill>
                          <a:effectLst/>
                          <a:latin typeface="Calibri"/>
                        </a:rPr>
                        <a:t>4.79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zh-TW" altLang="en-US"/>
                    </a:p>
                  </a:txBody>
                  <a:tcPr/>
                </a:tc>
              </a:tr>
              <a:tr h="212114">
                <a:tc vMerge="1">
                  <a:txBody>
                    <a:bodyPr/>
                    <a:lstStyle/>
                    <a:p>
                      <a:endParaRPr lang="zh-TW" altLang="en-US"/>
                    </a:p>
                  </a:txBody>
                  <a:tcPr/>
                </a:tc>
                <a:tc>
                  <a:txBody>
                    <a:bodyPr/>
                    <a:lstStyle/>
                    <a:p>
                      <a:pPr algn="l" fontAlgn="ctr"/>
                      <a:r>
                        <a:rPr lang="en-US" altLang="zh-TW" sz="900" b="0" i="0" u="none" strike="noStrike">
                          <a:solidFill>
                            <a:srgbClr val="000000"/>
                          </a:solidFill>
                          <a:effectLst/>
                          <a:latin typeface="Calibri"/>
                        </a:rPr>
                        <a:t>6F </a:t>
                      </a:r>
                      <a:r>
                        <a:rPr lang="zh-TW" altLang="en-US" sz="900" b="0" i="0" u="none" strike="noStrike">
                          <a:solidFill>
                            <a:srgbClr val="000000"/>
                          </a:solidFill>
                          <a:effectLst/>
                          <a:latin typeface="細明體"/>
                        </a:rPr>
                        <a:t>傳統螢光燈管改</a:t>
                      </a:r>
                      <a:r>
                        <a:rPr lang="en-US" altLang="zh-TW" sz="900" b="0" i="0" u="none" strike="noStrike">
                          <a:solidFill>
                            <a:srgbClr val="000000"/>
                          </a:solidFill>
                          <a:effectLst/>
                          <a:latin typeface="Calibri"/>
                        </a:rPr>
                        <a:t>LED</a:t>
                      </a:r>
                      <a:r>
                        <a:rPr lang="zh-TW" altLang="en-US" sz="900" b="0" i="0" u="none" strike="noStrike">
                          <a:solidFill>
                            <a:srgbClr val="000000"/>
                          </a:solidFill>
                          <a:effectLst/>
                          <a:latin typeface="細明體"/>
                        </a:rPr>
                        <a:t>燈管</a:t>
                      </a:r>
                      <a:endParaRPr lang="zh-TW" altLang="en-US" sz="900" b="0" i="0" u="none" strike="noStrike">
                        <a:solidFill>
                          <a:srgbClr val="000000"/>
                        </a:solidFill>
                        <a:effectLst/>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900" b="0" i="0" u="none" strike="noStrike">
                          <a:solidFill>
                            <a:srgbClr val="000000"/>
                          </a:solidFill>
                          <a:effectLst/>
                          <a:latin typeface="微軟正黑體"/>
                        </a:rPr>
                        <a:t>電力</a:t>
                      </a:r>
                      <a:endParaRPr lang="zh-TW" altLang="en-US" sz="900" b="0" i="0" u="none" strike="noStrike">
                        <a:solidFill>
                          <a:srgbClr val="000000"/>
                        </a:solidFill>
                        <a:effectLst/>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900" b="0" i="0" u="none" strike="noStrike">
                          <a:solidFill>
                            <a:srgbClr val="000000"/>
                          </a:solidFill>
                          <a:effectLst/>
                          <a:latin typeface="Calibri"/>
                        </a:rPr>
                        <a:t>20979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900" b="0" i="0" u="none" strike="noStrike">
                          <a:solidFill>
                            <a:srgbClr val="000000"/>
                          </a:solidFill>
                          <a:effectLst/>
                          <a:latin typeface="Calibri"/>
                        </a:rPr>
                        <a:t>8991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900" b="0" i="0" u="none" strike="noStrike">
                          <a:solidFill>
                            <a:srgbClr val="0066CC"/>
                          </a:solidFill>
                          <a:effectLst/>
                          <a:latin typeface="Calibri"/>
                        </a:rPr>
                        <a:t>0.533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ctr"/>
                      <a:r>
                        <a:rPr lang="en-US" altLang="zh-TW" sz="900" b="0" i="0" u="none" strike="noStrike">
                          <a:solidFill>
                            <a:srgbClr val="000000"/>
                          </a:solidFill>
                          <a:effectLst/>
                          <a:latin typeface="Calibri"/>
                        </a:rPr>
                        <a:t>4.79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zh-TW" altLang="en-US"/>
                    </a:p>
                  </a:txBody>
                  <a:tcPr/>
                </a:tc>
              </a:tr>
              <a:tr h="212114">
                <a:tc rowSpan="2">
                  <a:txBody>
                    <a:bodyPr/>
                    <a:lstStyle/>
                    <a:p>
                      <a:pPr algn="ctr" fontAlgn="ctr"/>
                      <a:r>
                        <a:rPr lang="en-US" sz="900" b="0" i="0" u="none" strike="noStrike">
                          <a:solidFill>
                            <a:srgbClr val="000000"/>
                          </a:solidFill>
                          <a:effectLst/>
                          <a:latin typeface="Calibri"/>
                        </a:rPr>
                        <a:t>IACP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l" fontAlgn="ctr"/>
                      <a:r>
                        <a:rPr lang="zh-TW" altLang="en-US" sz="900" b="0" i="0" u="none" strike="noStrike">
                          <a:solidFill>
                            <a:srgbClr val="000000"/>
                          </a:solidFill>
                          <a:effectLst/>
                          <a:latin typeface="細明體"/>
                        </a:rPr>
                        <a:t>更換</a:t>
                      </a:r>
                      <a:r>
                        <a:rPr lang="en-US" sz="900" b="0" i="0" u="none" strike="noStrike">
                          <a:solidFill>
                            <a:srgbClr val="000000"/>
                          </a:solidFill>
                          <a:effectLst/>
                          <a:latin typeface="Calibri"/>
                        </a:rPr>
                        <a:t>LED</a:t>
                      </a:r>
                      <a:r>
                        <a:rPr lang="zh-TW" altLang="en-US" sz="900" b="0" i="0" u="none" strike="noStrike">
                          <a:solidFill>
                            <a:srgbClr val="000000"/>
                          </a:solidFill>
                          <a:effectLst/>
                          <a:latin typeface="細明體"/>
                        </a:rPr>
                        <a:t>燈具</a:t>
                      </a:r>
                      <a:endParaRPr lang="zh-TW" altLang="en-US" sz="900" b="0" i="0" u="none" strike="noStrike">
                        <a:solidFill>
                          <a:srgbClr val="000000"/>
                        </a:solidFill>
                        <a:effectLst/>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zh-TW" altLang="en-US" sz="900" b="0" i="0" u="none" strike="noStrike">
                          <a:solidFill>
                            <a:srgbClr val="000000"/>
                          </a:solidFill>
                          <a:effectLst/>
                          <a:latin typeface="微軟正黑體"/>
                        </a:rPr>
                        <a:t>電力</a:t>
                      </a:r>
                      <a:endParaRPr lang="zh-TW" altLang="en-US" sz="900" b="0" i="0" u="none" strike="noStrike">
                        <a:solidFill>
                          <a:srgbClr val="000000"/>
                        </a:solidFill>
                        <a:effectLst/>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zh-TW" sz="900" b="0" i="0" u="none" strike="noStrike">
                          <a:solidFill>
                            <a:srgbClr val="000000"/>
                          </a:solidFill>
                          <a:effectLst/>
                          <a:latin typeface="Calibri"/>
                        </a:rPr>
                        <a:t>118,075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zh-TW" sz="900" b="0" i="0" u="none" strike="noStrike">
                          <a:solidFill>
                            <a:srgbClr val="000000"/>
                          </a:solidFill>
                          <a:effectLst/>
                          <a:latin typeface="Calibri"/>
                        </a:rPr>
                        <a:t>425,070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zh-TW" sz="900" b="0" i="0" u="none" strike="noStrike">
                          <a:solidFill>
                            <a:srgbClr val="0066CC"/>
                          </a:solidFill>
                          <a:effectLst/>
                          <a:latin typeface="Calibri"/>
                        </a:rPr>
                        <a:t>0.788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zh-TW" sz="900" b="0" i="0" u="none" strike="noStrike">
                          <a:solidFill>
                            <a:srgbClr val="000000"/>
                          </a:solidFill>
                          <a:effectLst/>
                          <a:latin typeface="Calibri"/>
                        </a:rPr>
                        <a:t>93.04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rowSpan="2">
                  <a:txBody>
                    <a:bodyPr/>
                    <a:lstStyle/>
                    <a:p>
                      <a:pPr algn="ctr" fontAlgn="ctr"/>
                      <a:r>
                        <a:rPr lang="en-US" altLang="zh-TW" sz="900" b="0" i="0" u="none" strike="noStrike">
                          <a:solidFill>
                            <a:srgbClr val="000000"/>
                          </a:solidFill>
                          <a:effectLst/>
                          <a:latin typeface="Calibri"/>
                        </a:rPr>
                        <a:t>1,820.65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r>
              <a:tr h="212114">
                <a:tc vMerge="1">
                  <a:txBody>
                    <a:bodyPr/>
                    <a:lstStyle/>
                    <a:p>
                      <a:endParaRPr lang="zh-TW" altLang="en-US"/>
                    </a:p>
                  </a:txBody>
                  <a:tcPr/>
                </a:tc>
                <a:tc>
                  <a:txBody>
                    <a:bodyPr/>
                    <a:lstStyle/>
                    <a:p>
                      <a:pPr algn="l" fontAlgn="ctr"/>
                      <a:r>
                        <a:rPr lang="zh-TW" altLang="en-US" sz="900" b="0" i="0" u="none" strike="noStrike">
                          <a:solidFill>
                            <a:srgbClr val="000000"/>
                          </a:solidFill>
                          <a:effectLst/>
                          <a:latin typeface="細明體"/>
                        </a:rPr>
                        <a:t>光伏發電</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zh-TW" altLang="en-US" sz="900" b="0" i="0" u="none" strike="noStrike">
                          <a:solidFill>
                            <a:srgbClr val="000000"/>
                          </a:solidFill>
                          <a:effectLst/>
                          <a:latin typeface="微軟正黑體"/>
                        </a:rPr>
                        <a:t>電力</a:t>
                      </a:r>
                      <a:endParaRPr lang="zh-TW" altLang="en-US" sz="900" b="0" i="0" u="none" strike="noStrike">
                        <a:solidFill>
                          <a:srgbClr val="000000"/>
                        </a:solidFill>
                        <a:effectLst/>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zh-TW" sz="900" b="0" i="0" u="none" strike="noStrike">
                          <a:solidFill>
                            <a:srgbClr val="000000"/>
                          </a:solidFill>
                          <a:effectLst/>
                          <a:latin typeface="Calibri"/>
                        </a:rPr>
                        <a:t>2,192,400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zh-TW" sz="900" b="0" i="0" u="none" strike="noStrike">
                          <a:solidFill>
                            <a:srgbClr val="000000"/>
                          </a:solidFill>
                          <a:effectLst/>
                          <a:latin typeface="Calibri"/>
                        </a:rPr>
                        <a:t>7,892,640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zh-TW" sz="900" b="0" i="0" u="none" strike="noStrike">
                          <a:solidFill>
                            <a:srgbClr val="0066CC"/>
                          </a:solidFill>
                          <a:effectLst/>
                          <a:latin typeface="Calibri"/>
                        </a:rPr>
                        <a:t>0.788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n-US" altLang="zh-TW" sz="900" b="0" i="0" u="none" strike="noStrike">
                          <a:solidFill>
                            <a:srgbClr val="000000"/>
                          </a:solidFill>
                          <a:effectLst/>
                          <a:latin typeface="Calibri"/>
                        </a:rPr>
                        <a:t>1,727.61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vMerge="1">
                  <a:txBody>
                    <a:bodyPr/>
                    <a:lstStyle/>
                    <a:p>
                      <a:endParaRPr lang="zh-TW" altLang="en-US"/>
                    </a:p>
                  </a:txBody>
                  <a:tcPr/>
                </a:tc>
              </a:tr>
              <a:tr h="197973">
                <a:tc rowSpan="2">
                  <a:txBody>
                    <a:bodyPr/>
                    <a:lstStyle/>
                    <a:p>
                      <a:pPr algn="ctr" fontAlgn="ctr"/>
                      <a:r>
                        <a:rPr lang="en-US" sz="900" b="0" i="0" u="none" strike="noStrike">
                          <a:solidFill>
                            <a:srgbClr val="000000"/>
                          </a:solidFill>
                          <a:effectLst/>
                          <a:latin typeface="Calibri"/>
                        </a:rPr>
                        <a:t>IACJ</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l" fontAlgn="ctr"/>
                      <a:r>
                        <a:rPr lang="zh-TW" altLang="en-US" sz="900" b="0" i="0" u="none" strike="noStrike">
                          <a:solidFill>
                            <a:srgbClr val="000000"/>
                          </a:solidFill>
                          <a:effectLst/>
                          <a:latin typeface="細明體"/>
                        </a:rPr>
                        <a:t>傳統燈管汰換</a:t>
                      </a:r>
                      <a:r>
                        <a:rPr lang="en-US" altLang="zh-TW" sz="900" b="0" i="0" u="none" strike="noStrike">
                          <a:solidFill>
                            <a:srgbClr val="000000"/>
                          </a:solidFill>
                          <a:effectLst/>
                          <a:latin typeface="細明體"/>
                        </a:rPr>
                        <a:t>LED</a:t>
                      </a:r>
                      <a:r>
                        <a:rPr lang="zh-TW" altLang="en-US" sz="900" b="0" i="0" u="none" strike="noStrike">
                          <a:solidFill>
                            <a:srgbClr val="000000"/>
                          </a:solidFill>
                          <a:effectLst/>
                          <a:latin typeface="細明體"/>
                        </a:rPr>
                        <a:t>節能燈管</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zh-TW" altLang="en-US" sz="900" b="0" i="0" u="none" strike="noStrike">
                          <a:solidFill>
                            <a:srgbClr val="000000"/>
                          </a:solidFill>
                          <a:effectLst/>
                          <a:latin typeface="微軟正黑體"/>
                        </a:rPr>
                        <a:t>電力</a:t>
                      </a:r>
                      <a:endParaRPr lang="zh-TW" altLang="en-US" sz="900" b="0" i="0" u="none" strike="noStrike">
                        <a:solidFill>
                          <a:srgbClr val="000000"/>
                        </a:solidFill>
                        <a:effectLst/>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altLang="zh-TW" sz="900" b="0" i="0" u="none" strike="noStrike">
                          <a:solidFill>
                            <a:srgbClr val="000000"/>
                          </a:solidFill>
                          <a:effectLst/>
                          <a:latin typeface="Calibri"/>
                        </a:rPr>
                        <a:t>28,845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altLang="zh-TW" sz="900" b="0" i="0" u="none" strike="noStrike">
                          <a:solidFill>
                            <a:srgbClr val="000000"/>
                          </a:solidFill>
                          <a:effectLst/>
                          <a:latin typeface="Calibri"/>
                        </a:rPr>
                        <a:t>103,842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altLang="zh-TW" sz="900" b="0" i="0" u="none" strike="noStrike">
                          <a:solidFill>
                            <a:srgbClr val="0066CC"/>
                          </a:solidFill>
                          <a:effectLst/>
                          <a:latin typeface="Calibri"/>
                        </a:rPr>
                        <a:t>0.7035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altLang="zh-TW" sz="900" b="0" i="0" u="none" strike="noStrike">
                          <a:solidFill>
                            <a:srgbClr val="000000"/>
                          </a:solidFill>
                          <a:effectLst/>
                          <a:latin typeface="Calibri"/>
                        </a:rPr>
                        <a:t>20.29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en-US" altLang="zh-TW" sz="900" b="0" i="0" u="none" strike="noStrike">
                          <a:solidFill>
                            <a:srgbClr val="000000"/>
                          </a:solidFill>
                          <a:effectLst/>
                          <a:latin typeface="Calibri"/>
                        </a:rPr>
                        <a:t>913.93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197973">
                <a:tc vMerge="1">
                  <a:txBody>
                    <a:bodyPr/>
                    <a:lstStyle/>
                    <a:p>
                      <a:endParaRPr lang="zh-TW" altLang="en-US"/>
                    </a:p>
                  </a:txBody>
                  <a:tcPr/>
                </a:tc>
                <a:tc>
                  <a:txBody>
                    <a:bodyPr/>
                    <a:lstStyle/>
                    <a:p>
                      <a:pPr algn="l" fontAlgn="ctr"/>
                      <a:r>
                        <a:rPr lang="zh-TW" altLang="en-US" sz="900" b="0" i="0" u="none" strike="noStrike">
                          <a:solidFill>
                            <a:srgbClr val="000000"/>
                          </a:solidFill>
                          <a:effectLst/>
                          <a:latin typeface="細明體"/>
                        </a:rPr>
                        <a:t>光伏發電</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zh-TW" altLang="en-US" sz="900" b="0" i="0" u="none" strike="noStrike">
                          <a:solidFill>
                            <a:srgbClr val="000000"/>
                          </a:solidFill>
                          <a:effectLst/>
                          <a:latin typeface="微軟正黑體"/>
                        </a:rPr>
                        <a:t>電力</a:t>
                      </a:r>
                      <a:endParaRPr lang="zh-TW" altLang="en-US" sz="900" b="0" i="0" u="none" strike="noStrike">
                        <a:solidFill>
                          <a:srgbClr val="000000"/>
                        </a:solidFill>
                        <a:effectLst/>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altLang="zh-TW" sz="900" b="0" i="0" u="none" strike="noStrike">
                          <a:solidFill>
                            <a:srgbClr val="000000"/>
                          </a:solidFill>
                          <a:effectLst/>
                          <a:latin typeface="Calibri"/>
                        </a:rPr>
                        <a:t>1,270,271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altLang="zh-TW" sz="900" b="0" i="0" u="none" strike="noStrike">
                          <a:solidFill>
                            <a:srgbClr val="000000"/>
                          </a:solidFill>
                          <a:effectLst/>
                          <a:latin typeface="Calibri"/>
                        </a:rPr>
                        <a:t>4,572,976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altLang="zh-TW" sz="900" b="0" i="0" u="none" strike="noStrike">
                          <a:solidFill>
                            <a:srgbClr val="0066CC"/>
                          </a:solidFill>
                          <a:effectLst/>
                          <a:latin typeface="Calibri"/>
                        </a:rPr>
                        <a:t>0.7035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altLang="zh-TW" sz="900" b="0" i="0" u="none" strike="noStrike">
                          <a:solidFill>
                            <a:srgbClr val="000000"/>
                          </a:solidFill>
                          <a:effectLst/>
                          <a:latin typeface="Calibri"/>
                        </a:rPr>
                        <a:t>893.64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vMerge="1">
                  <a:txBody>
                    <a:bodyPr/>
                    <a:lstStyle/>
                    <a:p>
                      <a:endParaRPr lang="zh-TW" altLang="en-US"/>
                    </a:p>
                  </a:txBody>
                  <a:tcPr/>
                </a:tc>
              </a:tr>
              <a:tr h="212114">
                <a:tc>
                  <a:txBody>
                    <a:bodyPr/>
                    <a:lstStyle/>
                    <a:p>
                      <a:pPr algn="ctr" fontAlgn="ctr"/>
                      <a:r>
                        <a:rPr lang="zh-TW" altLang="en-US" sz="900" b="0" i="0" u="none" strike="noStrike">
                          <a:solidFill>
                            <a:srgbClr val="000000"/>
                          </a:solidFill>
                          <a:effectLst/>
                          <a:latin typeface="細明體"/>
                        </a:rPr>
                        <a:t>合計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l" fontAlgn="ctr"/>
                      <a:r>
                        <a:rPr lang="zh-TW" altLang="en-US" sz="900" b="0" i="0" u="none" strike="noStrike">
                          <a:solidFill>
                            <a:srgbClr val="000000"/>
                          </a:solidFill>
                          <a:effectLst/>
                          <a:latin typeface="Calibri"/>
                        </a:rPr>
                        <a:t>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zh-TW" altLang="en-US" sz="900" b="0" i="0" u="none" strike="noStrike">
                          <a:solidFill>
                            <a:srgbClr val="000000"/>
                          </a:solidFill>
                          <a:effectLst/>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l" fontAlgn="ctr"/>
                      <a:r>
                        <a:rPr lang="zh-TW" altLang="en-US" sz="900" b="0" i="0" u="none" strike="noStrike">
                          <a:solidFill>
                            <a:srgbClr val="000000"/>
                          </a:solidFill>
                          <a:effectLst/>
                          <a:latin typeface="Calibri"/>
                        </a:rPr>
                        <a:t>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n-US" altLang="zh-TW" sz="900" b="0" i="0" u="none" strike="noStrike">
                          <a:solidFill>
                            <a:srgbClr val="000000"/>
                          </a:solidFill>
                          <a:effectLst/>
                          <a:latin typeface="Calibri"/>
                        </a:rPr>
                        <a:t>13,023,202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l" fontAlgn="ctr"/>
                      <a:r>
                        <a:rPr lang="zh-TW" altLang="en-US" sz="900" b="0" i="0" u="none" strike="noStrike">
                          <a:solidFill>
                            <a:srgbClr val="000000"/>
                          </a:solidFill>
                          <a:effectLst/>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gridSpan="2">
                  <a:txBody>
                    <a:bodyPr/>
                    <a:lstStyle/>
                    <a:p>
                      <a:pPr algn="ctr" fontAlgn="ctr"/>
                      <a:r>
                        <a:rPr lang="en-US" altLang="zh-TW" sz="900" b="0" i="0" u="none" strike="noStrike" dirty="0">
                          <a:solidFill>
                            <a:srgbClr val="000000"/>
                          </a:solidFill>
                          <a:effectLst/>
                          <a:latin typeface="Calibri"/>
                        </a:rPr>
                        <a:t>2,749.87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hMerge="1">
                  <a:txBody>
                    <a:bodyPr/>
                    <a:lstStyle/>
                    <a:p>
                      <a:endParaRPr lang="zh-TW" altLang="en-US"/>
                    </a:p>
                  </a:txBody>
                  <a:tcPr/>
                </a:tc>
              </a:tr>
            </a:tbl>
          </a:graphicData>
        </a:graphic>
      </p:graphicFrame>
    </p:spTree>
    <p:extLst>
      <p:ext uri="{BB962C8B-B14F-4D97-AF65-F5344CB8AC3E}">
        <p14:creationId xmlns:p14="http://schemas.microsoft.com/office/powerpoint/2010/main" val="14780420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2"/>
          </p:nvPr>
        </p:nvSpPr>
        <p:spPr>
          <a:xfrm>
            <a:off x="3440832" y="756611"/>
            <a:ext cx="2891725" cy="605676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lvl="2" indent="0" algn="just">
              <a:lnSpc>
                <a:spcPct val="150000"/>
              </a:lnSpc>
              <a:spcBef>
                <a:spcPts val="600"/>
              </a:spcBef>
              <a:spcAft>
                <a:spcPts val="600"/>
              </a:spcAft>
              <a:buNone/>
            </a:pPr>
            <a:r>
              <a:rPr lang="en-US" altLang="zh-TW" sz="900" dirty="0">
                <a:latin typeface="微軟正黑體" panose="020B0604030504040204" pitchFamily="34" charset="-120"/>
                <a:ea typeface="微軟正黑體" panose="020B0604030504040204" pitchFamily="34" charset="-120"/>
              </a:rPr>
              <a:t>(5).</a:t>
            </a:r>
            <a:r>
              <a:rPr lang="zh-TW" altLang="en-US" sz="900" dirty="0">
                <a:latin typeface="微軟正黑體" panose="020B0604030504040204" pitchFamily="34" charset="-120"/>
                <a:ea typeface="微軟正黑體" panose="020B0604030504040204" pitchFamily="34" charset="-120"/>
              </a:rPr>
              <a:t>環保支出</a:t>
            </a:r>
            <a:endParaRPr lang="en-US" altLang="zh-TW" sz="900" dirty="0">
              <a:latin typeface="微軟正黑體" panose="020B0604030504040204" pitchFamily="34" charset="-120"/>
              <a:ea typeface="微軟正黑體" panose="020B0604030504040204" pitchFamily="34" charset="-120"/>
            </a:endParaRPr>
          </a:p>
          <a:p>
            <a:pPr marL="0" lvl="2" indent="268288" algn="just">
              <a:lnSpc>
                <a:spcPct val="150000"/>
              </a:lnSpc>
              <a:spcBef>
                <a:spcPts val="600"/>
              </a:spcBef>
              <a:spcAft>
                <a:spcPts val="600"/>
              </a:spcAft>
              <a:buNone/>
            </a:pPr>
            <a:r>
              <a:rPr lang="zh-TW" altLang="en-US" sz="900" dirty="0">
                <a:latin typeface="微軟正黑體" panose="020B0604030504040204" pitchFamily="34" charset="-120"/>
                <a:ea typeface="微軟正黑體" panose="020B0604030504040204" pitchFamily="34" charset="-120"/>
              </a:rPr>
              <a:t>為避免公司營運過程造成環境污染，英華達對當地社區並無重大潛在或負面之影響，英華達在空氣污染、廢水、化學品、廢棄物等方面皆有良好的運作與管控機制，有效預防有毒或有害物質污染周遭環境。英華達於</a:t>
            </a:r>
            <a:r>
              <a:rPr lang="en-US" altLang="zh-TW" sz="900" dirty="0">
                <a:latin typeface="微軟正黑體" panose="020B0604030504040204" pitchFamily="34" charset="-120"/>
                <a:ea typeface="微軟正黑體" panose="020B0604030504040204" pitchFamily="34" charset="-120"/>
              </a:rPr>
              <a:t>2019</a:t>
            </a:r>
            <a:r>
              <a:rPr lang="zh-TW" altLang="en-US" sz="900" dirty="0">
                <a:latin typeface="微軟正黑體" panose="020B0604030504040204" pitchFamily="34" charset="-120"/>
                <a:ea typeface="微軟正黑體" panose="020B0604030504040204" pitchFamily="34" charset="-120"/>
              </a:rPr>
              <a:t>年並無發生任何嚴重洩漏事件或因污染環境而遭受損失及處分。</a:t>
            </a:r>
            <a:endParaRPr lang="en-US" altLang="zh-TW" sz="900" dirty="0">
              <a:latin typeface="微軟正黑體" panose="020B0604030504040204" pitchFamily="34" charset="-120"/>
              <a:ea typeface="微軟正黑體" panose="020B0604030504040204" pitchFamily="34" charset="-120"/>
            </a:endParaRPr>
          </a:p>
          <a:p>
            <a:pPr marL="0" lvl="2" indent="268288" algn="just">
              <a:lnSpc>
                <a:spcPct val="150000"/>
              </a:lnSpc>
              <a:spcBef>
                <a:spcPts val="600"/>
              </a:spcBef>
              <a:spcAft>
                <a:spcPts val="600"/>
              </a:spcAft>
              <a:buNone/>
            </a:pPr>
            <a:r>
              <a:rPr lang="zh-TW" altLang="en-US" sz="900" dirty="0">
                <a:latin typeface="微軟正黑體" panose="020B0604030504040204" pitchFamily="34" charset="-120"/>
                <a:ea typeface="微軟正黑體" panose="020B0604030504040204" pitchFamily="34" charset="-120"/>
              </a:rPr>
              <a:t>為降低公司營運對環境所造成之衝擊，未來英華達將持續推行各項污染預防與環境保護工作，</a:t>
            </a:r>
            <a:r>
              <a:rPr lang="en-US" altLang="zh-TW" sz="900" dirty="0">
                <a:latin typeface="微軟正黑體" panose="020B0604030504040204" pitchFamily="34" charset="-120"/>
                <a:ea typeface="微軟正黑體" panose="020B0604030504040204" pitchFamily="34" charset="-120"/>
              </a:rPr>
              <a:t>2019</a:t>
            </a:r>
            <a:r>
              <a:rPr lang="zh-TW" altLang="en-US" sz="900" dirty="0">
                <a:latin typeface="微軟正黑體" panose="020B0604030504040204" pitchFamily="34" charset="-120"/>
                <a:ea typeface="微軟正黑體" panose="020B0604030504040204" pitchFamily="34" charset="-120"/>
              </a:rPr>
              <a:t>年環保總支出約</a:t>
            </a:r>
            <a:r>
              <a:rPr lang="zh-TW" altLang="en-US" sz="900" dirty="0" smtClean="0">
                <a:latin typeface="微軟正黑體" panose="020B0604030504040204" pitchFamily="34" charset="-120"/>
                <a:ea typeface="微軟正黑體" panose="020B0604030504040204" pitchFamily="34" charset="-120"/>
              </a:rPr>
              <a:t>新台幣</a:t>
            </a:r>
            <a:r>
              <a:rPr lang="en-US" altLang="zh-TW" sz="900" dirty="0" smtClean="0">
                <a:latin typeface="微軟正黑體" panose="020B0604030504040204" pitchFamily="34" charset="-120"/>
                <a:ea typeface="微軟正黑體" panose="020B0604030504040204" pitchFamily="34" charset="-120"/>
              </a:rPr>
              <a:t>29,228,985.57</a:t>
            </a:r>
            <a:r>
              <a:rPr lang="zh-TW" altLang="en-US" sz="900" dirty="0" smtClean="0">
                <a:latin typeface="微軟正黑體" panose="020B0604030504040204" pitchFamily="34" charset="-120"/>
                <a:ea typeface="微軟正黑體" panose="020B0604030504040204" pitchFamily="34" charset="-120"/>
              </a:rPr>
              <a:t>，</a:t>
            </a:r>
            <a:r>
              <a:rPr lang="zh-TW" altLang="en-US" sz="900" dirty="0">
                <a:latin typeface="微軟正黑體" panose="020B0604030504040204" pitchFamily="34" charset="-120"/>
                <a:ea typeface="微軟正黑體" panose="020B0604030504040204" pitchFamily="34" charset="-120"/>
              </a:rPr>
              <a:t>主要包含廢棄物處理、污染防制設備維護、環境檢測、生態綠化、綠色管理體系驗證、產品環保標章ˇ認證、環境教育、節能減碳工程、環境保育活動、職業健康等。</a:t>
            </a:r>
          </a:p>
          <a:p>
            <a:pPr marL="0" lvl="2" indent="268288" algn="just">
              <a:lnSpc>
                <a:spcPct val="150000"/>
              </a:lnSpc>
              <a:spcBef>
                <a:spcPts val="600"/>
              </a:spcBef>
              <a:spcAft>
                <a:spcPts val="600"/>
              </a:spcAft>
              <a:buNone/>
            </a:pPr>
            <a:endParaRPr lang="zh-TW" altLang="en-US" sz="900" dirty="0">
              <a:latin typeface="微軟正黑體" panose="020B0604030504040204" pitchFamily="34" charset="-120"/>
              <a:ea typeface="微軟正黑體" panose="020B0604030504040204" pitchFamily="34" charset="-120"/>
            </a:endParaRPr>
          </a:p>
          <a:p>
            <a:pPr marL="3175" indent="265113"/>
            <a:endParaRPr lang="zh-TW" altLang="en-US" sz="900" dirty="0"/>
          </a:p>
          <a:p>
            <a:pPr marL="0" indent="234000" algn="just">
              <a:lnSpc>
                <a:spcPct val="150000"/>
              </a:lnSpc>
              <a:spcBef>
                <a:spcPts val="600"/>
              </a:spcBef>
              <a:spcAft>
                <a:spcPts val="600"/>
              </a:spcAft>
            </a:pPr>
            <a:endParaRPr lang="zh-TW" altLang="en-US"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p:txBody>
      </p:sp>
      <p:sp>
        <p:nvSpPr>
          <p:cNvPr id="15" name="內容版面配置區 14"/>
          <p:cNvSpPr>
            <a:spLocks noGrp="1"/>
          </p:cNvSpPr>
          <p:nvPr>
            <p:ph idx="13"/>
          </p:nvPr>
        </p:nvSpPr>
        <p:spPr>
          <a:xfrm>
            <a:off x="297888" y="744771"/>
            <a:ext cx="3063242" cy="6140613"/>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lvl="2" indent="0" algn="just">
              <a:lnSpc>
                <a:spcPct val="150000"/>
              </a:lnSpc>
              <a:spcBef>
                <a:spcPts val="600"/>
              </a:spcBef>
              <a:buNone/>
            </a:pPr>
            <a:r>
              <a:rPr lang="en-US" altLang="zh-TW" sz="1100" b="1" dirty="0">
                <a:latin typeface="微軟正黑體" panose="020B0604030504040204" pitchFamily="34" charset="-120"/>
                <a:ea typeface="微軟正黑體" panose="020B0604030504040204" pitchFamily="34" charset="-120"/>
                <a:sym typeface="微軟正黑體" pitchFamily="34" charset="-120"/>
              </a:rPr>
              <a:t>8. </a:t>
            </a:r>
            <a:r>
              <a:rPr lang="zh-TW" altLang="en-US" sz="1100" b="1" dirty="0">
                <a:latin typeface="微軟正黑體" panose="020B0604030504040204" pitchFamily="34" charset="-120"/>
                <a:ea typeface="微軟正黑體" panose="020B0604030504040204" pitchFamily="34" charset="-120"/>
                <a:sym typeface="微軟正黑體" pitchFamily="34" charset="-120"/>
              </a:rPr>
              <a:t>能資源管理</a:t>
            </a:r>
            <a:endParaRPr lang="en-US" altLang="zh-TW" sz="1100" b="1" dirty="0">
              <a:latin typeface="微軟正黑體" panose="020B0604030504040204" pitchFamily="34" charset="-120"/>
              <a:ea typeface="微軟正黑體" panose="020B0604030504040204" pitchFamily="34" charset="-120"/>
              <a:sym typeface="微軟正黑體" pitchFamily="34" charset="-120"/>
            </a:endParaRPr>
          </a:p>
          <a:p>
            <a:pPr marL="0" lvl="2" indent="0" algn="just">
              <a:lnSpc>
                <a:spcPct val="150000"/>
              </a:lnSpc>
              <a:spcBef>
                <a:spcPts val="600"/>
              </a:spcBef>
              <a:spcAft>
                <a:spcPts val="600"/>
              </a:spcAft>
              <a:buNone/>
            </a:pPr>
            <a:r>
              <a:rPr lang="en-US" altLang="zh-TW" sz="900" dirty="0">
                <a:latin typeface="微軟正黑體" panose="020B0604030504040204" pitchFamily="34" charset="-120"/>
                <a:ea typeface="微軟正黑體" panose="020B0604030504040204" pitchFamily="34" charset="-120"/>
              </a:rPr>
              <a:t>(4).</a:t>
            </a:r>
            <a:r>
              <a:rPr lang="zh-TW" altLang="en-US" sz="900" dirty="0">
                <a:latin typeface="微軟正黑體" panose="020B0604030504040204" pitchFamily="34" charset="-120"/>
                <a:ea typeface="微軟正黑體" panose="020B0604030504040204" pitchFamily="34" charset="-120"/>
              </a:rPr>
              <a:t>能資源管理</a:t>
            </a:r>
            <a:endParaRPr lang="en-US" altLang="zh-TW" sz="900" dirty="0">
              <a:latin typeface="微軟正黑體" panose="020B0604030504040204" pitchFamily="34" charset="-120"/>
              <a:ea typeface="微軟正黑體" panose="020B0604030504040204" pitchFamily="34" charset="-120"/>
            </a:endParaRPr>
          </a:p>
          <a:p>
            <a:pPr marL="0" lvl="2" indent="268288" algn="just">
              <a:lnSpc>
                <a:spcPct val="150000"/>
              </a:lnSpc>
              <a:spcBef>
                <a:spcPts val="0"/>
              </a:spcBef>
              <a:spcAft>
                <a:spcPts val="600"/>
              </a:spcAft>
              <a:buNone/>
            </a:pPr>
            <a:r>
              <a:rPr lang="zh-TW" altLang="en-US" sz="900" dirty="0">
                <a:latin typeface="微軟正黑體" panose="020B0604030504040204" pitchFamily="34" charset="-120"/>
                <a:ea typeface="微軟正黑體" panose="020B0604030504040204" pitchFamily="34" charset="-120"/>
              </a:rPr>
              <a:t>近年來水資源議題一直是國際關注的重點之一，英華達以</a:t>
            </a:r>
            <a:r>
              <a:rPr lang="en-US" altLang="zh-TW" sz="900" dirty="0">
                <a:latin typeface="微軟正黑體" panose="020B0604030504040204" pitchFamily="34" charset="-120"/>
                <a:ea typeface="微軟正黑體" panose="020B0604030504040204" pitchFamily="34" charset="-120"/>
              </a:rPr>
              <a:t>ODM</a:t>
            </a:r>
            <a:r>
              <a:rPr lang="zh-TW" altLang="en-US" sz="900" dirty="0">
                <a:latin typeface="微軟正黑體" panose="020B0604030504040204" pitchFamily="34" charset="-120"/>
                <a:ea typeface="微軟正黑體" panose="020B0604030504040204" pitchFamily="34" charset="-120"/>
              </a:rPr>
              <a:t>組裝生產為主，雖然水資源並非英華達的重大議題，身為地球一份子，英華達仍會致力制定節水政策與措施，以減少水資源的浪費。</a:t>
            </a:r>
            <a:endParaRPr lang="en-US" altLang="zh-TW" sz="900" dirty="0">
              <a:latin typeface="微軟正黑體" panose="020B0604030504040204" pitchFamily="34" charset="-120"/>
              <a:ea typeface="微軟正黑體" panose="020B0604030504040204" pitchFamily="34" charset="-120"/>
            </a:endParaRPr>
          </a:p>
          <a:p>
            <a:pPr marL="0" lvl="2" indent="0" algn="just">
              <a:lnSpc>
                <a:spcPct val="150000"/>
              </a:lnSpc>
              <a:spcBef>
                <a:spcPts val="600"/>
              </a:spcBef>
              <a:spcAft>
                <a:spcPts val="600"/>
              </a:spcAft>
              <a:buNone/>
            </a:pPr>
            <a:r>
              <a:rPr lang="en-US" altLang="zh-TW" sz="900" dirty="0">
                <a:latin typeface="微軟正黑體" panose="020B0604030504040204" pitchFamily="34" charset="-120"/>
                <a:ea typeface="微軟正黑體" panose="020B0604030504040204" pitchFamily="34" charset="-120"/>
              </a:rPr>
              <a:t>          1).</a:t>
            </a:r>
            <a:r>
              <a:rPr lang="zh-TW" altLang="en-US" sz="900" dirty="0">
                <a:latin typeface="微軟正黑體" panose="020B0604030504040204" pitchFamily="34" charset="-120"/>
                <a:ea typeface="微軟正黑體" panose="020B0604030504040204" pitchFamily="34" charset="-120"/>
              </a:rPr>
              <a:t>水資源統計</a:t>
            </a:r>
            <a:r>
              <a:rPr lang="en-US" altLang="zh-TW" sz="900" dirty="0">
                <a:latin typeface="微軟正黑體" panose="020B0604030504040204" pitchFamily="34" charset="-120"/>
                <a:ea typeface="微軟正黑體" panose="020B0604030504040204" pitchFamily="34" charset="-120"/>
              </a:rPr>
              <a:t>:</a:t>
            </a:r>
          </a:p>
          <a:p>
            <a:pPr marL="0" lvl="2" indent="268288" algn="just">
              <a:lnSpc>
                <a:spcPct val="150000"/>
              </a:lnSpc>
              <a:spcBef>
                <a:spcPts val="600"/>
              </a:spcBef>
              <a:spcAft>
                <a:spcPts val="600"/>
              </a:spcAft>
              <a:buNone/>
            </a:pPr>
            <a:r>
              <a:rPr lang="zh-TW" altLang="en-US" sz="900" dirty="0">
                <a:latin typeface="微軟正黑體" panose="020B0604030504040204" pitchFamily="34" charset="-120"/>
                <a:ea typeface="微軟正黑體" panose="020B0604030504040204" pitchFamily="34" charset="-120"/>
              </a:rPr>
              <a:t>英華達為減少水資源的浪費及提升用水效率，仍定期統計水資源使用量，以分析提出節水方案與措施，主要的方法為採用環保節水標章之設備及執行節水宣導，養成同仁減少水用量的良好常生活方式。</a:t>
            </a:r>
            <a:r>
              <a:rPr lang="en-US" altLang="zh-TW" sz="900" dirty="0">
                <a:latin typeface="微軟正黑體" panose="020B0604030504040204" pitchFamily="34" charset="-120"/>
                <a:ea typeface="微軟正黑體" panose="020B0604030504040204" pitchFamily="34" charset="-120"/>
              </a:rPr>
              <a:t>2019</a:t>
            </a:r>
            <a:r>
              <a:rPr lang="zh-TW" altLang="en-US" sz="900" dirty="0">
                <a:latin typeface="微軟正黑體" panose="020B0604030504040204" pitchFamily="34" charset="-120"/>
                <a:ea typeface="微軟正黑體" panose="020B0604030504040204" pitchFamily="34" charset="-120"/>
              </a:rPr>
              <a:t>年度英華達總用水量為</a:t>
            </a:r>
            <a:r>
              <a:rPr lang="en-US" altLang="zh-TW" sz="900" dirty="0">
                <a:latin typeface="微軟正黑體" panose="020B0604030504040204" pitchFamily="34" charset="-120"/>
                <a:ea typeface="微軟正黑體" panose="020B0604030504040204" pitchFamily="34" charset="-120"/>
              </a:rPr>
              <a:t>1,025,659</a:t>
            </a:r>
            <a:r>
              <a:rPr lang="zh-TW" altLang="en-US" sz="900" dirty="0">
                <a:latin typeface="微軟正黑體" panose="020B0604030504040204" pitchFamily="34" charset="-120"/>
                <a:ea typeface="微軟正黑體" panose="020B0604030504040204" pitchFamily="34" charset="-120"/>
              </a:rPr>
              <a:t>公噸，台灣地區用水量</a:t>
            </a:r>
            <a:r>
              <a:rPr lang="en-US" altLang="zh-TW" sz="900" dirty="0" smtClean="0">
                <a:latin typeface="微軟正黑體" panose="020B0604030504040204" pitchFamily="34" charset="-120"/>
                <a:ea typeface="微軟正黑體" panose="020B0604030504040204" pitchFamily="34" charset="-120"/>
              </a:rPr>
              <a:t>8,193</a:t>
            </a:r>
            <a:r>
              <a:rPr lang="zh-TW" altLang="en-US" sz="900" dirty="0">
                <a:latin typeface="微軟正黑體" panose="020B0604030504040204" pitchFamily="34" charset="-120"/>
                <a:ea typeface="微軟正黑體" panose="020B0604030504040204" pitchFamily="34" charset="-120"/>
              </a:rPr>
              <a:t>公</a:t>
            </a:r>
            <a:r>
              <a:rPr lang="zh-TW" altLang="en-US" sz="900" dirty="0" smtClean="0">
                <a:latin typeface="微軟正黑體" panose="020B0604030504040204" pitchFamily="34" charset="-120"/>
                <a:ea typeface="微軟正黑體" panose="020B0604030504040204" pitchFamily="34" charset="-120"/>
              </a:rPr>
              <a:t>噸</a:t>
            </a:r>
            <a:r>
              <a:rPr lang="zh-TW" altLang="en-US" sz="900" dirty="0">
                <a:latin typeface="微軟正黑體" panose="020B0604030504040204" pitchFamily="34" charset="-120"/>
                <a:ea typeface="微軟正黑體" panose="020B0604030504040204" pitchFamily="34" charset="-120"/>
              </a:rPr>
              <a:t>，浦東廠區用水量為</a:t>
            </a:r>
            <a:r>
              <a:rPr lang="en-US" altLang="zh-TW" sz="900" dirty="0">
                <a:latin typeface="微軟正黑體" panose="020B0604030504040204" pitchFamily="34" charset="-120"/>
                <a:ea typeface="微軟正黑體" panose="020B0604030504040204" pitchFamily="34" charset="-120"/>
              </a:rPr>
              <a:t>498,076</a:t>
            </a:r>
            <a:r>
              <a:rPr lang="zh-TW" altLang="en-US" sz="900" dirty="0">
                <a:latin typeface="微軟正黑體" panose="020B0604030504040204" pitchFamily="34" charset="-120"/>
                <a:ea typeface="微軟正黑體" panose="020B0604030504040204" pitchFamily="34" charset="-120"/>
              </a:rPr>
              <a:t>公噸，南京廠區用水量</a:t>
            </a:r>
            <a:r>
              <a:rPr lang="en-US" altLang="zh-TW" sz="900" dirty="0">
                <a:latin typeface="微軟正黑體" panose="020B0604030504040204" pitchFamily="34" charset="-120"/>
                <a:ea typeface="微軟正黑體" panose="020B0604030504040204" pitchFamily="34" charset="-120"/>
              </a:rPr>
              <a:t>519,390</a:t>
            </a:r>
            <a:r>
              <a:rPr lang="zh-TW" altLang="en-US" sz="900" dirty="0">
                <a:latin typeface="微軟正黑體" panose="020B0604030504040204" pitchFamily="34" charset="-120"/>
                <a:ea typeface="微軟正黑體" panose="020B0604030504040204" pitchFamily="34" charset="-120"/>
              </a:rPr>
              <a:t>公噸</a:t>
            </a:r>
            <a:r>
              <a:rPr lang="en-US" altLang="zh-TW" sz="900" dirty="0">
                <a:latin typeface="微軟正黑體" panose="020B0604030504040204" pitchFamily="34" charset="-120"/>
                <a:ea typeface="微軟正黑體" panose="020B0604030504040204" pitchFamily="34" charset="-120"/>
              </a:rPr>
              <a:t>(</a:t>
            </a:r>
            <a:r>
              <a:rPr lang="zh-TW" altLang="en-US" sz="900" dirty="0">
                <a:latin typeface="微軟正黑體" panose="020B0604030504040204" pitchFamily="34" charset="-120"/>
                <a:ea typeface="微軟正黑體" panose="020B0604030504040204" pitchFamily="34" charset="-120"/>
              </a:rPr>
              <a:t>其中地下水使用量未統計</a:t>
            </a:r>
            <a:r>
              <a:rPr lang="en-US" altLang="zh-TW" sz="900" dirty="0">
                <a:latin typeface="微軟正黑體" panose="020B0604030504040204" pitchFamily="34" charset="-120"/>
                <a:ea typeface="微軟正黑體" panose="020B0604030504040204" pitchFamily="34" charset="-120"/>
              </a:rPr>
              <a:t>)</a:t>
            </a:r>
            <a:r>
              <a:rPr lang="zh-TW" altLang="en-US" sz="900" dirty="0">
                <a:latin typeface="微軟正黑體" panose="020B0604030504040204" pitchFamily="34" charset="-120"/>
                <a:ea typeface="微軟正黑體" panose="020B0604030504040204" pitchFamily="34" charset="-120"/>
              </a:rPr>
              <a:t>。</a:t>
            </a:r>
            <a:endParaRPr lang="en-US" altLang="zh-TW" sz="900" dirty="0">
              <a:latin typeface="微軟正黑體" panose="020B0604030504040204" pitchFamily="34" charset="-120"/>
              <a:ea typeface="微軟正黑體" panose="020B0604030504040204" pitchFamily="34" charset="-120"/>
            </a:endParaRPr>
          </a:p>
          <a:p>
            <a:pPr marL="0" indent="234000" algn="just">
              <a:lnSpc>
                <a:spcPct val="150000"/>
              </a:lnSpc>
              <a:spcBef>
                <a:spcPts val="600"/>
              </a:spcBef>
              <a:spcAft>
                <a:spcPts val="600"/>
              </a:spcAft>
            </a:pPr>
            <a:endParaRPr lang="en-US" altLang="zh-TW" sz="900" kern="100" dirty="0">
              <a:cs typeface="Arial Unicode MS"/>
            </a:endParaRPr>
          </a:p>
          <a:p>
            <a:pPr marL="0" indent="234000" algn="just">
              <a:lnSpc>
                <a:spcPct val="150000"/>
              </a:lnSpc>
              <a:spcBef>
                <a:spcPts val="600"/>
              </a:spcBef>
              <a:spcAft>
                <a:spcPts val="600"/>
              </a:spcAft>
            </a:pPr>
            <a:endParaRPr lang="en-US" altLang="zh-TW" sz="900" kern="100" dirty="0">
              <a:cs typeface="Arial Unicode MS"/>
            </a:endParaRPr>
          </a:p>
          <a:p>
            <a:pPr marL="0" indent="234000" algn="just">
              <a:lnSpc>
                <a:spcPct val="150000"/>
              </a:lnSpc>
              <a:spcBef>
                <a:spcPts val="600"/>
              </a:spcBef>
              <a:spcAft>
                <a:spcPts val="600"/>
              </a:spcAft>
            </a:pPr>
            <a:endParaRPr lang="en-US" altLang="zh-TW" sz="900" kern="100" dirty="0">
              <a:cs typeface="Arial Unicode MS"/>
            </a:endParaRPr>
          </a:p>
          <a:p>
            <a:pPr marL="0" indent="234000" algn="just">
              <a:lnSpc>
                <a:spcPct val="150000"/>
              </a:lnSpc>
              <a:spcBef>
                <a:spcPts val="600"/>
              </a:spcBef>
              <a:spcAft>
                <a:spcPts val="600"/>
              </a:spcAft>
            </a:pPr>
            <a:endParaRPr lang="en-US" altLang="zh-TW" sz="900" kern="100" dirty="0">
              <a:cs typeface="Arial Unicode MS"/>
            </a:endParaRPr>
          </a:p>
          <a:p>
            <a:pPr marL="0" indent="234000" algn="just">
              <a:lnSpc>
                <a:spcPct val="150000"/>
              </a:lnSpc>
              <a:spcBef>
                <a:spcPts val="600"/>
              </a:spcBef>
              <a:spcAft>
                <a:spcPts val="600"/>
              </a:spcAft>
            </a:pPr>
            <a:endParaRPr lang="en-US" altLang="zh-TW" sz="900" kern="100" dirty="0">
              <a:cs typeface="Arial Unicode MS"/>
            </a:endParaRPr>
          </a:p>
          <a:p>
            <a:pPr marL="0" indent="234000" algn="just">
              <a:lnSpc>
                <a:spcPct val="150000"/>
              </a:lnSpc>
              <a:spcBef>
                <a:spcPts val="600"/>
              </a:spcBef>
              <a:spcAft>
                <a:spcPts val="600"/>
              </a:spcAft>
            </a:pPr>
            <a:endParaRPr lang="en-US" altLang="zh-TW" sz="900" kern="100" dirty="0">
              <a:cs typeface="Arial Unicode MS"/>
            </a:endParaRPr>
          </a:p>
          <a:p>
            <a:pPr marL="0" indent="234000" algn="just">
              <a:lnSpc>
                <a:spcPct val="150000"/>
              </a:lnSpc>
              <a:spcBef>
                <a:spcPts val="600"/>
              </a:spcBef>
              <a:spcAft>
                <a:spcPts val="600"/>
              </a:spcAft>
            </a:pPr>
            <a:endParaRPr lang="en-US" altLang="zh-TW" sz="900" kern="100" dirty="0">
              <a:cs typeface="Arial Unicode MS"/>
            </a:endParaRPr>
          </a:p>
          <a:p>
            <a:pPr marL="0" indent="234000" algn="just">
              <a:lnSpc>
                <a:spcPct val="150000"/>
              </a:lnSpc>
              <a:spcBef>
                <a:spcPts val="600"/>
              </a:spcBef>
              <a:spcAft>
                <a:spcPts val="600"/>
              </a:spcAft>
            </a:pPr>
            <a:endParaRPr lang="en-US" altLang="zh-TW" sz="900" kern="100" dirty="0">
              <a:cs typeface="Arial Unicode MS"/>
            </a:endParaRPr>
          </a:p>
          <a:p>
            <a:pPr marL="0" indent="234000" algn="just">
              <a:lnSpc>
                <a:spcPct val="150000"/>
              </a:lnSpc>
              <a:spcBef>
                <a:spcPts val="600"/>
              </a:spcBef>
              <a:spcAft>
                <a:spcPts val="600"/>
              </a:spcAft>
            </a:pPr>
            <a:endParaRPr lang="en-US" altLang="zh-TW" sz="900" kern="100" dirty="0">
              <a:cs typeface="Arial Unicode MS"/>
            </a:endParaRPr>
          </a:p>
          <a:p>
            <a:pPr marL="0" indent="234000" algn="just">
              <a:lnSpc>
                <a:spcPct val="150000"/>
              </a:lnSpc>
              <a:spcBef>
                <a:spcPts val="600"/>
              </a:spcBef>
              <a:spcAft>
                <a:spcPts val="600"/>
              </a:spcAft>
            </a:pPr>
            <a:endParaRPr lang="en-US" altLang="zh-TW" sz="900" kern="100" dirty="0">
              <a:cs typeface="Arial Unicode MS"/>
            </a:endParaRPr>
          </a:p>
          <a:p>
            <a:pPr marL="0" indent="234000" algn="just">
              <a:lnSpc>
                <a:spcPct val="150000"/>
              </a:lnSpc>
              <a:spcBef>
                <a:spcPts val="600"/>
              </a:spcBef>
              <a:spcAft>
                <a:spcPts val="600"/>
              </a:spcAft>
            </a:pPr>
            <a:endParaRPr lang="en-US" altLang="zh-TW" sz="900" kern="100" dirty="0">
              <a:cs typeface="Arial Unicode MS"/>
            </a:endParaRPr>
          </a:p>
          <a:p>
            <a:pPr marL="0" indent="234000" algn="just">
              <a:lnSpc>
                <a:spcPct val="150000"/>
              </a:lnSpc>
              <a:spcBef>
                <a:spcPts val="600"/>
              </a:spcBef>
              <a:spcAft>
                <a:spcPts val="600"/>
              </a:spcAft>
            </a:pPr>
            <a:endParaRPr lang="en-US" altLang="zh-TW" sz="900" kern="100" dirty="0">
              <a:cs typeface="Arial Unicode MS"/>
            </a:endParaRPr>
          </a:p>
          <a:p>
            <a:pPr marL="0" indent="234000" algn="just">
              <a:lnSpc>
                <a:spcPct val="150000"/>
              </a:lnSpc>
              <a:spcBef>
                <a:spcPts val="600"/>
              </a:spcBef>
              <a:spcAft>
                <a:spcPts val="600"/>
              </a:spcAft>
            </a:pPr>
            <a:endParaRPr lang="zh-TW" altLang="en-US" sz="900" kern="100" dirty="0">
              <a:cs typeface="Arial Unicode MS"/>
            </a:endParaRPr>
          </a:p>
        </p:txBody>
      </p:sp>
      <p:sp>
        <p:nvSpPr>
          <p:cNvPr id="5" name="標題 4"/>
          <p:cNvSpPr>
            <a:spLocks noGrp="1"/>
          </p:cNvSpPr>
          <p:nvPr>
            <p:ph type="title"/>
          </p:nvPr>
        </p:nvSpPr>
        <p:spPr>
          <a:xfrm>
            <a:off x="351284" y="358863"/>
            <a:ext cx="2513484" cy="405841"/>
          </a:xfrm>
        </p:spPr>
        <p:txBody>
          <a:bodyPr/>
          <a:lstStyle/>
          <a:p>
            <a:r>
              <a:rPr lang="zh-TW" altLang="en-US" dirty="0">
                <a:solidFill>
                  <a:schemeClr val="tx1"/>
                </a:solidFill>
              </a:rPr>
              <a:t>英華達公司</a:t>
            </a:r>
          </a:p>
        </p:txBody>
      </p:sp>
      <p:sp>
        <p:nvSpPr>
          <p:cNvPr id="4" name="內容版面配置區 3"/>
          <p:cNvSpPr>
            <a:spLocks noGrp="1"/>
          </p:cNvSpPr>
          <p:nvPr>
            <p:ph idx="4294967295"/>
          </p:nvPr>
        </p:nvSpPr>
        <p:spPr>
          <a:xfrm>
            <a:off x="6701051" y="908720"/>
            <a:ext cx="3086010" cy="5594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lvl="2" indent="0" algn="just">
              <a:lnSpc>
                <a:spcPct val="150000"/>
              </a:lnSpc>
              <a:spcBef>
                <a:spcPts val="600"/>
              </a:spcBef>
              <a:spcAft>
                <a:spcPts val="600"/>
              </a:spcAft>
              <a:buNone/>
            </a:pPr>
            <a:r>
              <a:rPr lang="en-US" altLang="zh-TW" sz="1100" dirty="0">
                <a:latin typeface="微軟正黑體" panose="020B0604030504040204" pitchFamily="34" charset="-120"/>
                <a:ea typeface="微軟正黑體" panose="020B0604030504040204" pitchFamily="34" charset="-120"/>
              </a:rPr>
              <a:t>2019</a:t>
            </a:r>
            <a:r>
              <a:rPr lang="zh-TW" altLang="en-US" sz="1100" dirty="0">
                <a:latin typeface="微軟正黑體" panose="020B0604030504040204" pitchFamily="34" charset="-120"/>
                <a:ea typeface="微軟正黑體" panose="020B0604030504040204" pitchFamily="34" charset="-120"/>
              </a:rPr>
              <a:t>年英華達</a:t>
            </a:r>
            <a:r>
              <a:rPr lang="en-US" altLang="zh-TW" sz="1100" dirty="0">
                <a:latin typeface="微軟正黑體" panose="020B0604030504040204" pitchFamily="34" charset="-120"/>
                <a:ea typeface="微軟正黑體" panose="020B0604030504040204" pitchFamily="34" charset="-120"/>
              </a:rPr>
              <a:t>(3</a:t>
            </a:r>
            <a:r>
              <a:rPr lang="zh-TW" altLang="en-US" sz="1100" dirty="0">
                <a:latin typeface="微軟正黑體" panose="020B0604030504040204" pitchFamily="34" charset="-120"/>
                <a:ea typeface="微軟正黑體" panose="020B0604030504040204" pitchFamily="34" charset="-120"/>
              </a:rPr>
              <a:t>廠區</a:t>
            </a:r>
            <a:r>
              <a:rPr lang="en-US" altLang="zh-TW" sz="1100" dirty="0">
                <a:latin typeface="微軟正黑體" panose="020B0604030504040204" pitchFamily="34" charset="-120"/>
                <a:ea typeface="微軟正黑體" panose="020B0604030504040204" pitchFamily="34" charset="-120"/>
              </a:rPr>
              <a:t>)</a:t>
            </a:r>
            <a:r>
              <a:rPr lang="zh-TW" altLang="en-US" sz="1100" dirty="0">
                <a:latin typeface="微軟正黑體" panose="020B0604030504040204" pitchFamily="34" charset="-120"/>
                <a:ea typeface="微軟正黑體" panose="020B0604030504040204" pitchFamily="34" charset="-120"/>
              </a:rPr>
              <a:t>環保支出比例</a:t>
            </a:r>
          </a:p>
          <a:p>
            <a:pPr marL="0" lvl="2" indent="0" algn="just">
              <a:lnSpc>
                <a:spcPct val="150000"/>
              </a:lnSpc>
              <a:spcBef>
                <a:spcPts val="600"/>
              </a:spcBef>
              <a:spcAft>
                <a:spcPts val="600"/>
              </a:spcAft>
              <a:buNone/>
            </a:pPr>
            <a:endParaRPr lang="en-US" altLang="zh-TW" sz="900" dirty="0">
              <a:latin typeface="微軟正黑體" panose="020B0604030504040204" pitchFamily="34" charset="-120"/>
              <a:ea typeface="微軟正黑體" panose="020B0604030504040204" pitchFamily="34" charset="-120"/>
            </a:endParaRPr>
          </a:p>
          <a:p>
            <a:pPr marL="0" lvl="2" indent="0" algn="just">
              <a:lnSpc>
                <a:spcPct val="150000"/>
              </a:lnSpc>
              <a:spcBef>
                <a:spcPts val="600"/>
              </a:spcBef>
              <a:spcAft>
                <a:spcPts val="600"/>
              </a:spcAft>
              <a:buNone/>
            </a:pPr>
            <a:endParaRPr lang="en-US" altLang="zh-TW" sz="900" dirty="0">
              <a:latin typeface="微軟正黑體" panose="020B0604030504040204" pitchFamily="34" charset="-120"/>
              <a:ea typeface="微軟正黑體" panose="020B0604030504040204" pitchFamily="34" charset="-120"/>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endParaRPr>
          </a:p>
          <a:p>
            <a:pPr marL="0" indent="234000" algn="just">
              <a:lnSpc>
                <a:spcPct val="150000"/>
              </a:lnSpc>
              <a:spcBef>
                <a:spcPts val="600"/>
              </a:spcBef>
              <a:spcAft>
                <a:spcPts val="600"/>
              </a:spcAft>
            </a:pPr>
            <a:endParaRPr lang="zh-TW" altLang="en-US"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endParaRPr>
          </a:p>
        </p:txBody>
      </p:sp>
      <p:sp>
        <p:nvSpPr>
          <p:cNvPr id="10" name="Rectangle 1"/>
          <p:cNvSpPr>
            <a:spLocks noChangeArrowheads="1"/>
          </p:cNvSpPr>
          <p:nvPr/>
        </p:nvSpPr>
        <p:spPr bwMode="auto">
          <a:xfrm>
            <a:off x="3430165" y="4043152"/>
            <a:ext cx="2978785" cy="27462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0" lvl="2" algn="just">
              <a:lnSpc>
                <a:spcPct val="150000"/>
              </a:lnSpc>
            </a:pPr>
            <a:endParaRPr lang="en-US" altLang="zh-TW" sz="900" dirty="0">
              <a:latin typeface="+mj-ea"/>
              <a:ea typeface="+mj-ea"/>
            </a:endParaRPr>
          </a:p>
        </p:txBody>
      </p:sp>
      <p:sp>
        <p:nvSpPr>
          <p:cNvPr id="6" name="文字方塊 5"/>
          <p:cNvSpPr txBox="1"/>
          <p:nvPr/>
        </p:nvSpPr>
        <p:spPr>
          <a:xfrm>
            <a:off x="8416901" y="4002590"/>
            <a:ext cx="950901" cy="230832"/>
          </a:xfrm>
          <a:prstGeom prst="rect">
            <a:avLst/>
          </a:prstGeom>
          <a:noFill/>
        </p:spPr>
        <p:txBody>
          <a:bodyPr wrap="none" rtlCol="0">
            <a:spAutoFit/>
          </a:bodyPr>
          <a:lstStyle/>
          <a:p>
            <a:r>
              <a:rPr lang="en-US" altLang="zh-TW" sz="900" dirty="0"/>
              <a:t>(RMB</a:t>
            </a:r>
            <a:r>
              <a:rPr lang="zh-TW" altLang="en-US" sz="900" dirty="0"/>
              <a:t>匯率</a:t>
            </a:r>
            <a:r>
              <a:rPr lang="en-US" altLang="zh-TW" sz="900" dirty="0"/>
              <a:t>:4.37)</a:t>
            </a:r>
            <a:endParaRPr lang="zh-TW" altLang="en-US" sz="900" dirty="0"/>
          </a:p>
        </p:txBody>
      </p:sp>
      <p:graphicFrame>
        <p:nvGraphicFramePr>
          <p:cNvPr id="14" name="圖表 13"/>
          <p:cNvGraphicFramePr>
            <a:graphicFrameLocks/>
          </p:cNvGraphicFramePr>
          <p:nvPr>
            <p:extLst>
              <p:ext uri="{D42A27DB-BD31-4B8C-83A1-F6EECF244321}">
                <p14:modId xmlns:p14="http://schemas.microsoft.com/office/powerpoint/2010/main" val="1944696054"/>
              </p:ext>
            </p:extLst>
          </p:nvPr>
        </p:nvGraphicFramePr>
        <p:xfrm>
          <a:off x="6531919" y="1235059"/>
          <a:ext cx="3045601" cy="2376577"/>
        </p:xfrm>
        <a:graphic>
          <a:graphicData uri="http://schemas.openxmlformats.org/drawingml/2006/chart">
            <c:chart xmlns:c="http://schemas.openxmlformats.org/drawingml/2006/chart" xmlns:r="http://schemas.openxmlformats.org/officeDocument/2006/relationships" r:id="rId2"/>
          </a:graphicData>
        </a:graphic>
      </p:graphicFrame>
      <p:sp>
        <p:nvSpPr>
          <p:cNvPr id="11" name="文字方塊 10"/>
          <p:cNvSpPr txBox="1"/>
          <p:nvPr/>
        </p:nvSpPr>
        <p:spPr>
          <a:xfrm>
            <a:off x="2000672" y="404664"/>
            <a:ext cx="1515543" cy="261610"/>
          </a:xfrm>
          <a:prstGeom prst="rect">
            <a:avLst/>
          </a:prstGeom>
          <a:solidFill>
            <a:srgbClr val="92D050"/>
          </a:solidFill>
        </p:spPr>
        <p:txBody>
          <a:bodyPr wrap="square" rtlCol="0">
            <a:spAutoFit/>
          </a:bodyPr>
          <a:lstStyle/>
          <a:p>
            <a:pPr algn="ctr"/>
            <a:r>
              <a:rPr lang="en-US" altLang="zh-TW" sz="1100" dirty="0">
                <a:latin typeface="微軟正黑體" panose="020B0604030504040204" pitchFamily="34" charset="-120"/>
                <a:ea typeface="微軟正黑體" panose="020B0604030504040204" pitchFamily="34" charset="-120"/>
              </a:rPr>
              <a:t>GRI 306-3 </a:t>
            </a:r>
            <a:r>
              <a:rPr lang="zh-TW" altLang="en-US" sz="1100" dirty="0">
                <a:latin typeface="微軟正黑體" panose="020B0604030504040204" pitchFamily="34" charset="-120"/>
                <a:ea typeface="微軟正黑體" panose="020B0604030504040204" pitchFamily="34" charset="-120"/>
              </a:rPr>
              <a:t>嚴重洩漏</a:t>
            </a:r>
            <a:endParaRPr lang="en-US" altLang="zh-TW" sz="1100" dirty="0">
              <a:latin typeface="微軟正黑體" panose="020B0604030504040204" pitchFamily="34" charset="-120"/>
              <a:ea typeface="微軟正黑體" panose="020B0604030504040204" pitchFamily="34" charset="-120"/>
            </a:endParaRPr>
          </a:p>
        </p:txBody>
      </p:sp>
      <p:graphicFrame>
        <p:nvGraphicFramePr>
          <p:cNvPr id="2" name="表格 1"/>
          <p:cNvGraphicFramePr>
            <a:graphicFrameLocks noGrp="1"/>
          </p:cNvGraphicFramePr>
          <p:nvPr>
            <p:extLst>
              <p:ext uri="{D42A27DB-BD31-4B8C-83A1-F6EECF244321}">
                <p14:modId xmlns:p14="http://schemas.microsoft.com/office/powerpoint/2010/main" val="3478760306"/>
              </p:ext>
            </p:extLst>
          </p:nvPr>
        </p:nvGraphicFramePr>
        <p:xfrm>
          <a:off x="416496" y="4308522"/>
          <a:ext cx="8951307" cy="2000797"/>
        </p:xfrm>
        <a:graphic>
          <a:graphicData uri="http://schemas.openxmlformats.org/drawingml/2006/table">
            <a:tbl>
              <a:tblPr/>
              <a:tblGrid>
                <a:gridCol w="372637"/>
                <a:gridCol w="693875"/>
                <a:gridCol w="693875"/>
                <a:gridCol w="669781"/>
                <a:gridCol w="758122"/>
                <a:gridCol w="693875"/>
                <a:gridCol w="424035"/>
                <a:gridCol w="642477"/>
                <a:gridCol w="713149"/>
                <a:gridCol w="642477"/>
                <a:gridCol w="372637"/>
                <a:gridCol w="770972"/>
                <a:gridCol w="661751"/>
                <a:gridCol w="841644"/>
              </a:tblGrid>
              <a:tr h="308896">
                <a:tc>
                  <a:txBody>
                    <a:bodyPr/>
                    <a:lstStyle/>
                    <a:p>
                      <a:pPr algn="ctr" fontAlgn="ctr"/>
                      <a:r>
                        <a:rPr lang="zh-TW" altLang="en-US" sz="600" b="1" i="0" u="none" strike="noStrike" dirty="0">
                          <a:solidFill>
                            <a:srgbClr val="000000"/>
                          </a:solidFill>
                          <a:effectLst/>
                          <a:latin typeface="微軟正黑體"/>
                        </a:rPr>
                        <a:t>廠區</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600" b="1" i="0" u="none" strike="noStrike">
                          <a:solidFill>
                            <a:srgbClr val="000000"/>
                          </a:solidFill>
                          <a:effectLst/>
                          <a:latin typeface="微軟正黑體"/>
                        </a:rPr>
                        <a:t>廢棄處理</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600" b="1" i="0" u="none" strike="noStrike">
                          <a:solidFill>
                            <a:srgbClr val="000000"/>
                          </a:solidFill>
                          <a:effectLst/>
                          <a:latin typeface="微軟正黑體"/>
                        </a:rPr>
                        <a:t>汙染防治</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600" b="1" i="0" u="none" strike="noStrike">
                          <a:solidFill>
                            <a:srgbClr val="000000"/>
                          </a:solidFill>
                          <a:effectLst/>
                          <a:latin typeface="微軟正黑體"/>
                        </a:rPr>
                        <a:t>環境檢測</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600" b="1" i="0" u="none" strike="noStrike">
                          <a:solidFill>
                            <a:srgbClr val="000000"/>
                          </a:solidFill>
                          <a:effectLst/>
                          <a:latin typeface="微軟正黑體"/>
                        </a:rPr>
                        <a:t>生態綠化</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600" b="1" i="0" u="none" strike="noStrike">
                          <a:solidFill>
                            <a:srgbClr val="000000"/>
                          </a:solidFill>
                          <a:effectLst/>
                          <a:latin typeface="微軟正黑體"/>
                        </a:rPr>
                        <a:t>體系驗證</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600" b="1" i="0" u="none" strike="noStrike">
                          <a:solidFill>
                            <a:srgbClr val="000000"/>
                          </a:solidFill>
                          <a:effectLst/>
                          <a:latin typeface="微軟正黑體"/>
                        </a:rPr>
                        <a:t>環保標章</a:t>
                      </a:r>
                      <a:br>
                        <a:rPr lang="zh-TW" altLang="en-US" sz="600" b="1" i="0" u="none" strike="noStrike">
                          <a:solidFill>
                            <a:srgbClr val="000000"/>
                          </a:solidFill>
                          <a:effectLst/>
                          <a:latin typeface="微軟正黑體"/>
                        </a:rPr>
                      </a:br>
                      <a:r>
                        <a:rPr lang="zh-TW" altLang="en-US" sz="600" b="1" i="0" u="none" strike="noStrike">
                          <a:solidFill>
                            <a:srgbClr val="000000"/>
                          </a:solidFill>
                          <a:effectLst/>
                          <a:latin typeface="微軟正黑體"/>
                        </a:rPr>
                        <a:t>認證</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600" b="1" i="0" u="none" strike="noStrike">
                          <a:solidFill>
                            <a:srgbClr val="000000"/>
                          </a:solidFill>
                          <a:effectLst/>
                          <a:latin typeface="微軟正黑體"/>
                        </a:rPr>
                        <a:t>環境教育</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600" b="1" i="0" u="none" strike="noStrike">
                          <a:solidFill>
                            <a:srgbClr val="000000"/>
                          </a:solidFill>
                          <a:effectLst/>
                          <a:latin typeface="微軟正黑體"/>
                        </a:rPr>
                        <a:t>環保活動</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600" b="1" i="0" u="none" strike="noStrike">
                          <a:solidFill>
                            <a:srgbClr val="000000"/>
                          </a:solidFill>
                          <a:effectLst/>
                          <a:latin typeface="微軟正黑體"/>
                        </a:rPr>
                        <a:t>節能減碳工程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600" b="1" i="0" u="none" strike="noStrike">
                          <a:solidFill>
                            <a:srgbClr val="000000"/>
                          </a:solidFill>
                          <a:effectLst/>
                          <a:latin typeface="微軟正黑體"/>
                        </a:rPr>
                        <a:t>公協會年費</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600" b="1" i="0" u="none" strike="noStrike">
                          <a:solidFill>
                            <a:srgbClr val="000000"/>
                          </a:solidFill>
                          <a:effectLst/>
                          <a:latin typeface="微軟正黑體"/>
                        </a:rPr>
                        <a:t>職業健康</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600" b="1" i="0" u="none" strike="noStrike">
                          <a:solidFill>
                            <a:srgbClr val="000000"/>
                          </a:solidFill>
                          <a:effectLst/>
                          <a:latin typeface="微軟正黑體"/>
                        </a:rPr>
                        <a:t>碳排放交易</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600" b="1" i="0" u="none" strike="noStrike">
                          <a:solidFill>
                            <a:srgbClr val="FF0000"/>
                          </a:solidFill>
                          <a:effectLst/>
                          <a:latin typeface="微軟正黑體"/>
                        </a:rPr>
                        <a:t>總計</a:t>
                      </a:r>
                      <a:r>
                        <a:rPr lang="en-US" altLang="zh-TW" sz="600" b="1" i="0" u="none" strike="noStrike">
                          <a:solidFill>
                            <a:srgbClr val="FF0000"/>
                          </a:solidFill>
                          <a:effectLst/>
                          <a:latin typeface="微軟正黑體"/>
                        </a:rPr>
                        <a:t>(</a:t>
                      </a:r>
                      <a:r>
                        <a:rPr lang="en-US" sz="600" b="1" i="0" u="none" strike="noStrike">
                          <a:solidFill>
                            <a:srgbClr val="FF0000"/>
                          </a:solidFill>
                          <a:effectLst/>
                          <a:latin typeface="微軟正黑體"/>
                        </a:rPr>
                        <a:t>TWD)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074113">
                <a:tc>
                  <a:txBody>
                    <a:bodyPr/>
                    <a:lstStyle/>
                    <a:p>
                      <a:pPr algn="ctr" fontAlgn="ctr"/>
                      <a:r>
                        <a:rPr lang="zh-TW" altLang="en-US" sz="600" b="1" i="0" u="none" strike="noStrike" dirty="0">
                          <a:solidFill>
                            <a:srgbClr val="0000CC"/>
                          </a:solidFill>
                          <a:effectLst/>
                          <a:latin typeface="微軟正黑體"/>
                        </a:rPr>
                        <a:t>定義</a:t>
                      </a:r>
                      <a:r>
                        <a:rPr lang="en-US" altLang="zh-TW" sz="600" b="1" i="0" u="none" strike="noStrike" dirty="0">
                          <a:solidFill>
                            <a:srgbClr val="0000CC"/>
                          </a:solidFill>
                          <a:effectLst/>
                          <a:latin typeface="微軟正黑體"/>
                        </a:rPr>
                        <a:t>(</a:t>
                      </a:r>
                      <a:r>
                        <a:rPr lang="zh-TW" altLang="en-US" sz="600" b="1" i="0" u="none" strike="noStrike" dirty="0">
                          <a:solidFill>
                            <a:srgbClr val="0000CC"/>
                          </a:solidFill>
                          <a:effectLst/>
                          <a:latin typeface="微軟正黑體"/>
                        </a:rPr>
                        <a:t>範例</a:t>
                      </a:r>
                      <a:r>
                        <a:rPr lang="en-US" altLang="zh-TW" sz="600" b="1" i="0" u="none" strike="noStrike" dirty="0">
                          <a:solidFill>
                            <a:srgbClr val="0000CC"/>
                          </a:solidFill>
                          <a:effectLst/>
                          <a:latin typeface="微軟正黑體"/>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600" b="1" i="0" u="none" strike="noStrike" dirty="0">
                          <a:solidFill>
                            <a:srgbClr val="0000CC"/>
                          </a:solidFill>
                          <a:effectLst/>
                          <a:latin typeface="微軟正黑體"/>
                        </a:rPr>
                        <a:t>廢水處理、事業廢棄物、化學品、材料報廢</a:t>
                      </a:r>
                      <a:r>
                        <a:rPr lang="en-US" altLang="zh-TW" sz="600" b="1" i="0" u="none" strike="noStrike" dirty="0">
                          <a:solidFill>
                            <a:srgbClr val="0000CC"/>
                          </a:solidFill>
                          <a:effectLst/>
                          <a:latin typeface="微軟正黑體"/>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600" b="1" i="0" u="none" strike="noStrike">
                          <a:solidFill>
                            <a:srgbClr val="0000CC"/>
                          </a:solidFill>
                          <a:effectLst/>
                          <a:latin typeface="微軟正黑體"/>
                        </a:rPr>
                        <a:t>空氣汙染防治、水汙染防治、噪音防治、化學品汙染防治</a:t>
                      </a:r>
                      <a:r>
                        <a:rPr lang="en-US" altLang="zh-TW" sz="600" b="1" i="0" u="none" strike="noStrike">
                          <a:solidFill>
                            <a:srgbClr val="0000CC"/>
                          </a:solidFill>
                          <a:effectLst/>
                          <a:latin typeface="微軟正黑體"/>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600" b="1" i="0" u="none" strike="noStrike">
                          <a:solidFill>
                            <a:srgbClr val="0000CC"/>
                          </a:solidFill>
                          <a:effectLst/>
                          <a:latin typeface="微軟正黑體"/>
                        </a:rPr>
                        <a:t>消防檢測、排放水檢測、空氣品質檢測</a:t>
                      </a:r>
                      <a:r>
                        <a:rPr lang="en-US" altLang="zh-TW" sz="600" b="1" i="0" u="none" strike="noStrike">
                          <a:solidFill>
                            <a:srgbClr val="0000CC"/>
                          </a:solidFill>
                          <a:effectLst/>
                          <a:latin typeface="微軟正黑體"/>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600" b="1" i="0" u="none" strike="noStrike">
                          <a:solidFill>
                            <a:srgbClr val="0000CC"/>
                          </a:solidFill>
                          <a:effectLst/>
                          <a:latin typeface="微軟正黑體"/>
                        </a:rPr>
                        <a:t>廠區綠化、植物植栽、廠區周邊環境綠化</a:t>
                      </a:r>
                      <a:r>
                        <a:rPr lang="en-US" altLang="zh-TW" sz="600" b="1" i="0" u="none" strike="noStrike">
                          <a:solidFill>
                            <a:srgbClr val="0000CC"/>
                          </a:solidFill>
                          <a:effectLst/>
                          <a:latin typeface="微軟正黑體"/>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600" b="1" i="0" u="none" strike="noStrike">
                          <a:solidFill>
                            <a:srgbClr val="0000CC"/>
                          </a:solidFill>
                          <a:effectLst/>
                          <a:latin typeface="微軟正黑體"/>
                        </a:rPr>
                        <a:t>ISO 14001、IECQ QC080000、ISO 14064、ISO 50001、ISO 14067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600" b="1" i="0" u="none" strike="noStrike">
                          <a:solidFill>
                            <a:srgbClr val="0000CC"/>
                          </a:solidFill>
                          <a:effectLst/>
                          <a:latin typeface="微軟正黑體"/>
                        </a:rPr>
                        <a:t>由公司廠區自行支付之研發產品之各國環保標章申請費用</a:t>
                      </a:r>
                      <a:r>
                        <a:rPr lang="en-US" altLang="zh-TW" sz="600" b="1" i="0" u="none" strike="noStrike">
                          <a:solidFill>
                            <a:srgbClr val="0000CC"/>
                          </a:solidFill>
                          <a:effectLst/>
                          <a:latin typeface="微軟正黑體"/>
                        </a:rPr>
                        <a:t>(</a:t>
                      </a:r>
                      <a:r>
                        <a:rPr lang="zh-TW" altLang="en-US" sz="600" b="1" i="0" u="none" strike="noStrike">
                          <a:solidFill>
                            <a:srgbClr val="0000CC"/>
                          </a:solidFill>
                          <a:effectLst/>
                          <a:latin typeface="微軟正黑體"/>
                        </a:rPr>
                        <a:t>如</a:t>
                      </a:r>
                      <a:r>
                        <a:rPr lang="en-US" altLang="zh-TW" sz="600" b="1" i="0" u="none" strike="noStrike">
                          <a:solidFill>
                            <a:srgbClr val="0000CC"/>
                          </a:solidFill>
                          <a:effectLst/>
                          <a:latin typeface="微軟正黑體"/>
                        </a:rPr>
                        <a:t>: </a:t>
                      </a:r>
                      <a:r>
                        <a:rPr lang="en-US" sz="600" b="1" i="0" u="none" strike="noStrike">
                          <a:solidFill>
                            <a:srgbClr val="0000CC"/>
                          </a:solidFill>
                          <a:effectLst/>
                          <a:latin typeface="微軟正黑體"/>
                        </a:rPr>
                        <a:t>TGM, SEPA,CECP, CEL, Energy Star, EPEAT</a:t>
                      </a:r>
                      <a:r>
                        <a:rPr lang="zh-TW" altLang="en-US" sz="600" b="1" i="0" u="none" strike="noStrike">
                          <a:solidFill>
                            <a:srgbClr val="0000CC"/>
                          </a:solidFill>
                          <a:effectLst/>
                          <a:latin typeface="微軟正黑體"/>
                        </a:rPr>
                        <a:t>等</a:t>
                      </a:r>
                      <a:r>
                        <a:rPr lang="en-US" altLang="zh-TW" sz="600" b="1" i="0" u="none" strike="noStrike">
                          <a:solidFill>
                            <a:srgbClr val="0000CC"/>
                          </a:solidFill>
                          <a:effectLst/>
                          <a:latin typeface="微軟正黑體"/>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600" b="1" i="0" u="none" strike="noStrike">
                          <a:solidFill>
                            <a:srgbClr val="0000CC"/>
                          </a:solidFill>
                          <a:effectLst/>
                          <a:latin typeface="微軟正黑體"/>
                        </a:rPr>
                        <a:t>對內對外的環境教育費用</a:t>
                      </a:r>
                      <a:r>
                        <a:rPr lang="en-US" altLang="zh-TW" sz="600" b="1" i="0" u="none" strike="noStrike">
                          <a:solidFill>
                            <a:srgbClr val="0000CC"/>
                          </a:solidFill>
                          <a:effectLst/>
                          <a:latin typeface="微軟正黑體"/>
                        </a:rPr>
                        <a:t>(</a:t>
                      </a:r>
                      <a:r>
                        <a:rPr lang="zh-TW" altLang="en-US" sz="600" b="1" i="0" u="none" strike="noStrike">
                          <a:solidFill>
                            <a:srgbClr val="0000CC"/>
                          </a:solidFill>
                          <a:effectLst/>
                          <a:latin typeface="微軟正黑體"/>
                        </a:rPr>
                        <a:t>如</a:t>
                      </a:r>
                      <a:r>
                        <a:rPr lang="en-US" altLang="zh-TW" sz="600" b="1" i="0" u="none" strike="noStrike">
                          <a:solidFill>
                            <a:srgbClr val="0000CC"/>
                          </a:solidFill>
                          <a:effectLst/>
                          <a:latin typeface="微軟正黑體"/>
                        </a:rPr>
                        <a:t>: </a:t>
                      </a:r>
                      <a:r>
                        <a:rPr lang="zh-TW" altLang="en-US" sz="600" b="1" i="0" u="none" strike="noStrike">
                          <a:solidFill>
                            <a:srgbClr val="0000CC"/>
                          </a:solidFill>
                          <a:effectLst/>
                          <a:latin typeface="微軟正黑體"/>
                        </a:rPr>
                        <a:t>環境講座、新人教育訓練、供應商教育訓練、環境志工訓練</a:t>
                      </a:r>
                      <a:r>
                        <a:rPr lang="en-US" altLang="zh-TW" sz="600" b="1" i="0" u="none" strike="noStrike">
                          <a:solidFill>
                            <a:srgbClr val="0000CC"/>
                          </a:solidFill>
                          <a:effectLst/>
                          <a:latin typeface="微軟正黑體"/>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TW" altLang="en-US" sz="600" b="1" i="0" u="none" strike="noStrike">
                          <a:solidFill>
                            <a:srgbClr val="0000CC"/>
                          </a:solidFill>
                          <a:effectLst/>
                          <a:latin typeface="微軟正黑體"/>
                        </a:rPr>
                        <a:t>環境相關獎項申請、贊助環保活動</a:t>
                      </a:r>
                      <a:r>
                        <a:rPr lang="en-US" altLang="zh-TW" sz="600" b="1" i="0" u="none" strike="noStrike">
                          <a:solidFill>
                            <a:srgbClr val="0000CC"/>
                          </a:solidFill>
                          <a:effectLst/>
                          <a:latin typeface="微軟正黑體"/>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600" b="1" i="0" u="none" strike="noStrike">
                          <a:solidFill>
                            <a:srgbClr val="0000CC"/>
                          </a:solidFill>
                          <a:effectLst/>
                          <a:latin typeface="微軟正黑體"/>
                        </a:rPr>
                        <a:t>綠能設施裝置，</a:t>
                      </a:r>
                      <a:r>
                        <a:rPr lang="en-US" altLang="zh-TW" sz="600" b="1" i="0" u="none" strike="noStrike">
                          <a:solidFill>
                            <a:srgbClr val="0000CC"/>
                          </a:solidFill>
                          <a:effectLst/>
                          <a:latin typeface="微軟正黑體"/>
                        </a:rPr>
                        <a:t>(</a:t>
                      </a:r>
                      <a:r>
                        <a:rPr lang="zh-TW" altLang="en-US" sz="600" b="1" i="0" u="none" strike="noStrike">
                          <a:solidFill>
                            <a:srgbClr val="0000CC"/>
                          </a:solidFill>
                          <a:effectLst/>
                          <a:latin typeface="微軟正黑體"/>
                        </a:rPr>
                        <a:t>如設置太陽能板發電、風力發電、冰水機加裝變頻器、提高大型耗電設備效率作法、使用</a:t>
                      </a:r>
                      <a:r>
                        <a:rPr lang="en-US" altLang="zh-TW" sz="600" b="1" i="0" u="none" strike="noStrike">
                          <a:solidFill>
                            <a:srgbClr val="0000CC"/>
                          </a:solidFill>
                          <a:effectLst/>
                          <a:latin typeface="微軟正黑體"/>
                        </a:rPr>
                        <a:t>LED</a:t>
                      </a:r>
                      <a:r>
                        <a:rPr lang="zh-TW" altLang="en-US" sz="600" b="1" i="0" u="none" strike="noStrike">
                          <a:solidFill>
                            <a:srgbClr val="0000CC"/>
                          </a:solidFill>
                          <a:effectLst/>
                          <a:latin typeface="微軟正黑體"/>
                        </a:rPr>
                        <a:t>燈、</a:t>
                      </a:r>
                      <a:r>
                        <a:rPr lang="en-US" altLang="zh-TW" sz="600" b="1" i="0" u="none" strike="noStrike">
                          <a:solidFill>
                            <a:srgbClr val="0000CC"/>
                          </a:solidFill>
                          <a:effectLst/>
                          <a:latin typeface="微軟正黑體"/>
                        </a:rPr>
                        <a:t>T8</a:t>
                      </a:r>
                      <a:r>
                        <a:rPr lang="zh-TW" altLang="en-US" sz="600" b="1" i="0" u="none" strike="noStrike">
                          <a:solidFill>
                            <a:srgbClr val="0000CC"/>
                          </a:solidFill>
                          <a:effectLst/>
                          <a:latin typeface="微軟正黑體"/>
                        </a:rPr>
                        <a:t>換</a:t>
                      </a:r>
                      <a:r>
                        <a:rPr lang="en-US" altLang="zh-TW" sz="600" b="1" i="0" u="none" strike="noStrike">
                          <a:solidFill>
                            <a:srgbClr val="0000CC"/>
                          </a:solidFill>
                          <a:effectLst/>
                          <a:latin typeface="微軟正黑體"/>
                        </a:rPr>
                        <a:t>T5</a:t>
                      </a:r>
                      <a:r>
                        <a:rPr lang="zh-TW" altLang="en-US" sz="600" b="1" i="0" u="none" strike="noStrike">
                          <a:solidFill>
                            <a:srgbClr val="0000CC"/>
                          </a:solidFill>
                          <a:effectLst/>
                          <a:latin typeface="微軟正黑體"/>
                        </a:rPr>
                        <a:t>等</a:t>
                      </a:r>
                      <a:r>
                        <a:rPr lang="en-US" altLang="zh-TW" sz="600" b="1" i="0" u="none" strike="noStrike">
                          <a:solidFill>
                            <a:srgbClr val="0000CC"/>
                          </a:solidFill>
                          <a:effectLst/>
                          <a:latin typeface="微軟正黑體"/>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600" b="1" i="0" u="none" strike="noStrike">
                          <a:solidFill>
                            <a:srgbClr val="0000CC"/>
                          </a:solidFill>
                          <a:effectLst/>
                          <a:latin typeface="微軟正黑體"/>
                        </a:rPr>
                        <a:t>參與環境相關協會</a:t>
                      </a:r>
                      <a:r>
                        <a:rPr lang="en-US" altLang="zh-TW" sz="600" b="1" i="0" u="none" strike="noStrike">
                          <a:solidFill>
                            <a:srgbClr val="0000CC"/>
                          </a:solidFill>
                          <a:effectLst/>
                          <a:latin typeface="微軟正黑體"/>
                        </a:rPr>
                        <a:t>(</a:t>
                      </a:r>
                      <a:r>
                        <a:rPr lang="zh-TW" altLang="en-US" sz="600" b="1" i="0" u="none" strike="noStrike">
                          <a:solidFill>
                            <a:srgbClr val="0000CC"/>
                          </a:solidFill>
                          <a:effectLst/>
                          <a:latin typeface="微軟正黑體"/>
                        </a:rPr>
                        <a:t>如</a:t>
                      </a:r>
                      <a:r>
                        <a:rPr lang="en-US" altLang="zh-TW" sz="600" b="1" i="0" u="none" strike="noStrike">
                          <a:solidFill>
                            <a:srgbClr val="0000CC"/>
                          </a:solidFill>
                          <a:effectLst/>
                          <a:latin typeface="微軟正黑體"/>
                        </a:rPr>
                        <a:t>: </a:t>
                      </a:r>
                      <a:r>
                        <a:rPr lang="zh-TW" altLang="en-US" sz="600" b="1" i="0" u="none" strike="noStrike">
                          <a:solidFill>
                            <a:srgbClr val="0000CC"/>
                          </a:solidFill>
                          <a:effectLst/>
                          <a:latin typeface="微軟正黑體"/>
                        </a:rPr>
                        <a:t>永續發展協會</a:t>
                      </a:r>
                      <a:r>
                        <a:rPr lang="en-US" altLang="zh-TW" sz="600" b="1" i="0" u="none" strike="noStrike">
                          <a:solidFill>
                            <a:srgbClr val="0000CC"/>
                          </a:solidFill>
                          <a:effectLst/>
                          <a:latin typeface="微軟正黑體"/>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600" b="1" i="0" u="none" strike="noStrike" dirty="0">
                          <a:solidFill>
                            <a:srgbClr val="0000CC"/>
                          </a:solidFill>
                          <a:effectLst/>
                          <a:latin typeface="微軟正黑體"/>
                        </a:rPr>
                        <a:t>如在職體檢、特殊作業體檢</a:t>
                      </a:r>
                      <a:r>
                        <a:rPr lang="en-US" altLang="zh-TW" sz="600" b="1" i="0" u="none" strike="noStrike" dirty="0">
                          <a:solidFill>
                            <a:srgbClr val="0000CC"/>
                          </a:solidFill>
                          <a:effectLst/>
                          <a:latin typeface="微軟正黑體"/>
                        </a:rPr>
                        <a:t>(</a:t>
                      </a:r>
                      <a:r>
                        <a:rPr lang="zh-TW" altLang="en-US" sz="600" b="1" i="0" u="none" strike="noStrike" dirty="0">
                          <a:solidFill>
                            <a:srgbClr val="0000CC"/>
                          </a:solidFill>
                          <a:effectLst/>
                          <a:latin typeface="微軟正黑體"/>
                        </a:rPr>
                        <a:t>如</a:t>
                      </a:r>
                      <a:r>
                        <a:rPr lang="en-US" altLang="zh-TW" sz="600" b="1" i="0" u="none" strike="noStrike" dirty="0">
                          <a:solidFill>
                            <a:srgbClr val="0000CC"/>
                          </a:solidFill>
                          <a:effectLst/>
                          <a:latin typeface="微軟正黑體"/>
                        </a:rPr>
                        <a:t>:X</a:t>
                      </a:r>
                      <a:r>
                        <a:rPr lang="zh-TW" altLang="en-US" sz="600" b="1" i="0" u="none" strike="noStrike" dirty="0">
                          <a:solidFill>
                            <a:srgbClr val="0000CC"/>
                          </a:solidFill>
                          <a:effectLst/>
                          <a:latin typeface="微軟正黑體"/>
                        </a:rPr>
                        <a:t>光輻射，粉塵，重金屬</a:t>
                      </a:r>
                      <a:r>
                        <a:rPr lang="en-US" altLang="zh-TW" sz="600" b="1" i="0" u="none" strike="noStrike" dirty="0">
                          <a:solidFill>
                            <a:srgbClr val="0000CC"/>
                          </a:solidFill>
                          <a:effectLst/>
                          <a:latin typeface="微軟正黑體"/>
                        </a:rPr>
                        <a:t>)</a:t>
                      </a:r>
                      <a:r>
                        <a:rPr lang="zh-TW" altLang="en-US" sz="600" b="1" i="0" u="none" strike="noStrike" dirty="0">
                          <a:solidFill>
                            <a:srgbClr val="0000CC"/>
                          </a:solidFill>
                          <a:effectLst/>
                          <a:latin typeface="微軟正黑體"/>
                        </a:rPr>
                        <a:t>、醫療藥品器材費、醫護專員費用等</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600" b="1" i="0" u="none" strike="noStrike">
                          <a:solidFill>
                            <a:srgbClr val="0000CC"/>
                          </a:solidFill>
                          <a:effectLst/>
                          <a:latin typeface="微軟正黑體"/>
                        </a:rPr>
                        <a:t>接受政府查核碳排放量，確認實際清繳量，在政府免費發放配額量，不足清繳情況，進行交易平臺購置，並履約清繳事宜</a:t>
                      </a:r>
                      <a:br>
                        <a:rPr lang="zh-TW" altLang="en-US" sz="600" b="1" i="0" u="none" strike="noStrike">
                          <a:solidFill>
                            <a:srgbClr val="0000CC"/>
                          </a:solidFill>
                          <a:effectLst/>
                          <a:latin typeface="微軟正黑體"/>
                        </a:rPr>
                      </a:br>
                      <a:endParaRPr lang="zh-TW" altLang="en-US" sz="600" b="1" i="0" u="none" strike="noStrike">
                        <a:solidFill>
                          <a:srgbClr val="0000CC"/>
                        </a:solidFill>
                        <a:effectLst/>
                        <a:latin typeface="微軟正黑體"/>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600" b="1" i="0" u="none" strike="noStrike">
                          <a:solidFill>
                            <a:srgbClr val="0000CC"/>
                          </a:solidFill>
                          <a:effectLst/>
                          <a:latin typeface="微軟正黑體"/>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4447">
                <a:tc>
                  <a:txBody>
                    <a:bodyPr/>
                    <a:lstStyle/>
                    <a:p>
                      <a:pPr algn="ctr" fontAlgn="ctr"/>
                      <a:r>
                        <a:rPr lang="en-US" sz="600" b="1" i="0" u="none" strike="noStrike">
                          <a:solidFill>
                            <a:srgbClr val="000000"/>
                          </a:solidFill>
                          <a:effectLst/>
                          <a:latin typeface="微軟正黑體"/>
                        </a:rPr>
                        <a:t>IACT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600" b="0" i="0" u="none" strike="noStrike" dirty="0">
                          <a:solidFill>
                            <a:srgbClr val="000000"/>
                          </a:solidFill>
                          <a:effectLst/>
                          <a:latin typeface="微軟正黑體"/>
                        </a:rPr>
                        <a:t>NT$221,700.00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600" b="0" i="0" u="none" strike="noStrike">
                          <a:solidFill>
                            <a:srgbClr val="000000"/>
                          </a:solidFill>
                          <a:effectLst/>
                          <a:latin typeface="微軟正黑體"/>
                        </a:rPr>
                        <a:t>NT$229,661.00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600" b="0" i="0" u="none" strike="noStrike">
                          <a:solidFill>
                            <a:srgbClr val="000000"/>
                          </a:solidFill>
                          <a:effectLst/>
                          <a:latin typeface="微軟正黑體"/>
                        </a:rPr>
                        <a:t>NT$30,269.00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TW" altLang="en-US" sz="600" b="0" i="0" u="none" strike="noStrike">
                          <a:solidFill>
                            <a:srgbClr val="000000"/>
                          </a:solidFill>
                          <a:effectLst/>
                          <a:latin typeface="微軟正黑體"/>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600" b="0" i="0" u="none" strike="noStrike">
                          <a:solidFill>
                            <a:srgbClr val="000000"/>
                          </a:solidFill>
                          <a:effectLst/>
                          <a:latin typeface="微軟正黑體"/>
                        </a:rPr>
                        <a:t>NT$75,600.00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TW" altLang="en-US" sz="600" b="0" i="0" u="none" strike="noStrike">
                          <a:solidFill>
                            <a:srgbClr val="000000"/>
                          </a:solidFill>
                          <a:effectLst/>
                          <a:latin typeface="微軟正黑體"/>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600" b="0" i="0" u="none" strike="noStrike">
                          <a:solidFill>
                            <a:srgbClr val="000000"/>
                          </a:solidFill>
                          <a:effectLst/>
                          <a:latin typeface="微軟正黑體"/>
                        </a:rPr>
                        <a:t>NT$20,200.00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600" b="0" i="0" u="none" strike="noStrike">
                          <a:solidFill>
                            <a:srgbClr val="000000"/>
                          </a:solidFill>
                          <a:effectLst/>
                          <a:latin typeface="微軟正黑體"/>
                        </a:rPr>
                        <a:t>NT$0.00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TW" altLang="en-US" sz="600" b="0" i="0" u="none" strike="noStrike">
                          <a:solidFill>
                            <a:srgbClr val="000000"/>
                          </a:solidFill>
                          <a:effectLst/>
                          <a:latin typeface="微軟正黑體"/>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TW" altLang="en-US" sz="600" b="0" i="0" u="none" strike="noStrike">
                          <a:solidFill>
                            <a:srgbClr val="000000"/>
                          </a:solidFill>
                          <a:effectLst/>
                          <a:latin typeface="微軟正黑體"/>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600" b="0" i="0" u="none" strike="noStrike">
                          <a:solidFill>
                            <a:srgbClr val="000000"/>
                          </a:solidFill>
                          <a:effectLst/>
                          <a:latin typeface="微軟正黑體"/>
                        </a:rPr>
                        <a:t>NT$5,811,305.00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TW" altLang="en-US" sz="600" b="0" i="0" u="none" strike="noStrike">
                          <a:solidFill>
                            <a:srgbClr val="000000"/>
                          </a:solidFill>
                          <a:effectLst/>
                          <a:latin typeface="微軟正黑體"/>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600" b="1" i="0" u="none" strike="noStrike">
                          <a:solidFill>
                            <a:srgbClr val="000000"/>
                          </a:solidFill>
                          <a:effectLst/>
                          <a:latin typeface="微軟正黑體"/>
                        </a:rPr>
                        <a:t>NT$6,388,735.00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4447">
                <a:tc>
                  <a:txBody>
                    <a:bodyPr/>
                    <a:lstStyle/>
                    <a:p>
                      <a:pPr algn="ctr" fontAlgn="ctr"/>
                      <a:r>
                        <a:rPr lang="en-US" sz="600" b="1" i="0" u="none" strike="noStrike">
                          <a:solidFill>
                            <a:srgbClr val="000000"/>
                          </a:solidFill>
                          <a:effectLst/>
                          <a:latin typeface="微軟正黑體"/>
                        </a:rPr>
                        <a:t>IACP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600" b="0" i="0" u="none" strike="noStrike" dirty="0">
                          <a:solidFill>
                            <a:srgbClr val="000000"/>
                          </a:solidFill>
                          <a:effectLst/>
                          <a:latin typeface="微軟正黑體"/>
                        </a:rPr>
                        <a:t>NT$5,348,141.47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600" b="0" i="0" u="none" strike="noStrike">
                          <a:solidFill>
                            <a:srgbClr val="000000"/>
                          </a:solidFill>
                          <a:effectLst/>
                          <a:latin typeface="微軟正黑體"/>
                        </a:rPr>
                        <a:t>NT$800,719.47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600" b="0" i="0" u="none" strike="noStrike">
                          <a:solidFill>
                            <a:srgbClr val="000000"/>
                          </a:solidFill>
                          <a:effectLst/>
                          <a:latin typeface="微軟正黑體"/>
                        </a:rPr>
                        <a:t>NT$1,390,542.74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600" b="0" i="0" u="none" strike="noStrike">
                          <a:solidFill>
                            <a:srgbClr val="000000"/>
                          </a:solidFill>
                          <a:effectLst/>
                          <a:latin typeface="微軟正黑體"/>
                        </a:rPr>
                        <a:t>NT$804,879.71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600" b="0" i="0" u="none" strike="noStrike">
                          <a:solidFill>
                            <a:srgbClr val="000000"/>
                          </a:solidFill>
                          <a:effectLst/>
                          <a:latin typeface="微軟正黑體"/>
                        </a:rPr>
                        <a:t>NT$323,380.00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TW" altLang="en-US" sz="600" b="0" i="0" u="none" strike="noStrike">
                          <a:solidFill>
                            <a:srgbClr val="000000"/>
                          </a:solidFill>
                          <a:effectLst/>
                          <a:latin typeface="微軟正黑體"/>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TW" altLang="en-US" sz="600" b="0" i="0" u="none" strike="noStrike">
                          <a:solidFill>
                            <a:srgbClr val="000000"/>
                          </a:solidFill>
                          <a:effectLst/>
                          <a:latin typeface="微軟正黑體"/>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600" b="0" i="0" u="none" strike="noStrike">
                          <a:solidFill>
                            <a:srgbClr val="000000"/>
                          </a:solidFill>
                          <a:effectLst/>
                          <a:latin typeface="微軟正黑體"/>
                        </a:rPr>
                        <a:t>NT$39,330.00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600" b="0" i="0" u="none" strike="noStrike">
                          <a:solidFill>
                            <a:srgbClr val="000000"/>
                          </a:solidFill>
                          <a:effectLst/>
                          <a:latin typeface="微軟正黑體"/>
                        </a:rPr>
                        <a:t>NT$406,060.40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TW" altLang="en-US" sz="600" b="0" i="0" u="none" strike="noStrike">
                          <a:solidFill>
                            <a:srgbClr val="000000"/>
                          </a:solidFill>
                          <a:effectLst/>
                          <a:latin typeface="微軟正黑體"/>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600" b="0" i="0" u="none" strike="noStrike">
                          <a:solidFill>
                            <a:srgbClr val="000000"/>
                          </a:solidFill>
                          <a:effectLst/>
                          <a:latin typeface="微軟正黑體"/>
                        </a:rPr>
                        <a:t>NT$5,275,979.01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600" b="0" i="0" u="none" strike="noStrike">
                          <a:solidFill>
                            <a:srgbClr val="000000"/>
                          </a:solidFill>
                          <a:effectLst/>
                          <a:latin typeface="微軟正黑體"/>
                        </a:rPr>
                        <a:t>NT$820,149.89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600" b="1" i="0" u="none" strike="noStrike">
                          <a:solidFill>
                            <a:srgbClr val="000000"/>
                          </a:solidFill>
                          <a:effectLst/>
                          <a:latin typeface="微軟正黑體"/>
                        </a:rPr>
                        <a:t>NT$15,209,182.69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4447">
                <a:tc>
                  <a:txBody>
                    <a:bodyPr/>
                    <a:lstStyle/>
                    <a:p>
                      <a:pPr algn="ctr" fontAlgn="ctr"/>
                      <a:r>
                        <a:rPr lang="en-US" sz="600" b="1" i="0" u="none" strike="noStrike">
                          <a:solidFill>
                            <a:srgbClr val="000000"/>
                          </a:solidFill>
                          <a:effectLst/>
                          <a:latin typeface="微軟正黑體"/>
                        </a:rPr>
                        <a:t>IACJ</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600" b="0" i="0" u="none" strike="noStrike">
                          <a:solidFill>
                            <a:srgbClr val="000000"/>
                          </a:solidFill>
                          <a:effectLst/>
                          <a:latin typeface="微軟正黑體"/>
                        </a:rPr>
                        <a:t>NT$734,115.38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600" b="0" i="0" u="none" strike="noStrike" dirty="0">
                          <a:solidFill>
                            <a:srgbClr val="000000"/>
                          </a:solidFill>
                          <a:effectLst/>
                          <a:latin typeface="微軟正黑體"/>
                        </a:rPr>
                        <a:t>NT$2,654,779.37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600" b="0" i="0" u="none" strike="noStrike">
                          <a:solidFill>
                            <a:srgbClr val="000000"/>
                          </a:solidFill>
                          <a:effectLst/>
                          <a:latin typeface="微軟正黑體"/>
                        </a:rPr>
                        <a:t>NT$584,234.04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600" b="0" i="0" u="none" strike="noStrike">
                          <a:solidFill>
                            <a:srgbClr val="000000"/>
                          </a:solidFill>
                          <a:effectLst/>
                          <a:latin typeface="微軟正黑體"/>
                        </a:rPr>
                        <a:t>NT$286,235.00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600" b="0" i="0" u="none" strike="noStrike">
                          <a:solidFill>
                            <a:srgbClr val="000000"/>
                          </a:solidFill>
                          <a:effectLst/>
                          <a:latin typeface="微軟正黑體"/>
                        </a:rPr>
                        <a:t>NT$227,441.02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TW" altLang="en-US" sz="600" b="0" i="0" u="none" strike="noStrike">
                          <a:solidFill>
                            <a:srgbClr val="000000"/>
                          </a:solidFill>
                          <a:effectLst/>
                          <a:latin typeface="微軟正黑體"/>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TW" altLang="en-US" sz="600" b="0" i="0" u="none" strike="noStrike">
                          <a:solidFill>
                            <a:srgbClr val="000000"/>
                          </a:solidFill>
                          <a:effectLst/>
                          <a:latin typeface="微軟正黑體"/>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600" b="0" i="0" u="none" strike="noStrike">
                          <a:solidFill>
                            <a:srgbClr val="000000"/>
                          </a:solidFill>
                          <a:effectLst/>
                          <a:latin typeface="微軟正黑體"/>
                        </a:rPr>
                        <a:t>NT$1,311,000.00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TW" altLang="en-US" sz="600" b="0" i="0" u="none" strike="noStrike">
                          <a:solidFill>
                            <a:srgbClr val="000000"/>
                          </a:solidFill>
                          <a:effectLst/>
                          <a:latin typeface="微軟正黑體"/>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TW" altLang="en-US" sz="600" b="0" i="0" u="none" strike="noStrike">
                          <a:solidFill>
                            <a:srgbClr val="000000"/>
                          </a:solidFill>
                          <a:effectLst/>
                          <a:latin typeface="微軟正黑體"/>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600" b="0" i="0" u="none" strike="noStrike">
                          <a:solidFill>
                            <a:srgbClr val="000000"/>
                          </a:solidFill>
                          <a:effectLst/>
                          <a:latin typeface="微軟正黑體"/>
                        </a:rPr>
                        <a:t>NT$1,833,263.07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zh-TW" altLang="en-US" sz="600" b="0" i="0" u="none" strike="noStrike">
                          <a:solidFill>
                            <a:srgbClr val="000000"/>
                          </a:solidFill>
                          <a:effectLst/>
                          <a:latin typeface="微軟正黑體"/>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600" b="1" i="0" u="none" strike="noStrike">
                          <a:solidFill>
                            <a:srgbClr val="000000"/>
                          </a:solidFill>
                          <a:effectLst/>
                          <a:latin typeface="微軟正黑體"/>
                        </a:rPr>
                        <a:t>NT$7,631,067.88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4447">
                <a:tc>
                  <a:txBody>
                    <a:bodyPr/>
                    <a:lstStyle/>
                    <a:p>
                      <a:pPr algn="ctr" fontAlgn="ctr"/>
                      <a:r>
                        <a:rPr lang="zh-TW" altLang="en-US" sz="600" b="1" i="0" u="none" strike="noStrike">
                          <a:solidFill>
                            <a:srgbClr val="FF0000"/>
                          </a:solidFill>
                          <a:effectLst/>
                          <a:latin typeface="微軟正黑體"/>
                        </a:rPr>
                        <a:t>總計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600" b="0" i="0" u="none" strike="noStrike">
                          <a:solidFill>
                            <a:srgbClr val="FF0000"/>
                          </a:solidFill>
                          <a:effectLst/>
                          <a:latin typeface="微軟正黑體"/>
                        </a:rPr>
                        <a:t>NT$6,303,956.86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600" b="0" i="0" u="none" strike="noStrike" dirty="0">
                          <a:solidFill>
                            <a:srgbClr val="FF0000"/>
                          </a:solidFill>
                          <a:effectLst/>
                          <a:latin typeface="微軟正黑體"/>
                        </a:rPr>
                        <a:t>NT$3,685,159.84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600" b="0" i="0" u="none" strike="noStrike" dirty="0">
                          <a:solidFill>
                            <a:srgbClr val="FF0000"/>
                          </a:solidFill>
                          <a:effectLst/>
                          <a:latin typeface="微軟正黑體"/>
                        </a:rPr>
                        <a:t>NT$2,005,045.78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600" b="0" i="0" u="none" strike="noStrike" dirty="0">
                          <a:solidFill>
                            <a:srgbClr val="FF0000"/>
                          </a:solidFill>
                          <a:effectLst/>
                          <a:latin typeface="微軟正黑體"/>
                        </a:rPr>
                        <a:t>NT$1,091,114.71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600" b="0" i="0" u="none" strike="noStrike" dirty="0">
                          <a:solidFill>
                            <a:srgbClr val="FF0000"/>
                          </a:solidFill>
                          <a:effectLst/>
                          <a:latin typeface="微軟正黑體"/>
                        </a:rPr>
                        <a:t>NT$626,421.02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600" b="0" i="0" u="none" strike="noStrike" dirty="0">
                          <a:solidFill>
                            <a:srgbClr val="FF0000"/>
                          </a:solidFill>
                          <a:effectLst/>
                          <a:latin typeface="微軟正黑體"/>
                        </a:rPr>
                        <a:t>NT$0.00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600" b="0" i="0" u="none" strike="noStrike" dirty="0">
                          <a:solidFill>
                            <a:srgbClr val="FF0000"/>
                          </a:solidFill>
                          <a:effectLst/>
                          <a:latin typeface="微軟正黑體"/>
                        </a:rPr>
                        <a:t>NT$20,200.00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600" b="0" i="0" u="none" strike="noStrike" dirty="0">
                          <a:solidFill>
                            <a:srgbClr val="FF0000"/>
                          </a:solidFill>
                          <a:effectLst/>
                          <a:latin typeface="微軟正黑體"/>
                        </a:rPr>
                        <a:t>NT$1,350,330.00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600" b="0" i="0" u="none" strike="noStrike" dirty="0">
                          <a:solidFill>
                            <a:srgbClr val="FF0000"/>
                          </a:solidFill>
                          <a:effectLst/>
                          <a:latin typeface="微軟正黑體"/>
                        </a:rPr>
                        <a:t>NT$406,060.40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600" b="0" i="0" u="none" strike="noStrike" dirty="0">
                          <a:solidFill>
                            <a:srgbClr val="FF0000"/>
                          </a:solidFill>
                          <a:effectLst/>
                          <a:latin typeface="微軟正黑體"/>
                        </a:rPr>
                        <a:t>NT$0.00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600" b="0" i="0" u="none" strike="noStrike" dirty="0">
                          <a:solidFill>
                            <a:srgbClr val="FF0000"/>
                          </a:solidFill>
                          <a:effectLst/>
                          <a:latin typeface="微軟正黑體"/>
                        </a:rPr>
                        <a:t>NT$12,920,547.08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600" b="0" i="0" u="none" strike="noStrike" dirty="0">
                          <a:solidFill>
                            <a:srgbClr val="FF0000"/>
                          </a:solidFill>
                          <a:effectLst/>
                          <a:latin typeface="微軟正黑體"/>
                        </a:rPr>
                        <a:t>NT$820,149.89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600" b="1" i="0" u="none" strike="noStrike" dirty="0">
                          <a:solidFill>
                            <a:srgbClr val="FF0000"/>
                          </a:solidFill>
                          <a:effectLst/>
                          <a:latin typeface="微軟正黑體"/>
                        </a:rPr>
                        <a:t>NT$29,228,985.57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bl>
          </a:graphicData>
        </a:graphic>
      </p:graphicFrame>
      <p:graphicFrame>
        <p:nvGraphicFramePr>
          <p:cNvPr id="13" name="圖表 12"/>
          <p:cNvGraphicFramePr>
            <a:graphicFrameLocks/>
          </p:cNvGraphicFramePr>
          <p:nvPr>
            <p:extLst>
              <p:ext uri="{D42A27DB-BD31-4B8C-83A1-F6EECF244321}">
                <p14:modId xmlns:p14="http://schemas.microsoft.com/office/powerpoint/2010/main" val="2089824441"/>
              </p:ext>
            </p:extLst>
          </p:nvPr>
        </p:nvGraphicFramePr>
        <p:xfrm>
          <a:off x="6417049" y="1365051"/>
          <a:ext cx="2950754" cy="263753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256753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2"/>
          </p:nvPr>
        </p:nvSpPr>
        <p:spPr>
          <a:xfrm>
            <a:off x="3429427" y="764704"/>
            <a:ext cx="2891725" cy="5734503"/>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lvl="2" indent="0" algn="just">
              <a:lnSpc>
                <a:spcPct val="150000"/>
              </a:lnSpc>
              <a:spcBef>
                <a:spcPts val="600"/>
              </a:spcBef>
              <a:spcAft>
                <a:spcPts val="600"/>
              </a:spcAft>
              <a:buNone/>
            </a:pPr>
            <a:r>
              <a:rPr lang="en-US" altLang="zh-TW" sz="900" dirty="0">
                <a:latin typeface="微軟正黑體" panose="020B0604030504040204" pitchFamily="34" charset="-120"/>
                <a:ea typeface="微軟正黑體" panose="020B0604030504040204" pitchFamily="34" charset="-120"/>
              </a:rPr>
              <a:t>7). </a:t>
            </a:r>
            <a:r>
              <a:rPr lang="zh-TW" altLang="en-US" sz="900" dirty="0">
                <a:latin typeface="微軟正黑體" panose="020B0604030504040204" pitchFamily="34" charset="-120"/>
                <a:ea typeface="微軟正黑體" panose="020B0604030504040204" pitchFamily="34" charset="-120"/>
              </a:rPr>
              <a:t>廢水管理</a:t>
            </a:r>
          </a:p>
          <a:p>
            <a:pPr marL="0" lvl="2" indent="0" algn="just">
              <a:lnSpc>
                <a:spcPct val="150000"/>
              </a:lnSpc>
              <a:spcBef>
                <a:spcPts val="600"/>
              </a:spcBef>
              <a:spcAft>
                <a:spcPts val="600"/>
              </a:spcAft>
              <a:buNone/>
            </a:pPr>
            <a:r>
              <a:rPr lang="zh-TW" altLang="en-US" sz="900" dirty="0">
                <a:latin typeface="微軟正黑體" panose="020B0604030504040204" pitchFamily="34" charset="-120"/>
                <a:ea typeface="微軟正黑體" panose="020B0604030504040204" pitchFamily="34" charset="-120"/>
              </a:rPr>
              <a:t>英華達廠區以系統組裝測試為主並無製程用水，非為重大因素，因此廢水來源多為一般生活廢水，廠區之生活廢水皆由管路收集排放至污水管路或下水道，再送至市政污水廠統一處理。</a:t>
            </a:r>
            <a:endParaRPr lang="en-US" altLang="zh-TW" sz="900" dirty="0">
              <a:latin typeface="微軟正黑體" panose="020B0604030504040204" pitchFamily="34" charset="-120"/>
              <a:ea typeface="微軟正黑體" panose="020B0604030504040204" pitchFamily="34" charset="-120"/>
            </a:endParaRPr>
          </a:p>
          <a:p>
            <a:pPr marL="0" lvl="2" indent="0" algn="just">
              <a:lnSpc>
                <a:spcPct val="150000"/>
              </a:lnSpc>
              <a:spcBef>
                <a:spcPts val="600"/>
              </a:spcBef>
              <a:spcAft>
                <a:spcPts val="600"/>
              </a:spcAft>
              <a:buNone/>
            </a:pPr>
            <a:r>
              <a:rPr lang="en-US" altLang="zh-TW" sz="900" dirty="0">
                <a:latin typeface="微軟正黑體" panose="020B0604030504040204" pitchFamily="34" charset="-120"/>
                <a:ea typeface="微軟正黑體" panose="020B0604030504040204" pitchFamily="34" charset="-120"/>
              </a:rPr>
              <a:t>8). </a:t>
            </a:r>
            <a:r>
              <a:rPr lang="zh-TW" altLang="en-US" sz="900" dirty="0">
                <a:latin typeface="微軟正黑體" panose="020B0604030504040204" pitchFamily="34" charset="-120"/>
                <a:ea typeface="微軟正黑體" panose="020B0604030504040204" pitchFamily="34" charset="-120"/>
              </a:rPr>
              <a:t>廢棄物處置</a:t>
            </a:r>
            <a:endParaRPr lang="en-US" altLang="zh-TW" sz="900" dirty="0">
              <a:latin typeface="微軟正黑體" panose="020B0604030504040204" pitchFamily="34" charset="-120"/>
              <a:ea typeface="微軟正黑體" panose="020B0604030504040204" pitchFamily="34" charset="-120"/>
            </a:endParaRPr>
          </a:p>
          <a:p>
            <a:pPr marL="0" lvl="2" indent="268288" algn="just">
              <a:lnSpc>
                <a:spcPct val="150000"/>
              </a:lnSpc>
              <a:spcBef>
                <a:spcPts val="600"/>
              </a:spcBef>
              <a:spcAft>
                <a:spcPts val="600"/>
              </a:spcAft>
              <a:buNone/>
            </a:pPr>
            <a:r>
              <a:rPr lang="zh-TW" altLang="en-US" sz="900" dirty="0">
                <a:latin typeface="微軟正黑體" panose="020B0604030504040204" pitchFamily="34" charset="-120"/>
                <a:ea typeface="微軟正黑體" panose="020B0604030504040204" pitchFamily="34" charset="-120"/>
              </a:rPr>
              <a:t>英華達為</a:t>
            </a:r>
            <a:r>
              <a:rPr lang="en-US" altLang="zh-TW" sz="900" dirty="0">
                <a:latin typeface="微軟正黑體" panose="020B0604030504040204" pitchFamily="34" charset="-120"/>
                <a:ea typeface="微軟正黑體" panose="020B0604030504040204" pitchFamily="34" charset="-120"/>
              </a:rPr>
              <a:t>ODM</a:t>
            </a:r>
            <a:r>
              <a:rPr lang="zh-TW" altLang="en-US" sz="900" dirty="0">
                <a:latin typeface="微軟正黑體" panose="020B0604030504040204" pitchFamily="34" charset="-120"/>
                <a:ea typeface="微軟正黑體" panose="020B0604030504040204" pitchFamily="34" charset="-120"/>
              </a:rPr>
              <a:t>製造商，其事業廢棄物處理方式均符合當地法令規定，選擇合格之清理廠商，並有專人隨時監控廢棄物流向與處理方式。廠區內設有廢棄物專區，由專人協助各項事業廢棄物之回收、處理。有關廠區廢棄物區分為一般性、資源性及有害性廢棄物三類，一般性廢棄物主要來源為生活垃圾，由廠商清運至政府指定之焚化廠或掩埋場處理；資源性廢棄物主要來源為廢紙、廢塑膠、廢金屬、廢泡綿等可回收之資源物質，經由分類收集後交由當地合格回收業者進行回收再利用；有害性廢棄物主要來源為廢酸、廢溶劑、廢溶劑擦拭布、電子廢料</a:t>
            </a:r>
            <a:r>
              <a:rPr lang="en-US" altLang="zh-TW" sz="900" dirty="0">
                <a:latin typeface="微軟正黑體" panose="020B0604030504040204" pitchFamily="34" charset="-120"/>
                <a:ea typeface="微軟正黑體" panose="020B0604030504040204" pitchFamily="34" charset="-120"/>
              </a:rPr>
              <a:t>(</a:t>
            </a:r>
            <a:r>
              <a:rPr lang="zh-TW" altLang="en-US" sz="900" dirty="0">
                <a:latin typeface="微軟正黑體" panose="020B0604030504040204" pitchFamily="34" charset="-120"/>
                <a:ea typeface="微軟正黑體" panose="020B0604030504040204" pitchFamily="34" charset="-120"/>
              </a:rPr>
              <a:t>廢電器產品、混合廢五金</a:t>
            </a:r>
            <a:r>
              <a:rPr lang="en-US" altLang="zh-TW" sz="900" dirty="0">
                <a:latin typeface="微軟正黑體" panose="020B0604030504040204" pitchFamily="34" charset="-120"/>
                <a:ea typeface="微軟正黑體" panose="020B0604030504040204" pitchFamily="34" charset="-120"/>
              </a:rPr>
              <a:t>)</a:t>
            </a:r>
            <a:r>
              <a:rPr lang="zh-TW" altLang="en-US" sz="900" dirty="0">
                <a:latin typeface="微軟正黑體" panose="020B0604030504040204" pitchFamily="34" charset="-120"/>
                <a:ea typeface="微軟正黑體" panose="020B0604030504040204" pitchFamily="34" charset="-120"/>
              </a:rPr>
              <a:t>等，經由分類收集後交由當地合格處理業者進行處理。</a:t>
            </a:r>
            <a:r>
              <a:rPr lang="en-US" altLang="zh-TW" sz="900" dirty="0">
                <a:latin typeface="微軟正黑體" panose="020B0604030504040204" pitchFamily="34" charset="-120"/>
                <a:ea typeface="微軟正黑體" panose="020B0604030504040204" pitchFamily="34" charset="-120"/>
              </a:rPr>
              <a:t>(</a:t>
            </a:r>
            <a:r>
              <a:rPr lang="zh-TW" altLang="en-US" sz="900" dirty="0">
                <a:latin typeface="微軟正黑體" panose="020B0604030504040204" pitchFamily="34" charset="-120"/>
                <a:ea typeface="微軟正黑體" panose="020B0604030504040204" pitchFamily="34" charset="-120"/>
              </a:rPr>
              <a:t>英華</a:t>
            </a:r>
            <a:r>
              <a:rPr lang="zh-TW" altLang="en-US" sz="900" dirty="0" smtClean="0">
                <a:latin typeface="微軟正黑體" panose="020B0604030504040204" pitchFamily="34" charset="-120"/>
                <a:ea typeface="微軟正黑體" panose="020B0604030504040204" pitchFamily="34" charset="-120"/>
              </a:rPr>
              <a:t>達</a:t>
            </a:r>
            <a:r>
              <a:rPr lang="en-US" altLang="zh-TW" sz="900" dirty="0" smtClean="0">
                <a:latin typeface="微軟正黑體" panose="020B0604030504040204" pitchFamily="34" charset="-120"/>
                <a:ea typeface="微軟正黑體" panose="020B0604030504040204" pitchFamily="34" charset="-120"/>
              </a:rPr>
              <a:t>2019</a:t>
            </a:r>
            <a:r>
              <a:rPr lang="zh-TW" altLang="en-US" sz="900" dirty="0" smtClean="0">
                <a:latin typeface="微軟正黑體" panose="020B0604030504040204" pitchFamily="34" charset="-120"/>
                <a:ea typeface="微軟正黑體" panose="020B0604030504040204" pitchFamily="34" charset="-120"/>
              </a:rPr>
              <a:t>年度</a:t>
            </a:r>
            <a:r>
              <a:rPr lang="zh-TW" altLang="en-US" sz="900" dirty="0">
                <a:latin typeface="微軟正黑體" panose="020B0604030504040204" pitchFamily="34" charset="-120"/>
                <a:ea typeface="微軟正黑體" panose="020B0604030504040204" pitchFamily="34" charset="-120"/>
              </a:rPr>
              <a:t>無違反廢棄物法規情事</a:t>
            </a:r>
            <a:r>
              <a:rPr lang="en-US" altLang="zh-TW" sz="900" dirty="0">
                <a:latin typeface="微軟正黑體" panose="020B0604030504040204" pitchFamily="34" charset="-120"/>
                <a:ea typeface="微軟正黑體" panose="020B0604030504040204" pitchFamily="34" charset="-120"/>
              </a:rPr>
              <a:t>)</a:t>
            </a:r>
            <a:r>
              <a:rPr lang="zh-TW" altLang="en-US" sz="900" dirty="0">
                <a:latin typeface="微軟正黑體" panose="020B0604030504040204" pitchFamily="34" charset="-120"/>
                <a:ea typeface="微軟正黑體" panose="020B0604030504040204" pitchFamily="34" charset="-120"/>
              </a:rPr>
              <a:t>。</a:t>
            </a:r>
            <a:endParaRPr lang="en-US" altLang="zh-TW" sz="900" dirty="0">
              <a:latin typeface="微軟正黑體" panose="020B0604030504040204" pitchFamily="34" charset="-120"/>
              <a:ea typeface="微軟正黑體" panose="020B0604030504040204" pitchFamily="34" charset="-120"/>
            </a:endParaRPr>
          </a:p>
          <a:p>
            <a:pPr marL="0" lvl="2" indent="268288" algn="just">
              <a:lnSpc>
                <a:spcPct val="150000"/>
              </a:lnSpc>
              <a:spcBef>
                <a:spcPts val="600"/>
              </a:spcBef>
              <a:spcAft>
                <a:spcPts val="600"/>
              </a:spcAft>
              <a:buNone/>
            </a:pPr>
            <a:endParaRPr lang="en-US" altLang="zh-TW" sz="900" dirty="0">
              <a:latin typeface="微軟正黑體" panose="020B0604030504040204" pitchFamily="34" charset="-120"/>
              <a:ea typeface="微軟正黑體" panose="020B0604030504040204" pitchFamily="34" charset="-120"/>
            </a:endParaRPr>
          </a:p>
          <a:p>
            <a:pPr marL="0" lvl="2" indent="268288" algn="just">
              <a:lnSpc>
                <a:spcPct val="150000"/>
              </a:lnSpc>
              <a:spcBef>
                <a:spcPts val="600"/>
              </a:spcBef>
              <a:spcAft>
                <a:spcPts val="600"/>
              </a:spcAft>
              <a:buNone/>
            </a:pPr>
            <a:r>
              <a:rPr lang="zh-TW" altLang="en-US" sz="900" dirty="0">
                <a:latin typeface="微軟正黑體" panose="020B0604030504040204" pitchFamily="34" charset="-120"/>
                <a:ea typeface="微軟正黑體" panose="020B0604030504040204" pitchFamily="34" charset="-120"/>
              </a:rPr>
              <a:t> </a:t>
            </a:r>
          </a:p>
          <a:p>
            <a:pPr marL="0" lvl="2" indent="268288" algn="just">
              <a:lnSpc>
                <a:spcPct val="150000"/>
              </a:lnSpc>
              <a:spcBef>
                <a:spcPts val="600"/>
              </a:spcBef>
              <a:spcAft>
                <a:spcPts val="600"/>
              </a:spcAft>
              <a:buNone/>
            </a:pPr>
            <a:endParaRPr lang="zh-TW" altLang="en-US" sz="900" dirty="0">
              <a:latin typeface="微軟正黑體" panose="020B0604030504040204" pitchFamily="34" charset="-120"/>
              <a:ea typeface="微軟正黑體" panose="020B0604030504040204" pitchFamily="34" charset="-120"/>
            </a:endParaRPr>
          </a:p>
          <a:p>
            <a:pPr marL="0" indent="234000" algn="just">
              <a:lnSpc>
                <a:spcPct val="150000"/>
              </a:lnSpc>
              <a:spcBef>
                <a:spcPts val="600"/>
              </a:spcBef>
              <a:spcAft>
                <a:spcPts val="600"/>
              </a:spcAft>
            </a:pPr>
            <a:endParaRPr lang="zh-TW" altLang="en-US"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p:txBody>
      </p:sp>
      <p:sp>
        <p:nvSpPr>
          <p:cNvPr id="15" name="內容版面配置區 14"/>
          <p:cNvSpPr>
            <a:spLocks noGrp="1"/>
          </p:cNvSpPr>
          <p:nvPr>
            <p:ph idx="13"/>
          </p:nvPr>
        </p:nvSpPr>
        <p:spPr>
          <a:xfrm>
            <a:off x="359303" y="879830"/>
            <a:ext cx="3063242" cy="593354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182563" lvl="2" indent="-182563">
              <a:buNone/>
            </a:pPr>
            <a:r>
              <a:rPr lang="en-US" altLang="zh-TW" sz="1100" b="1" dirty="0">
                <a:latin typeface="微軟正黑體" panose="020B0604030504040204" pitchFamily="34" charset="-120"/>
                <a:ea typeface="微軟正黑體" panose="020B0604030504040204" pitchFamily="34" charset="-120"/>
                <a:sym typeface="微軟正黑體" pitchFamily="34" charset="-120"/>
              </a:rPr>
              <a:t>8. </a:t>
            </a:r>
            <a:r>
              <a:rPr lang="zh-TW" altLang="en-US" sz="1100" b="1" dirty="0">
                <a:latin typeface="微軟正黑體" panose="020B0604030504040204" pitchFamily="34" charset="-120"/>
                <a:ea typeface="微軟正黑體" panose="020B0604030504040204" pitchFamily="34" charset="-120"/>
                <a:sym typeface="微軟正黑體" pitchFamily="34" charset="-120"/>
              </a:rPr>
              <a:t>能資源管理</a:t>
            </a:r>
            <a:endParaRPr lang="en-US" altLang="zh-TW" sz="900" dirty="0"/>
          </a:p>
          <a:p>
            <a:pPr marL="0" lvl="2" indent="0" algn="just">
              <a:lnSpc>
                <a:spcPct val="150000"/>
              </a:lnSpc>
              <a:spcBef>
                <a:spcPts val="600"/>
              </a:spcBef>
              <a:spcAft>
                <a:spcPts val="600"/>
              </a:spcAft>
              <a:buNone/>
            </a:pPr>
            <a:r>
              <a:rPr lang="en-US" altLang="zh-TW" sz="900" dirty="0">
                <a:latin typeface="微軟正黑體" panose="020B0604030504040204" pitchFamily="34" charset="-120"/>
                <a:ea typeface="微軟正黑體" panose="020B0604030504040204" pitchFamily="34" charset="-120"/>
              </a:rPr>
              <a:t>(6).</a:t>
            </a:r>
            <a:r>
              <a:rPr lang="zh-TW" altLang="en-US" sz="900" dirty="0">
                <a:latin typeface="微軟正黑體" panose="020B0604030504040204" pitchFamily="34" charset="-120"/>
                <a:ea typeface="微軟正黑體" panose="020B0604030504040204" pitchFamily="34" charset="-120"/>
              </a:rPr>
              <a:t>清潔生產</a:t>
            </a:r>
          </a:p>
          <a:p>
            <a:pPr marL="0" lvl="2" indent="268288" algn="just">
              <a:lnSpc>
                <a:spcPct val="150000"/>
              </a:lnSpc>
              <a:spcBef>
                <a:spcPts val="600"/>
              </a:spcBef>
              <a:spcAft>
                <a:spcPts val="600"/>
              </a:spcAft>
              <a:buNone/>
            </a:pPr>
            <a:r>
              <a:rPr lang="zh-TW" altLang="en-US" sz="900" dirty="0">
                <a:latin typeface="微軟正黑體" panose="020B0604030504040204" pitchFamily="34" charset="-120"/>
                <a:ea typeface="微軟正黑體" panose="020B0604030504040204" pitchFamily="34" charset="-120"/>
              </a:rPr>
              <a:t>清潔生產審核不僅為公司實施清潔生產的重要基礎，也為公司達到節能、降耗、減污、增效的重要手段之一</a:t>
            </a:r>
          </a:p>
          <a:p>
            <a:pPr marL="0" lvl="2" indent="0" algn="just">
              <a:lnSpc>
                <a:spcPct val="150000"/>
              </a:lnSpc>
              <a:spcBef>
                <a:spcPts val="600"/>
              </a:spcBef>
              <a:spcAft>
                <a:spcPts val="600"/>
              </a:spcAft>
              <a:buNone/>
            </a:pPr>
            <a:r>
              <a:rPr lang="zh-TW" altLang="en-US" sz="900" dirty="0">
                <a:latin typeface="微軟正黑體" panose="020B0604030504040204" pitchFamily="34" charset="-120"/>
                <a:ea typeface="微軟正黑體" panose="020B0604030504040204" pitchFamily="34" charset="-120"/>
              </a:rPr>
              <a:t>          </a:t>
            </a:r>
            <a:r>
              <a:rPr lang="en-US" altLang="zh-TW" sz="900" dirty="0">
                <a:latin typeface="微軟正黑體" panose="020B0604030504040204" pitchFamily="34" charset="-120"/>
                <a:ea typeface="微軟正黑體" panose="020B0604030504040204" pitchFamily="34" charset="-120"/>
              </a:rPr>
              <a:t>1) </a:t>
            </a:r>
            <a:r>
              <a:rPr lang="zh-TW" altLang="en-US" sz="900" dirty="0">
                <a:latin typeface="微軟正黑體" panose="020B0604030504040204" pitchFamily="34" charset="-120"/>
                <a:ea typeface="微軟正黑體" panose="020B0604030504040204" pitchFamily="34" charset="-120"/>
              </a:rPr>
              <a:t>空氣污染防制</a:t>
            </a:r>
          </a:p>
          <a:p>
            <a:pPr marL="0" lvl="2" indent="268288" algn="just">
              <a:lnSpc>
                <a:spcPct val="150000"/>
              </a:lnSpc>
              <a:spcBef>
                <a:spcPts val="600"/>
              </a:spcBef>
              <a:spcAft>
                <a:spcPts val="600"/>
              </a:spcAft>
              <a:buNone/>
            </a:pPr>
            <a:r>
              <a:rPr lang="zh-TW" altLang="en-US" sz="900" dirty="0">
                <a:latin typeface="微軟正黑體" panose="020B0604030504040204" pitchFamily="34" charset="-120"/>
                <a:ea typeface="微軟正黑體" panose="020B0604030504040204" pitchFamily="34" charset="-120"/>
              </a:rPr>
              <a:t> 英華達於生產製程排氣以顆粒物、錫及其化合物、油煙為主，無排放氮氧化物與硫氧化物，且廠區內設有集塵機、製程排風設備、抽錫煙設備，靜電式除油煙機等防制設備，並設置排氣筒高空排放，避免對週遭環境造成污染。</a:t>
            </a:r>
            <a:endParaRPr lang="en-US" altLang="zh-TW" sz="900" dirty="0">
              <a:latin typeface="微軟正黑體" panose="020B0604030504040204" pitchFamily="34" charset="-120"/>
              <a:ea typeface="微軟正黑體" panose="020B0604030504040204" pitchFamily="34" charset="-120"/>
            </a:endParaRPr>
          </a:p>
          <a:p>
            <a:pPr marL="0" lvl="2" indent="268288" algn="just">
              <a:lnSpc>
                <a:spcPct val="150000"/>
              </a:lnSpc>
              <a:spcBef>
                <a:spcPts val="600"/>
              </a:spcBef>
              <a:spcAft>
                <a:spcPts val="600"/>
              </a:spcAft>
              <a:buNone/>
            </a:pPr>
            <a:r>
              <a:rPr lang="zh-TW" altLang="en-US" sz="900" dirty="0">
                <a:latin typeface="微軟正黑體" panose="020B0604030504040204" pitchFamily="34" charset="-120"/>
                <a:ea typeface="微軟正黑體" panose="020B0604030504040204" pitchFamily="34" charset="-120"/>
              </a:rPr>
              <a:t>英華達在產品製程中也無使用破壞臭氧層物質，僅有部分舊型制冷設備初始填充之冷媒</a:t>
            </a:r>
            <a:r>
              <a:rPr lang="en-US" altLang="zh-TW" sz="900" dirty="0">
                <a:latin typeface="微軟正黑體" panose="020B0604030504040204" pitchFamily="34" charset="-120"/>
                <a:ea typeface="微軟正黑體" panose="020B0604030504040204" pitchFamily="34" charset="-120"/>
              </a:rPr>
              <a:t>(</a:t>
            </a:r>
            <a:r>
              <a:rPr lang="zh-TW" altLang="en-US" sz="900" dirty="0">
                <a:latin typeface="微軟正黑體" panose="020B0604030504040204" pitchFamily="34" charset="-120"/>
                <a:ea typeface="微軟正黑體" panose="020B0604030504040204" pitchFamily="34" charset="-120"/>
              </a:rPr>
              <a:t>如</a:t>
            </a:r>
            <a:r>
              <a:rPr lang="en-US" altLang="zh-TW" sz="900" dirty="0">
                <a:latin typeface="微軟正黑體" panose="020B0604030504040204" pitchFamily="34" charset="-120"/>
                <a:ea typeface="微軟正黑體" panose="020B0604030504040204" pitchFamily="34" charset="-120"/>
              </a:rPr>
              <a:t>R-22, R123, PFC-14)</a:t>
            </a:r>
            <a:r>
              <a:rPr lang="zh-TW" altLang="en-US" sz="900" dirty="0">
                <a:latin typeface="微軟正黑體" panose="020B0604030504040204" pitchFamily="34" charset="-120"/>
                <a:ea typeface="微軟正黑體" panose="020B0604030504040204" pitchFamily="34" charset="-120"/>
              </a:rPr>
              <a:t>有含破壞臭氧層物質</a:t>
            </a:r>
            <a:r>
              <a:rPr lang="zh-TW" altLang="en-US" sz="900" dirty="0" smtClean="0">
                <a:latin typeface="微軟正黑體" panose="020B0604030504040204" pitchFamily="34" charset="-120"/>
                <a:ea typeface="微軟正黑體" panose="020B0604030504040204" pitchFamily="34" charset="-120"/>
              </a:rPr>
              <a:t>，</a:t>
            </a:r>
            <a:r>
              <a:rPr lang="en-US" altLang="zh-TW" sz="900" dirty="0" smtClean="0">
                <a:latin typeface="微軟正黑體" panose="020B0604030504040204" pitchFamily="34" charset="-120"/>
                <a:ea typeface="微軟正黑體" panose="020B0604030504040204" pitchFamily="34" charset="-120"/>
              </a:rPr>
              <a:t>2019</a:t>
            </a:r>
            <a:r>
              <a:rPr lang="zh-TW" altLang="en-US" sz="900" dirty="0" smtClean="0">
                <a:latin typeface="微軟正黑體" panose="020B0604030504040204" pitchFamily="34" charset="-120"/>
                <a:ea typeface="微軟正黑體" panose="020B0604030504040204" pitchFamily="34" charset="-120"/>
              </a:rPr>
              <a:t>年度</a:t>
            </a:r>
            <a:r>
              <a:rPr lang="zh-TW" altLang="en-US" sz="900" dirty="0">
                <a:latin typeface="微軟正黑體" panose="020B0604030504040204" pitchFamily="34" charset="-120"/>
                <a:ea typeface="微軟正黑體" panose="020B0604030504040204" pitchFamily="34" charset="-120"/>
              </a:rPr>
              <a:t>估計英華達</a:t>
            </a:r>
            <a:r>
              <a:rPr lang="en-US" altLang="zh-TW" sz="900" dirty="0">
                <a:latin typeface="微軟正黑體" panose="020B0604030504040204" pitchFamily="34" charset="-120"/>
                <a:ea typeface="微軟正黑體" panose="020B0604030504040204" pitchFamily="34" charset="-120"/>
              </a:rPr>
              <a:t>3</a:t>
            </a:r>
            <a:r>
              <a:rPr lang="zh-TW" altLang="en-US" sz="900" dirty="0">
                <a:latin typeface="微軟正黑體" panose="020B0604030504040204" pitchFamily="34" charset="-120"/>
                <a:ea typeface="微軟正黑體" panose="020B0604030504040204" pitchFamily="34" charset="-120"/>
              </a:rPr>
              <a:t>個廠區破壞臭氧層物質逸散總量為</a:t>
            </a:r>
            <a:r>
              <a:rPr lang="en-US" altLang="zh-TW" sz="900" dirty="0">
                <a:latin typeface="微軟正黑體" panose="020B0604030504040204" pitchFamily="34" charset="-120"/>
                <a:ea typeface="微軟正黑體" panose="020B0604030504040204" pitchFamily="34" charset="-120"/>
              </a:rPr>
              <a:t>212.20</a:t>
            </a:r>
            <a:r>
              <a:rPr lang="zh-TW" altLang="en-US" sz="900" dirty="0">
                <a:latin typeface="微軟正黑體" panose="020B0604030504040204" pitchFamily="34" charset="-120"/>
                <a:ea typeface="微軟正黑體" panose="020B0604030504040204" pitchFamily="34" charset="-120"/>
              </a:rPr>
              <a:t>公斤</a:t>
            </a:r>
            <a:r>
              <a:rPr lang="en-US" altLang="zh-TW" sz="900" dirty="0">
                <a:latin typeface="微軟正黑體" panose="020B0604030504040204" pitchFamily="34" charset="-120"/>
                <a:ea typeface="微軟正黑體" panose="020B0604030504040204" pitchFamily="34" charset="-120"/>
              </a:rPr>
              <a:t>/</a:t>
            </a:r>
            <a:r>
              <a:rPr lang="zh-TW" altLang="en-US" sz="900" dirty="0">
                <a:latin typeface="微軟正黑體" panose="020B0604030504040204" pitchFamily="34" charset="-120"/>
                <a:ea typeface="微軟正黑體" panose="020B0604030504040204" pitchFamily="34" charset="-120"/>
              </a:rPr>
              <a:t>年，未來英華達在新購置制冷設備或填充冷媒時將逐步替換使用環保冷媒，以降低對環境之衝擊。</a:t>
            </a:r>
            <a:endParaRPr lang="en-US" altLang="zh-TW" sz="900" dirty="0">
              <a:latin typeface="微軟正黑體" panose="020B0604030504040204" pitchFamily="34" charset="-120"/>
              <a:ea typeface="微軟正黑體" panose="020B0604030504040204" pitchFamily="34" charset="-120"/>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r>
              <a:rPr lang="zh-TW" altLang="en-US" sz="900" kern="100" dirty="0">
                <a:solidFill>
                  <a:prstClr val="black">
                    <a:lumMod val="95000"/>
                    <a:lumOff val="5000"/>
                  </a:prstClr>
                </a:solidFill>
                <a:cs typeface="Arial Unicode MS"/>
              </a:rPr>
              <a:t> </a:t>
            </a: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cs typeface="Arial Unicode MS"/>
            </a:endParaRPr>
          </a:p>
          <a:p>
            <a:pPr marL="0" indent="234000" algn="just">
              <a:lnSpc>
                <a:spcPct val="150000"/>
              </a:lnSpc>
              <a:spcBef>
                <a:spcPts val="600"/>
              </a:spcBef>
              <a:spcAft>
                <a:spcPts val="600"/>
              </a:spcAft>
            </a:pPr>
            <a:endParaRPr lang="zh-TW" altLang="en-US" sz="900" kern="100" dirty="0">
              <a:solidFill>
                <a:prstClr val="black">
                  <a:lumMod val="95000"/>
                  <a:lumOff val="5000"/>
                </a:prstClr>
              </a:solidFill>
              <a:cs typeface="Arial Unicode MS"/>
            </a:endParaRPr>
          </a:p>
        </p:txBody>
      </p:sp>
      <p:sp>
        <p:nvSpPr>
          <p:cNvPr id="5" name="標題 4"/>
          <p:cNvSpPr>
            <a:spLocks noGrp="1"/>
          </p:cNvSpPr>
          <p:nvPr>
            <p:ph type="title"/>
          </p:nvPr>
        </p:nvSpPr>
        <p:spPr>
          <a:xfrm>
            <a:off x="344192" y="358863"/>
            <a:ext cx="2513484" cy="405841"/>
          </a:xfrm>
        </p:spPr>
        <p:txBody>
          <a:bodyPr/>
          <a:lstStyle/>
          <a:p>
            <a:r>
              <a:rPr lang="zh-TW" altLang="en-US" dirty="0">
                <a:solidFill>
                  <a:schemeClr val="tx1"/>
                </a:solidFill>
              </a:rPr>
              <a:t>英華達公司</a:t>
            </a:r>
          </a:p>
        </p:txBody>
      </p:sp>
      <p:sp>
        <p:nvSpPr>
          <p:cNvPr id="4" name="內容版面配置區 3"/>
          <p:cNvSpPr>
            <a:spLocks noGrp="1"/>
          </p:cNvSpPr>
          <p:nvPr>
            <p:ph idx="4294967295"/>
          </p:nvPr>
        </p:nvSpPr>
        <p:spPr>
          <a:xfrm>
            <a:off x="6701051" y="369888"/>
            <a:ext cx="3086010" cy="6133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0" algn="just">
              <a:lnSpc>
                <a:spcPct val="150000"/>
              </a:lnSpc>
              <a:spcBef>
                <a:spcPts val="600"/>
              </a:spcBef>
              <a:spcAft>
                <a:spcPts val="600"/>
              </a:spcAft>
              <a:buNone/>
            </a:pPr>
            <a:endParaRPr lang="en-US" altLang="zh-TW" sz="900" kern="100" dirty="0">
              <a:solidFill>
                <a:prstClr val="black">
                  <a:lumMod val="95000"/>
                  <a:lumOff val="5000"/>
                </a:prstClr>
              </a:solidFill>
              <a:latin typeface="微軟正黑體"/>
              <a:cs typeface="Arial Unicode MS"/>
            </a:endParaRPr>
          </a:p>
          <a:p>
            <a:pPr marL="0" indent="0" algn="just">
              <a:lnSpc>
                <a:spcPct val="150000"/>
              </a:lnSpc>
              <a:spcBef>
                <a:spcPts val="600"/>
              </a:spcBef>
              <a:spcAft>
                <a:spcPts val="600"/>
              </a:spcAft>
              <a:buNone/>
            </a:pPr>
            <a:r>
              <a:rPr lang="en-US" altLang="zh-TW" sz="900" kern="100" dirty="0">
                <a:latin typeface="微軟正黑體"/>
                <a:cs typeface="Arial Unicode MS"/>
              </a:rPr>
              <a:t>         </a:t>
            </a:r>
            <a:r>
              <a:rPr lang="en-US" altLang="zh-TW" sz="900" kern="100" dirty="0" smtClean="0">
                <a:latin typeface="微軟正黑體"/>
                <a:cs typeface="Arial Unicode MS"/>
              </a:rPr>
              <a:t>2019</a:t>
            </a:r>
            <a:r>
              <a:rPr lang="zh-TW" altLang="en-US" sz="900" kern="100" dirty="0" smtClean="0">
                <a:latin typeface="微軟正黑體"/>
                <a:cs typeface="Arial Unicode MS"/>
              </a:rPr>
              <a:t>年</a:t>
            </a:r>
            <a:r>
              <a:rPr lang="zh-TW" altLang="en-US" sz="900" kern="100" dirty="0">
                <a:latin typeface="微軟正黑體"/>
                <a:cs typeface="Arial Unicode MS"/>
              </a:rPr>
              <a:t>英華達</a:t>
            </a:r>
            <a:r>
              <a:rPr lang="en-US" altLang="zh-TW" sz="900" kern="100" dirty="0">
                <a:latin typeface="微軟正黑體"/>
                <a:cs typeface="Arial Unicode MS"/>
              </a:rPr>
              <a:t>3</a:t>
            </a:r>
            <a:r>
              <a:rPr lang="zh-TW" altLang="en-US" sz="900" kern="100" dirty="0">
                <a:latin typeface="微軟正黑體"/>
                <a:cs typeface="Arial Unicode MS"/>
              </a:rPr>
              <a:t>個廠區廢棄量計</a:t>
            </a:r>
            <a:r>
              <a:rPr lang="en-US" altLang="zh-TW" sz="900" kern="100" dirty="0" smtClean="0">
                <a:latin typeface="微軟正黑體"/>
                <a:cs typeface="Arial Unicode MS"/>
              </a:rPr>
              <a:t>6,064.04</a:t>
            </a:r>
            <a:r>
              <a:rPr lang="zh-TW" altLang="en-US" sz="900" kern="100" dirty="0" smtClean="0">
                <a:latin typeface="微軟正黑體"/>
                <a:cs typeface="Arial Unicode MS"/>
              </a:rPr>
              <a:t>公噸</a:t>
            </a:r>
            <a:r>
              <a:rPr lang="zh-TW" altLang="en-US" sz="900" kern="100" dirty="0">
                <a:latin typeface="微軟正黑體"/>
                <a:cs typeface="Arial Unicode MS"/>
              </a:rPr>
              <a:t>。其中一般性廢棄物及危害性廢棄物分別佔</a:t>
            </a:r>
            <a:r>
              <a:rPr lang="en-US" altLang="zh-TW" sz="900" kern="100" dirty="0">
                <a:latin typeface="微軟正黑體"/>
                <a:cs typeface="Arial Unicode MS"/>
              </a:rPr>
              <a:t>40.08%</a:t>
            </a:r>
            <a:r>
              <a:rPr lang="zh-TW" altLang="en-US" sz="900" kern="100" dirty="0">
                <a:latin typeface="微軟正黑體"/>
                <a:cs typeface="Arial Unicode MS"/>
              </a:rPr>
              <a:t>與</a:t>
            </a:r>
            <a:r>
              <a:rPr lang="en-US" altLang="zh-TW" sz="900" kern="100" dirty="0">
                <a:latin typeface="微軟正黑體"/>
                <a:cs typeface="Arial Unicode MS"/>
              </a:rPr>
              <a:t>1.11%</a:t>
            </a:r>
            <a:r>
              <a:rPr lang="zh-TW" altLang="en-US" sz="900" kern="100" dirty="0" smtClean="0">
                <a:latin typeface="微軟正黑體"/>
                <a:cs typeface="Arial Unicode MS"/>
              </a:rPr>
              <a:t>。</a:t>
            </a:r>
            <a:endParaRPr lang="zh-TW" altLang="en-US" sz="900" b="1" kern="100" dirty="0" smtClean="0">
              <a:latin typeface="微軟正黑體"/>
              <a:cs typeface="Arial Unicode MS"/>
            </a:endParaRPr>
          </a:p>
          <a:p>
            <a:pPr marL="0" indent="0" algn="just">
              <a:lnSpc>
                <a:spcPct val="150000"/>
              </a:lnSpc>
              <a:spcBef>
                <a:spcPts val="600"/>
              </a:spcBef>
              <a:spcAft>
                <a:spcPts val="600"/>
              </a:spcAft>
              <a:buNone/>
            </a:pPr>
            <a:r>
              <a:rPr lang="zh-TW" altLang="en-US" sz="900" b="1" kern="100" dirty="0" smtClean="0">
                <a:latin typeface="微軟正黑體"/>
                <a:cs typeface="Arial Unicode MS"/>
              </a:rPr>
              <a:t>備註：南京廠 區生活垃圾清運數量及車次定義如下：</a:t>
            </a:r>
            <a:r>
              <a:rPr lang="en-US" altLang="zh-TW" sz="900" b="1" kern="100" dirty="0" smtClean="0">
                <a:latin typeface="微軟正黑體"/>
                <a:cs typeface="Arial Unicode MS"/>
              </a:rPr>
              <a:t>1</a:t>
            </a:r>
            <a:r>
              <a:rPr lang="zh-TW" altLang="en-US" sz="900" b="1" kern="100" dirty="0" smtClean="0">
                <a:latin typeface="微軟正黑體"/>
                <a:cs typeface="Arial Unicode MS"/>
              </a:rPr>
              <a:t>月</a:t>
            </a:r>
            <a:r>
              <a:rPr lang="en-US" altLang="zh-TW" sz="900" b="1" kern="100" dirty="0" smtClean="0">
                <a:latin typeface="微軟正黑體"/>
                <a:cs typeface="Arial Unicode MS"/>
              </a:rPr>
              <a:t>~8</a:t>
            </a:r>
            <a:r>
              <a:rPr lang="zh-TW" altLang="en-US" sz="900" b="1" kern="100" dirty="0" smtClean="0">
                <a:latin typeface="微軟正黑體"/>
                <a:cs typeface="Arial Unicode MS"/>
              </a:rPr>
              <a:t>月</a:t>
            </a:r>
            <a:r>
              <a:rPr lang="en-US" altLang="zh-TW" sz="900" b="1" kern="100" dirty="0" smtClean="0">
                <a:latin typeface="微軟正黑體"/>
                <a:cs typeface="Arial Unicode MS"/>
              </a:rPr>
              <a:t>1</a:t>
            </a:r>
            <a:r>
              <a:rPr lang="zh-TW" altLang="en-US" sz="900" b="1" kern="100" dirty="0" smtClean="0">
                <a:latin typeface="微軟正黑體"/>
                <a:cs typeface="Arial Unicode MS"/>
              </a:rPr>
              <a:t>日之前，每月</a:t>
            </a:r>
            <a:r>
              <a:rPr lang="en-US" altLang="zh-TW" sz="900" b="1" kern="100" dirty="0" smtClean="0">
                <a:latin typeface="微軟正黑體"/>
                <a:cs typeface="Arial Unicode MS"/>
              </a:rPr>
              <a:t>45</a:t>
            </a:r>
            <a:r>
              <a:rPr lang="zh-TW" altLang="en-US" sz="900" b="1" kern="100" dirty="0" smtClean="0">
                <a:latin typeface="微軟正黑體"/>
                <a:cs typeface="Arial Unicode MS"/>
              </a:rPr>
              <a:t>車次免費運送，每車</a:t>
            </a:r>
            <a:r>
              <a:rPr lang="en-US" altLang="zh-TW" sz="900" b="1" kern="100" dirty="0" smtClean="0">
                <a:latin typeface="微軟正黑體"/>
                <a:cs typeface="Arial Unicode MS"/>
              </a:rPr>
              <a:t>1</a:t>
            </a:r>
            <a:r>
              <a:rPr lang="zh-TW" altLang="en-US" sz="900" b="1" kern="100" dirty="0" smtClean="0">
                <a:latin typeface="微軟正黑體"/>
                <a:cs typeface="Arial Unicode MS"/>
              </a:rPr>
              <a:t>噸；</a:t>
            </a:r>
            <a:r>
              <a:rPr lang="en-US" altLang="zh-TW" sz="900" b="1" kern="100" dirty="0" smtClean="0">
                <a:latin typeface="微軟正黑體"/>
                <a:cs typeface="Arial Unicode MS"/>
              </a:rPr>
              <a:t>8</a:t>
            </a:r>
            <a:r>
              <a:rPr lang="zh-TW" altLang="en-US" sz="900" b="1" kern="100" dirty="0" smtClean="0">
                <a:latin typeface="微軟正黑體"/>
                <a:cs typeface="Arial Unicode MS"/>
              </a:rPr>
              <a:t>月</a:t>
            </a:r>
            <a:r>
              <a:rPr lang="en-US" altLang="zh-TW" sz="900" b="1" kern="100" dirty="0" smtClean="0">
                <a:latin typeface="微軟正黑體"/>
                <a:cs typeface="Arial Unicode MS"/>
              </a:rPr>
              <a:t>1</a:t>
            </a:r>
            <a:r>
              <a:rPr lang="zh-TW" altLang="en-US" sz="900" b="1" kern="100" dirty="0" smtClean="0">
                <a:latin typeface="微軟正黑體"/>
                <a:cs typeface="Arial Unicode MS"/>
              </a:rPr>
              <a:t>日</a:t>
            </a:r>
            <a:r>
              <a:rPr lang="en-US" altLang="zh-TW" sz="900" b="1" kern="100" dirty="0" smtClean="0">
                <a:latin typeface="微軟正黑體"/>
                <a:cs typeface="Arial Unicode MS"/>
              </a:rPr>
              <a:t>~10</a:t>
            </a:r>
            <a:r>
              <a:rPr lang="zh-TW" altLang="en-US" sz="900" b="1" kern="100" dirty="0" smtClean="0">
                <a:latin typeface="微軟正黑體"/>
                <a:cs typeface="Arial Unicode MS"/>
              </a:rPr>
              <a:t>月</a:t>
            </a:r>
            <a:r>
              <a:rPr lang="en-US" altLang="zh-TW" sz="900" b="1" kern="100" dirty="0" smtClean="0">
                <a:latin typeface="微軟正黑體"/>
                <a:cs typeface="Arial Unicode MS"/>
              </a:rPr>
              <a:t>31</a:t>
            </a:r>
            <a:r>
              <a:rPr lang="zh-TW" altLang="en-US" sz="900" b="1" kern="100" dirty="0" smtClean="0">
                <a:latin typeface="微軟正黑體"/>
                <a:cs typeface="Arial Unicode MS"/>
              </a:rPr>
              <a:t>合同洽談期，按照車趟運送；</a:t>
            </a:r>
            <a:r>
              <a:rPr lang="en-US" altLang="zh-TW" sz="900" b="1" kern="100" dirty="0" smtClean="0">
                <a:latin typeface="微軟正黑體"/>
                <a:cs typeface="Arial Unicode MS"/>
              </a:rPr>
              <a:t>11</a:t>
            </a:r>
            <a:r>
              <a:rPr lang="zh-TW" altLang="en-US" sz="900" b="1" kern="100" dirty="0" smtClean="0">
                <a:latin typeface="微軟正黑體"/>
                <a:cs typeface="Arial Unicode MS"/>
              </a:rPr>
              <a:t>月</a:t>
            </a:r>
            <a:r>
              <a:rPr lang="en-US" altLang="zh-TW" sz="900" b="1" kern="100" dirty="0" smtClean="0">
                <a:latin typeface="微軟正黑體"/>
                <a:cs typeface="Arial Unicode MS"/>
              </a:rPr>
              <a:t>1 </a:t>
            </a:r>
            <a:r>
              <a:rPr lang="zh-TW" altLang="en-US" sz="900" b="1" kern="100" dirty="0" smtClean="0">
                <a:latin typeface="微軟正黑體"/>
                <a:cs typeface="Arial Unicode MS"/>
              </a:rPr>
              <a:t>日後</a:t>
            </a:r>
            <a:r>
              <a:rPr lang="en-US" altLang="zh-TW" sz="900" b="1" kern="100" dirty="0" smtClean="0">
                <a:latin typeface="微軟正黑體"/>
                <a:cs typeface="Arial Unicode MS"/>
              </a:rPr>
              <a:t>=</a:t>
            </a:r>
            <a:r>
              <a:rPr lang="zh-TW" altLang="en-US" sz="900" b="1" kern="100" dirty="0" smtClean="0">
                <a:latin typeface="微軟正黑體"/>
                <a:cs typeface="Arial Unicode MS"/>
              </a:rPr>
              <a:t>力按合同約定為</a:t>
            </a:r>
            <a:r>
              <a:rPr lang="en-US" altLang="zh-TW" sz="900" b="1" kern="100" dirty="0" smtClean="0">
                <a:latin typeface="微軟正黑體"/>
                <a:cs typeface="Arial Unicode MS"/>
              </a:rPr>
              <a:t>1.</a:t>
            </a:r>
            <a:r>
              <a:rPr lang="zh-TW" altLang="en-US" sz="900" b="1" kern="100" dirty="0" smtClean="0">
                <a:latin typeface="微軟正黑體"/>
                <a:cs typeface="Arial Unicode MS"/>
              </a:rPr>
              <a:t>車次／天</a:t>
            </a:r>
            <a:r>
              <a:rPr lang="en-US" altLang="zh-TW" sz="900" b="1" kern="100" dirty="0" smtClean="0">
                <a:latin typeface="微軟正黑體"/>
                <a:cs typeface="Arial Unicode MS"/>
              </a:rPr>
              <a:t>2.</a:t>
            </a:r>
            <a:r>
              <a:rPr lang="zh-TW" altLang="en-US" sz="900" b="1" kern="100" dirty="0" smtClean="0">
                <a:latin typeface="微軟正黑體"/>
                <a:cs typeface="Arial Unicode MS"/>
              </a:rPr>
              <a:t>每車次載重</a:t>
            </a:r>
            <a:r>
              <a:rPr lang="en-US" altLang="zh-TW" sz="900" b="1" kern="100" dirty="0" smtClean="0">
                <a:latin typeface="微軟正黑體"/>
                <a:cs typeface="Arial Unicode MS"/>
              </a:rPr>
              <a:t>1</a:t>
            </a:r>
            <a:r>
              <a:rPr lang="zh-TW" altLang="en-US" sz="900" b="1" kern="100" dirty="0" smtClean="0">
                <a:latin typeface="微軟正黑體"/>
                <a:cs typeface="Arial Unicode MS"/>
              </a:rPr>
              <a:t>噸。</a:t>
            </a:r>
            <a:endParaRPr lang="en-US" altLang="zh-TW" sz="900" b="1" kern="100" dirty="0">
              <a:latin typeface="微軟正黑體"/>
              <a:cs typeface="Arial Unicode MS"/>
            </a:endParaRPr>
          </a:p>
          <a:p>
            <a:pPr marL="0" indent="0" algn="just">
              <a:lnSpc>
                <a:spcPct val="150000"/>
              </a:lnSpc>
              <a:spcBef>
                <a:spcPts val="600"/>
              </a:spcBef>
              <a:spcAft>
                <a:spcPts val="600"/>
              </a:spcAft>
              <a:buNone/>
            </a:pP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en-US" altLang="zh-TW" sz="900" kern="100" dirty="0">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en-US" altLang="zh-TW" sz="900" kern="100" dirty="0">
              <a:solidFill>
                <a:prstClr val="black">
                  <a:lumMod val="95000"/>
                  <a:lumOff val="5000"/>
                </a:prstClr>
              </a:solidFill>
              <a:latin typeface="微軟正黑體"/>
              <a:cs typeface="Arial Unicode MS"/>
            </a:endParaRPr>
          </a:p>
          <a:p>
            <a:pPr marL="0" indent="234000" algn="just">
              <a:lnSpc>
                <a:spcPct val="150000"/>
              </a:lnSpc>
              <a:spcBef>
                <a:spcPts val="600"/>
              </a:spcBef>
              <a:spcAft>
                <a:spcPts val="600"/>
              </a:spcAft>
            </a:pPr>
            <a:endParaRPr lang="zh-TW" altLang="en-US" sz="900" kern="100" dirty="0">
              <a:solidFill>
                <a:prstClr val="black">
                  <a:lumMod val="95000"/>
                  <a:lumOff val="5000"/>
                </a:prstClr>
              </a:solidFill>
              <a:latin typeface="微軟正黑體"/>
              <a:cs typeface="Arial Unicode MS"/>
            </a:endParaRPr>
          </a:p>
        </p:txBody>
      </p:sp>
      <p:sp>
        <p:nvSpPr>
          <p:cNvPr id="10" name="Rectangle 1"/>
          <p:cNvSpPr>
            <a:spLocks noChangeArrowheads="1"/>
          </p:cNvSpPr>
          <p:nvPr/>
        </p:nvSpPr>
        <p:spPr bwMode="auto">
          <a:xfrm>
            <a:off x="3430165" y="4043152"/>
            <a:ext cx="2978785" cy="27462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0" lvl="2" algn="just">
              <a:lnSpc>
                <a:spcPct val="150000"/>
              </a:lnSpc>
            </a:pPr>
            <a:endParaRPr lang="en-US" altLang="zh-TW" sz="900" dirty="0">
              <a:latin typeface="+mj-ea"/>
              <a:ea typeface="+mj-ea"/>
            </a:endParaRPr>
          </a:p>
        </p:txBody>
      </p:sp>
      <p:sp>
        <p:nvSpPr>
          <p:cNvPr id="9" name="文字方塊 8"/>
          <p:cNvSpPr txBox="1"/>
          <p:nvPr/>
        </p:nvSpPr>
        <p:spPr>
          <a:xfrm>
            <a:off x="2072680" y="404664"/>
            <a:ext cx="2785297" cy="261610"/>
          </a:xfrm>
          <a:prstGeom prst="rect">
            <a:avLst/>
          </a:prstGeom>
          <a:solidFill>
            <a:srgbClr val="92D050"/>
          </a:solidFill>
        </p:spPr>
        <p:txBody>
          <a:bodyPr wrap="square" rtlCol="0">
            <a:spAutoFit/>
          </a:bodyPr>
          <a:lstStyle/>
          <a:p>
            <a:pPr algn="ctr"/>
            <a:r>
              <a:rPr lang="en-US" altLang="zh-TW" sz="1100" dirty="0">
                <a:latin typeface="微軟正黑體" panose="020B0604030504040204" pitchFamily="34" charset="-120"/>
                <a:ea typeface="微軟正黑體" panose="020B0604030504040204" pitchFamily="34" charset="-120"/>
              </a:rPr>
              <a:t>GRI 306-</a:t>
            </a:r>
            <a:r>
              <a:rPr lang="zh-TW" altLang="en-US" sz="1100" dirty="0">
                <a:latin typeface="微軟正黑體" panose="020B0604030504040204" pitchFamily="34" charset="-120"/>
                <a:ea typeface="微軟正黑體" panose="020B0604030504040204" pitchFamily="34" charset="-120"/>
              </a:rPr>
              <a:t> </a:t>
            </a:r>
            <a:r>
              <a:rPr lang="en-US" altLang="zh-TW" sz="1100" dirty="0">
                <a:latin typeface="微軟正黑體" panose="020B0604030504040204" pitchFamily="34" charset="-120"/>
                <a:ea typeface="微軟正黑體" panose="020B0604030504040204" pitchFamily="34" charset="-120"/>
              </a:rPr>
              <a:t>2 </a:t>
            </a:r>
            <a:r>
              <a:rPr lang="zh-TW" altLang="en-US" sz="1100" dirty="0">
                <a:latin typeface="微軟正黑體" panose="020B0604030504040204" pitchFamily="34" charset="-120"/>
                <a:ea typeface="微軟正黑體" panose="020B0604030504040204" pitchFamily="34" charset="-120"/>
              </a:rPr>
              <a:t>按類別及處置劃分的廢棄物</a:t>
            </a:r>
            <a:endParaRPr lang="en-US" altLang="zh-TW" sz="1100" dirty="0">
              <a:latin typeface="微軟正黑體" panose="020B0604030504040204" pitchFamily="34" charset="-120"/>
              <a:ea typeface="微軟正黑體" panose="020B0604030504040204" pitchFamily="34" charset="-120"/>
            </a:endParaRPr>
          </a:p>
        </p:txBody>
      </p:sp>
      <p:graphicFrame>
        <p:nvGraphicFramePr>
          <p:cNvPr id="2" name="表格 1"/>
          <p:cNvGraphicFramePr>
            <a:graphicFrameLocks noGrp="1"/>
          </p:cNvGraphicFramePr>
          <p:nvPr>
            <p:extLst>
              <p:ext uri="{D42A27DB-BD31-4B8C-83A1-F6EECF244321}">
                <p14:modId xmlns:p14="http://schemas.microsoft.com/office/powerpoint/2010/main" val="169680820"/>
              </p:ext>
            </p:extLst>
          </p:nvPr>
        </p:nvGraphicFramePr>
        <p:xfrm>
          <a:off x="632520" y="5301208"/>
          <a:ext cx="8089900" cy="898182"/>
        </p:xfrm>
        <a:graphic>
          <a:graphicData uri="http://schemas.openxmlformats.org/drawingml/2006/table">
            <a:tbl>
              <a:tblPr/>
              <a:tblGrid>
                <a:gridCol w="627611"/>
                <a:gridCol w="608782"/>
                <a:gridCol w="690372"/>
                <a:gridCol w="646439"/>
                <a:gridCol w="546021"/>
                <a:gridCol w="546021"/>
                <a:gridCol w="527193"/>
                <a:gridCol w="671543"/>
                <a:gridCol w="608782"/>
                <a:gridCol w="596230"/>
                <a:gridCol w="696648"/>
                <a:gridCol w="677819"/>
                <a:gridCol w="646439"/>
              </a:tblGrid>
              <a:tr h="175867">
                <a:tc gridSpan="13">
                  <a:txBody>
                    <a:bodyPr/>
                    <a:lstStyle/>
                    <a:p>
                      <a:pPr algn="ctr" fontAlgn="ctr"/>
                      <a:r>
                        <a:rPr lang="zh-TW" altLang="en-US" sz="800" b="0" i="0" u="none" strike="noStrike" dirty="0">
                          <a:solidFill>
                            <a:srgbClr val="000000"/>
                          </a:solidFill>
                          <a:effectLst/>
                          <a:latin typeface="Arial Unicode MS"/>
                        </a:rPr>
                        <a:t>依廢棄物處理方式之處理量</a:t>
                      </a:r>
                      <a:r>
                        <a:rPr lang="en-US" altLang="zh-TW" sz="800" b="0" i="0" u="none" strike="noStrike" dirty="0">
                          <a:solidFill>
                            <a:srgbClr val="000000"/>
                          </a:solidFill>
                          <a:effectLst/>
                          <a:latin typeface="Arial Unicode MS"/>
                        </a:rPr>
                        <a:t>(</a:t>
                      </a:r>
                      <a:r>
                        <a:rPr lang="zh-TW" altLang="en-US" sz="800" b="0" i="0" u="none" strike="noStrike" dirty="0">
                          <a:solidFill>
                            <a:srgbClr val="000000"/>
                          </a:solidFill>
                          <a:effectLst/>
                          <a:latin typeface="Arial Unicode MS"/>
                        </a:rPr>
                        <a:t>公噸</a:t>
                      </a:r>
                      <a:r>
                        <a:rPr lang="en-US" altLang="zh-TW" sz="800" b="0" i="0" u="none" strike="noStrike" dirty="0">
                          <a:solidFill>
                            <a:srgbClr val="000000"/>
                          </a:solidFill>
                          <a:effectLst/>
                          <a:latin typeface="Arial Unicode MS"/>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144463">
                <a:tc>
                  <a:txBody>
                    <a:bodyPr/>
                    <a:lstStyle/>
                    <a:p>
                      <a:pPr algn="ctr" fontAlgn="ctr"/>
                      <a:r>
                        <a:rPr lang="zh-TW" altLang="en-US" sz="800" b="0" i="0" u="none" strike="noStrike">
                          <a:solidFill>
                            <a:srgbClr val="000000"/>
                          </a:solidFill>
                          <a:effectLst/>
                          <a:latin typeface="Arial Unicode MS"/>
                        </a:rPr>
                        <a:t>廢棄物種類</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zh-TW" altLang="en-US" sz="800" b="0" i="0" u="none" strike="noStrike">
                          <a:solidFill>
                            <a:srgbClr val="000000"/>
                          </a:solidFill>
                          <a:effectLst/>
                          <a:latin typeface="Arial Unicode MS"/>
                        </a:rPr>
                        <a:t>再利用</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zh-TW" altLang="en-US" sz="800" b="0" i="0" u="none" strike="noStrike">
                          <a:solidFill>
                            <a:srgbClr val="000000"/>
                          </a:solidFill>
                          <a:effectLst/>
                          <a:latin typeface="Arial Unicode MS"/>
                        </a:rPr>
                        <a:t>回收</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zh-TW" altLang="en-US" sz="800" b="0" i="0" u="none" strike="noStrike">
                          <a:solidFill>
                            <a:srgbClr val="000000"/>
                          </a:solidFill>
                          <a:effectLst/>
                          <a:latin typeface="Arial Unicode MS"/>
                        </a:rPr>
                        <a:t>堆肥</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zh-TW" altLang="en-US" sz="800" b="0" i="0" u="none" strike="noStrike">
                          <a:solidFill>
                            <a:srgbClr val="000000"/>
                          </a:solidFill>
                          <a:effectLst/>
                          <a:latin typeface="Arial Unicode MS"/>
                        </a:rPr>
                        <a:t>再生利用</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zh-TW" altLang="en-US" sz="800" b="0" i="0" u="none" strike="noStrike">
                          <a:solidFill>
                            <a:srgbClr val="000000"/>
                          </a:solidFill>
                          <a:effectLst/>
                          <a:latin typeface="Arial Unicode MS"/>
                        </a:rPr>
                        <a:t>焚化</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zh-TW" altLang="en-US" sz="800" b="0" i="0" u="none" strike="noStrike">
                          <a:solidFill>
                            <a:srgbClr val="000000"/>
                          </a:solidFill>
                          <a:effectLst/>
                          <a:latin typeface="Arial Unicode MS"/>
                        </a:rPr>
                        <a:t>深井注入</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zh-TW" altLang="en-US" sz="800" b="0" i="0" u="none" strike="noStrike">
                          <a:solidFill>
                            <a:srgbClr val="000000"/>
                          </a:solidFill>
                          <a:effectLst/>
                          <a:latin typeface="Arial Unicode MS"/>
                        </a:rPr>
                        <a:t>掩埋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zh-TW" altLang="en-US" sz="800" b="0" i="0" u="none" strike="noStrike">
                          <a:solidFill>
                            <a:srgbClr val="000000"/>
                          </a:solidFill>
                          <a:effectLst/>
                          <a:latin typeface="Arial Unicode MS"/>
                        </a:rPr>
                        <a:t>現址儲存</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zh-TW" altLang="en-US" sz="800" b="0" i="0" u="none" strike="noStrike">
                          <a:solidFill>
                            <a:srgbClr val="000000"/>
                          </a:solidFill>
                          <a:effectLst/>
                          <a:latin typeface="Arial Unicode MS"/>
                        </a:rPr>
                        <a:t>其他</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zh-TW" altLang="en-US" sz="800" b="0" i="0" u="none" strike="noStrike">
                          <a:solidFill>
                            <a:srgbClr val="000000"/>
                          </a:solidFill>
                          <a:effectLst/>
                          <a:latin typeface="Arial Unicode MS"/>
                        </a:rPr>
                        <a:t>小計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zh-TW" altLang="en-US" sz="800" b="0" i="0" u="none" strike="noStrike">
                          <a:solidFill>
                            <a:srgbClr val="000000"/>
                          </a:solidFill>
                          <a:effectLst/>
                          <a:latin typeface="Arial Unicode MS"/>
                        </a:rPr>
                        <a:t>總計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zh-TW" altLang="en-US" sz="800" b="0" i="0" u="none" strike="noStrike">
                          <a:solidFill>
                            <a:srgbClr val="000000"/>
                          </a:solidFill>
                          <a:effectLst/>
                          <a:latin typeface="Arial Unicode MS"/>
                        </a:rPr>
                        <a:t>百分比</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r>
              <a:tr h="144463">
                <a:tc>
                  <a:txBody>
                    <a:bodyPr/>
                    <a:lstStyle/>
                    <a:p>
                      <a:pPr algn="ctr" fontAlgn="ctr"/>
                      <a:r>
                        <a:rPr lang="zh-TW" altLang="en-US" sz="800" b="0" i="0" u="none" strike="noStrike">
                          <a:solidFill>
                            <a:srgbClr val="000000"/>
                          </a:solidFill>
                          <a:effectLst/>
                          <a:latin typeface="Arial Unicode MS"/>
                        </a:rPr>
                        <a:t>一般性</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r" fontAlgn="ctr"/>
                      <a:r>
                        <a:rPr lang="en-US" altLang="zh-TW" sz="800" b="0" i="0" u="none" strike="noStrike">
                          <a:solidFill>
                            <a:srgbClr val="000000"/>
                          </a:solidFill>
                          <a:effectLst/>
                          <a:latin typeface="Arial Unicode MS"/>
                        </a:rPr>
                        <a:t>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800" b="0" i="0" u="none" strike="noStrike">
                          <a:solidFill>
                            <a:srgbClr val="000000"/>
                          </a:solidFill>
                          <a:effectLst/>
                          <a:latin typeface="Arial Unicode MS"/>
                        </a:rPr>
                        <a:t>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800" b="0" i="0" u="none" strike="noStrike">
                          <a:solidFill>
                            <a:srgbClr val="000000"/>
                          </a:solidFill>
                          <a:effectLst/>
                          <a:latin typeface="Arial Unicode MS"/>
                        </a:rPr>
                        <a:t>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800" b="0" i="0" u="none" strike="noStrike">
                          <a:solidFill>
                            <a:srgbClr val="000000"/>
                          </a:solidFill>
                          <a:effectLst/>
                          <a:latin typeface="Arial Unicode MS"/>
                        </a:rPr>
                        <a:t>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800" b="0" i="0" u="none" strike="noStrike">
                          <a:solidFill>
                            <a:srgbClr val="000000"/>
                          </a:solidFill>
                          <a:effectLst/>
                          <a:latin typeface="Arial Unicode MS"/>
                        </a:rPr>
                        <a:t>2,430.60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800" b="0" i="0" u="none" strike="noStrike">
                          <a:solidFill>
                            <a:srgbClr val="000000"/>
                          </a:solidFill>
                          <a:effectLst/>
                          <a:latin typeface="Arial Unicode MS"/>
                        </a:rPr>
                        <a:t>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800" b="0" i="0" u="none" strike="noStrike">
                          <a:solidFill>
                            <a:srgbClr val="000000"/>
                          </a:solidFill>
                          <a:effectLst/>
                          <a:latin typeface="Arial Unicode MS"/>
                        </a:rPr>
                        <a:t>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800" b="0" i="0" u="none" strike="noStrike">
                          <a:solidFill>
                            <a:srgbClr val="000000"/>
                          </a:solidFill>
                          <a:effectLst/>
                          <a:latin typeface="Arial Unicode MS"/>
                        </a:rPr>
                        <a:t>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800" b="0" i="0" u="none" strike="noStrike">
                          <a:solidFill>
                            <a:srgbClr val="000000"/>
                          </a:solidFill>
                          <a:effectLst/>
                          <a:latin typeface="Arial Unicode MS"/>
                        </a:rPr>
                        <a:t>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800" b="0" i="0" u="none" strike="noStrike">
                          <a:solidFill>
                            <a:srgbClr val="000000"/>
                          </a:solidFill>
                          <a:effectLst/>
                          <a:latin typeface="Arial Unicode MS"/>
                        </a:rPr>
                        <a:t>2,430.60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r" fontAlgn="ctr"/>
                      <a:r>
                        <a:rPr lang="en-US" altLang="zh-TW" sz="800" b="0" i="0" u="none" strike="noStrike">
                          <a:solidFill>
                            <a:srgbClr val="000000"/>
                          </a:solidFill>
                          <a:effectLst/>
                          <a:latin typeface="Arial Unicode MS"/>
                        </a:rPr>
                        <a:t>6,064.04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800" b="0" i="0" u="none" strike="noStrike">
                          <a:solidFill>
                            <a:srgbClr val="000000"/>
                          </a:solidFill>
                          <a:effectLst/>
                          <a:latin typeface="Arial Unicode MS"/>
                        </a:rPr>
                        <a:t>40.08%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r>
              <a:tr h="144463">
                <a:tc>
                  <a:txBody>
                    <a:bodyPr/>
                    <a:lstStyle/>
                    <a:p>
                      <a:pPr algn="ctr" fontAlgn="ctr"/>
                      <a:r>
                        <a:rPr lang="zh-TW" altLang="en-US" sz="800" b="0" i="0" u="none" strike="noStrike">
                          <a:solidFill>
                            <a:srgbClr val="000000"/>
                          </a:solidFill>
                          <a:effectLst/>
                          <a:latin typeface="Arial Unicode MS"/>
                        </a:rPr>
                        <a:t>有害性</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r" fontAlgn="ctr"/>
                      <a:r>
                        <a:rPr lang="en-US" altLang="zh-TW" sz="800" b="0" i="0" u="none" strike="noStrike">
                          <a:solidFill>
                            <a:srgbClr val="000000"/>
                          </a:solidFill>
                          <a:effectLst/>
                          <a:latin typeface="Arial Unicode MS"/>
                        </a:rPr>
                        <a:t>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800" b="0" i="0" u="none" strike="noStrike">
                          <a:solidFill>
                            <a:srgbClr val="000000"/>
                          </a:solidFill>
                          <a:effectLst/>
                          <a:latin typeface="Arial Unicode MS"/>
                        </a:rPr>
                        <a:t>26.70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800" b="0" i="0" u="none" strike="noStrike">
                          <a:solidFill>
                            <a:srgbClr val="000000"/>
                          </a:solidFill>
                          <a:effectLst/>
                          <a:latin typeface="Arial Unicode MS"/>
                        </a:rPr>
                        <a:t>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800" b="0" i="0" u="none" strike="noStrike">
                          <a:solidFill>
                            <a:srgbClr val="000000"/>
                          </a:solidFill>
                          <a:effectLst/>
                          <a:latin typeface="Arial Unicode MS"/>
                        </a:rPr>
                        <a:t>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800" b="0" i="0" u="none" strike="noStrike">
                          <a:solidFill>
                            <a:srgbClr val="000000"/>
                          </a:solidFill>
                          <a:effectLst/>
                          <a:latin typeface="Arial Unicode MS"/>
                        </a:rPr>
                        <a:t>40.54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800" b="0" i="0" u="none" strike="noStrike">
                          <a:solidFill>
                            <a:srgbClr val="000000"/>
                          </a:solidFill>
                          <a:effectLst/>
                          <a:latin typeface="Arial Unicode MS"/>
                        </a:rPr>
                        <a:t>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800" b="0" i="0" u="none" strike="noStrike">
                          <a:solidFill>
                            <a:srgbClr val="000000"/>
                          </a:solidFill>
                          <a:effectLst/>
                          <a:latin typeface="Arial Unicode MS"/>
                        </a:rPr>
                        <a:t>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800" b="0" i="0" u="none" strike="noStrike">
                          <a:solidFill>
                            <a:srgbClr val="000000"/>
                          </a:solidFill>
                          <a:effectLst/>
                          <a:latin typeface="Arial Unicode MS"/>
                        </a:rPr>
                        <a:t>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800" b="0" i="0" u="none" strike="noStrike">
                          <a:solidFill>
                            <a:srgbClr val="000000"/>
                          </a:solidFill>
                          <a:effectLst/>
                          <a:latin typeface="Arial Unicode MS"/>
                        </a:rPr>
                        <a:t>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800" b="0" i="0" u="none" strike="noStrike">
                          <a:solidFill>
                            <a:srgbClr val="000000"/>
                          </a:solidFill>
                          <a:effectLst/>
                          <a:latin typeface="Arial Unicode MS"/>
                        </a:rPr>
                        <a:t>67.24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zh-TW" altLang="en-US"/>
                    </a:p>
                  </a:txBody>
                  <a:tcPr/>
                </a:tc>
                <a:tc>
                  <a:txBody>
                    <a:bodyPr/>
                    <a:lstStyle/>
                    <a:p>
                      <a:pPr algn="r" fontAlgn="ctr"/>
                      <a:r>
                        <a:rPr lang="en-US" altLang="zh-TW" sz="800" b="0" i="0" u="none" strike="noStrike">
                          <a:solidFill>
                            <a:srgbClr val="000000"/>
                          </a:solidFill>
                          <a:effectLst/>
                          <a:latin typeface="Arial Unicode MS"/>
                        </a:rPr>
                        <a:t>1.11%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r>
              <a:tr h="144463">
                <a:tc>
                  <a:txBody>
                    <a:bodyPr/>
                    <a:lstStyle/>
                    <a:p>
                      <a:pPr algn="ctr" fontAlgn="ctr"/>
                      <a:r>
                        <a:rPr lang="zh-TW" altLang="en-US" sz="800" b="0" i="0" u="none" strike="noStrike">
                          <a:solidFill>
                            <a:srgbClr val="000000"/>
                          </a:solidFill>
                          <a:effectLst/>
                          <a:latin typeface="Arial Unicode MS"/>
                        </a:rPr>
                        <a:t>資源性</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r" fontAlgn="ctr"/>
                      <a:r>
                        <a:rPr lang="en-US" altLang="zh-TW" sz="800" b="0" i="0" u="none" strike="noStrike">
                          <a:solidFill>
                            <a:srgbClr val="000000"/>
                          </a:solidFill>
                          <a:effectLst/>
                          <a:latin typeface="Arial Unicode MS"/>
                        </a:rPr>
                        <a:t>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800" b="0" i="0" u="none" strike="noStrike">
                          <a:solidFill>
                            <a:srgbClr val="000000"/>
                          </a:solidFill>
                          <a:effectLst/>
                          <a:latin typeface="Arial Unicode MS"/>
                        </a:rPr>
                        <a:t>3,566.20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800" b="0" i="0" u="none" strike="noStrike">
                          <a:solidFill>
                            <a:srgbClr val="000000"/>
                          </a:solidFill>
                          <a:effectLst/>
                          <a:latin typeface="Arial Unicode MS"/>
                        </a:rPr>
                        <a:t>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800" b="0" i="0" u="none" strike="noStrike">
                          <a:solidFill>
                            <a:srgbClr val="000000"/>
                          </a:solidFill>
                          <a:effectLst/>
                          <a:latin typeface="Arial Unicode MS"/>
                        </a:rPr>
                        <a:t>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800" b="0" i="0" u="none" strike="noStrike">
                          <a:solidFill>
                            <a:srgbClr val="000000"/>
                          </a:solidFill>
                          <a:effectLst/>
                          <a:latin typeface="Arial Unicode MS"/>
                        </a:rPr>
                        <a:t>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800" b="0" i="0" u="none" strike="noStrike">
                          <a:solidFill>
                            <a:srgbClr val="000000"/>
                          </a:solidFill>
                          <a:effectLst/>
                          <a:latin typeface="Arial Unicode MS"/>
                        </a:rPr>
                        <a:t>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800" b="0" i="0" u="none" strike="noStrike">
                          <a:solidFill>
                            <a:srgbClr val="000000"/>
                          </a:solidFill>
                          <a:effectLst/>
                          <a:latin typeface="Arial Unicode MS"/>
                        </a:rPr>
                        <a:t>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800" b="0" i="0" u="none" strike="noStrike">
                          <a:solidFill>
                            <a:srgbClr val="000000"/>
                          </a:solidFill>
                          <a:effectLst/>
                          <a:latin typeface="Arial Unicode MS"/>
                        </a:rPr>
                        <a:t>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800" b="0" i="0" u="none" strike="noStrike">
                          <a:solidFill>
                            <a:srgbClr val="000000"/>
                          </a:solidFill>
                          <a:effectLst/>
                          <a:latin typeface="Arial Unicode MS"/>
                        </a:rPr>
                        <a:t>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800" b="0" i="0" u="none" strike="noStrike">
                          <a:solidFill>
                            <a:srgbClr val="000000"/>
                          </a:solidFill>
                          <a:effectLst/>
                          <a:latin typeface="Arial Unicode MS"/>
                        </a:rPr>
                        <a:t>3,566.20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zh-TW" altLang="en-US"/>
                    </a:p>
                  </a:txBody>
                  <a:tcPr/>
                </a:tc>
                <a:tc>
                  <a:txBody>
                    <a:bodyPr/>
                    <a:lstStyle/>
                    <a:p>
                      <a:pPr algn="r" fontAlgn="ctr"/>
                      <a:r>
                        <a:rPr lang="en-US" altLang="zh-TW" sz="800" b="0" i="0" u="none" strike="noStrike">
                          <a:solidFill>
                            <a:srgbClr val="000000"/>
                          </a:solidFill>
                          <a:effectLst/>
                          <a:latin typeface="Arial Unicode MS"/>
                        </a:rPr>
                        <a:t>58.81%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r>
              <a:tr h="144463">
                <a:tc>
                  <a:txBody>
                    <a:bodyPr/>
                    <a:lstStyle/>
                    <a:p>
                      <a:pPr algn="ctr" fontAlgn="ctr"/>
                      <a:r>
                        <a:rPr lang="zh-TW" altLang="en-US" sz="800" b="0" i="0" u="none" strike="noStrike">
                          <a:solidFill>
                            <a:srgbClr val="000000"/>
                          </a:solidFill>
                          <a:effectLst/>
                          <a:latin typeface="Arial Unicode MS"/>
                        </a:rPr>
                        <a:t>百分比</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r" fontAlgn="ctr"/>
                      <a:r>
                        <a:rPr lang="en-US" altLang="zh-TW" sz="800" b="0" i="0" u="none" strike="noStrike">
                          <a:solidFill>
                            <a:srgbClr val="000000"/>
                          </a:solidFill>
                          <a:effectLst/>
                          <a:latin typeface="Arial Unicode MS"/>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r" fontAlgn="ctr"/>
                      <a:r>
                        <a:rPr lang="en-US" altLang="zh-TW" sz="800" b="0" i="0" u="none" strike="noStrike">
                          <a:solidFill>
                            <a:srgbClr val="000000"/>
                          </a:solidFill>
                          <a:effectLst/>
                          <a:latin typeface="Arial Unicode MS"/>
                        </a:rPr>
                        <a:t>59.25%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r" fontAlgn="ctr"/>
                      <a:r>
                        <a:rPr lang="en-US" altLang="zh-TW" sz="800" b="0" i="0" u="none" strike="noStrike">
                          <a:solidFill>
                            <a:srgbClr val="000000"/>
                          </a:solidFill>
                          <a:effectLst/>
                          <a:latin typeface="Arial Unicode MS"/>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r" fontAlgn="ctr"/>
                      <a:r>
                        <a:rPr lang="en-US" altLang="zh-TW" sz="800" b="0" i="0" u="none" strike="noStrike">
                          <a:solidFill>
                            <a:srgbClr val="000000"/>
                          </a:solidFill>
                          <a:effectLst/>
                          <a:latin typeface="Arial Unicode MS"/>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r" fontAlgn="ctr"/>
                      <a:r>
                        <a:rPr lang="en-US" altLang="zh-TW" sz="800" b="0" i="0" u="none" strike="noStrike">
                          <a:solidFill>
                            <a:srgbClr val="000000"/>
                          </a:solidFill>
                          <a:effectLst/>
                          <a:latin typeface="Arial Unicode MS"/>
                        </a:rPr>
                        <a:t>40.75%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r" fontAlgn="ctr"/>
                      <a:r>
                        <a:rPr lang="en-US" altLang="zh-TW" sz="800" b="0" i="0" u="none" strike="noStrike">
                          <a:solidFill>
                            <a:srgbClr val="000000"/>
                          </a:solidFill>
                          <a:effectLst/>
                          <a:latin typeface="Arial Unicode MS"/>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r" fontAlgn="ctr"/>
                      <a:r>
                        <a:rPr lang="en-US" altLang="zh-TW" sz="800" b="0" i="0" u="none" strike="noStrike">
                          <a:solidFill>
                            <a:srgbClr val="000000"/>
                          </a:solidFill>
                          <a:effectLst/>
                          <a:latin typeface="Arial Unicode MS"/>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r" fontAlgn="ctr"/>
                      <a:r>
                        <a:rPr lang="en-US" altLang="zh-TW" sz="800" b="0" i="0" u="none" strike="noStrike">
                          <a:solidFill>
                            <a:srgbClr val="000000"/>
                          </a:solidFill>
                          <a:effectLst/>
                          <a:latin typeface="Arial Unicode MS"/>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r" fontAlgn="ctr"/>
                      <a:r>
                        <a:rPr lang="en-US" altLang="zh-TW" sz="800" b="0" i="0" u="none" strike="noStrike">
                          <a:solidFill>
                            <a:srgbClr val="000000"/>
                          </a:solidFill>
                          <a:effectLst/>
                          <a:latin typeface="Arial Unicode MS"/>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r" fontAlgn="ctr"/>
                      <a:r>
                        <a:rPr lang="zh-TW" altLang="en-US" sz="800" b="0" i="0" u="none" strike="noStrike">
                          <a:solidFill>
                            <a:srgbClr val="000000"/>
                          </a:solidFill>
                          <a:effectLst/>
                          <a:latin typeface="Arial Unicode MS"/>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l" fontAlgn="ctr"/>
                      <a:r>
                        <a:rPr lang="zh-TW" altLang="en-US" sz="800" b="0" i="0" u="none" strike="noStrike">
                          <a:solidFill>
                            <a:srgbClr val="000000"/>
                          </a:solidFill>
                          <a:effectLst/>
                          <a:latin typeface="Arial Unicode MS"/>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800" b="0" i="0" u="none" strike="noStrike" dirty="0">
                          <a:solidFill>
                            <a:srgbClr val="000000"/>
                          </a:solidFill>
                          <a:effectLst/>
                          <a:latin typeface="Arial Unicode MS"/>
                        </a:rPr>
                        <a:t>100.00%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r>
            </a:tbl>
          </a:graphicData>
        </a:graphic>
      </p:graphicFrame>
    </p:spTree>
    <p:extLst>
      <p:ext uri="{BB962C8B-B14F-4D97-AF65-F5344CB8AC3E}">
        <p14:creationId xmlns:p14="http://schemas.microsoft.com/office/powerpoint/2010/main" val="5810380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2"/>
          </p:nvPr>
        </p:nvSpPr>
        <p:spPr>
          <a:xfrm>
            <a:off x="3368824" y="1196752"/>
            <a:ext cx="3060000" cy="585152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indent="234000">
              <a:lnSpc>
                <a:spcPct val="150000"/>
              </a:lnSpc>
              <a:spcBef>
                <a:spcPts val="600"/>
              </a:spcBef>
              <a:spcAft>
                <a:spcPts val="600"/>
              </a:spcAft>
            </a:pPr>
            <a:r>
              <a:rPr lang="en-US" altLang="zh-TW" sz="900" b="0" kern="100" dirty="0">
                <a:solidFill>
                  <a:prstClr val="black">
                    <a:lumMod val="95000"/>
                    <a:lumOff val="5000"/>
                  </a:prstClr>
                </a:solidFill>
                <a:latin typeface="微軟正黑體"/>
                <a:cs typeface="Arial Unicode MS"/>
              </a:rPr>
              <a:t>																				</a:t>
            </a:r>
          </a:p>
          <a:p>
            <a:pPr marL="0" indent="0">
              <a:lnSpc>
                <a:spcPct val="150000"/>
              </a:lnSpc>
              <a:spcBef>
                <a:spcPts val="600"/>
              </a:spcBef>
              <a:spcAft>
                <a:spcPts val="600"/>
              </a:spcAft>
            </a:pPr>
            <a:r>
              <a:rPr lang="en-US" altLang="zh-TW" b="1" kern="100" dirty="0">
                <a:solidFill>
                  <a:prstClr val="black">
                    <a:lumMod val="95000"/>
                    <a:lumOff val="5000"/>
                  </a:prstClr>
                </a:solidFill>
                <a:latin typeface="微軟正黑體"/>
                <a:cs typeface="Arial Unicode MS"/>
              </a:rPr>
              <a:t>2).</a:t>
            </a:r>
            <a:r>
              <a:rPr lang="zh-TW" altLang="en-US" b="1" kern="100" dirty="0">
                <a:solidFill>
                  <a:prstClr val="black">
                    <a:lumMod val="95000"/>
                    <a:lumOff val="5000"/>
                  </a:prstClr>
                </a:solidFill>
                <a:latin typeface="微軟正黑體"/>
                <a:cs typeface="Arial Unicode MS"/>
              </a:rPr>
              <a:t>人才組成</a:t>
            </a:r>
            <a:endParaRPr lang="en-US" altLang="zh-TW" b="1" kern="100" dirty="0">
              <a:solidFill>
                <a:prstClr val="black">
                  <a:lumMod val="95000"/>
                  <a:lumOff val="5000"/>
                </a:prstClr>
              </a:solidFill>
              <a:latin typeface="微軟正黑體"/>
              <a:cs typeface="Arial Unicode MS"/>
            </a:endParaRPr>
          </a:p>
          <a:p>
            <a:pPr marL="0" indent="0">
              <a:lnSpc>
                <a:spcPct val="150000"/>
              </a:lnSpc>
              <a:spcAft>
                <a:spcPts val="600"/>
              </a:spcAft>
            </a:pPr>
            <a:r>
              <a:rPr lang="zh-TW" altLang="en-US" sz="900" b="0" kern="100" dirty="0">
                <a:latin typeface="微軟正黑體"/>
                <a:cs typeface="Arial Unicode MS"/>
              </a:rPr>
              <a:t>截至</a:t>
            </a:r>
            <a:r>
              <a:rPr lang="en-US" altLang="zh-TW" sz="900" b="0" kern="100" dirty="0">
                <a:latin typeface="微軟正黑體"/>
                <a:cs typeface="Arial Unicode MS"/>
              </a:rPr>
              <a:t>2019</a:t>
            </a:r>
            <a:r>
              <a:rPr lang="zh-TW" altLang="en-US" sz="900" b="0" kern="100" dirty="0">
                <a:latin typeface="微軟正黑體"/>
                <a:cs typeface="Arial Unicode MS"/>
              </a:rPr>
              <a:t>年底，</a:t>
            </a:r>
            <a:r>
              <a:rPr lang="zh-TW" altLang="en-US" sz="900" b="0" dirty="0">
                <a:sym typeface="微軟正黑體" pitchFamily="34" charset="-120"/>
              </a:rPr>
              <a:t>英華達全球之員工人數</a:t>
            </a:r>
            <a:r>
              <a:rPr lang="en-US" altLang="zh-TW" sz="900" b="0" dirty="0">
                <a:sym typeface="微軟正黑體" pitchFamily="34" charset="-120"/>
              </a:rPr>
              <a:t>25,692</a:t>
            </a:r>
            <a:r>
              <a:rPr lang="zh-TW" altLang="en-US" sz="900" b="0" dirty="0">
                <a:sym typeface="微軟正黑體" pitchFamily="34" charset="-120"/>
              </a:rPr>
              <a:t>人， 依性別之人數統計 ，台灣地區，正式人員合計為</a:t>
            </a:r>
            <a:r>
              <a:rPr lang="en-US" altLang="zh-TW" sz="900" b="0" dirty="0">
                <a:sym typeface="微軟正黑體" pitchFamily="34" charset="-120"/>
              </a:rPr>
              <a:t>569</a:t>
            </a:r>
            <a:r>
              <a:rPr lang="zh-TW" altLang="en-US" sz="900" b="0" dirty="0">
                <a:sym typeface="微軟正黑體" pitchFamily="34" charset="-120"/>
              </a:rPr>
              <a:t>人；</a:t>
            </a:r>
            <a:r>
              <a:rPr lang="zh-TW" altLang="en-US" sz="900" b="0" kern="100" dirty="0">
                <a:latin typeface="微軟正黑體"/>
                <a:cs typeface="Arial Unicode MS"/>
              </a:rPr>
              <a:t>浦東員工人數為</a:t>
            </a:r>
            <a:r>
              <a:rPr lang="en-US" altLang="zh-TW" sz="900" kern="100" dirty="0">
                <a:latin typeface="微軟正黑體"/>
                <a:cs typeface="Arial Unicode MS"/>
              </a:rPr>
              <a:t>17,363</a:t>
            </a:r>
            <a:r>
              <a:rPr lang="zh-TW" altLang="en-US" sz="900" b="0" kern="100" dirty="0">
                <a:latin typeface="微軟正黑體"/>
                <a:cs typeface="Arial Unicode MS"/>
              </a:rPr>
              <a:t>人， 依性別之人數統計 ，浦東廠區，男性為</a:t>
            </a:r>
            <a:r>
              <a:rPr lang="en-US" altLang="zh-TW" sz="900" b="0" kern="100" dirty="0">
                <a:latin typeface="微軟正黑體"/>
                <a:cs typeface="Arial Unicode MS"/>
              </a:rPr>
              <a:t>10.818</a:t>
            </a:r>
            <a:r>
              <a:rPr lang="zh-TW" altLang="en-US" sz="900" b="0" kern="100" dirty="0">
                <a:latin typeface="微軟正黑體"/>
                <a:cs typeface="Arial Unicode MS"/>
              </a:rPr>
              <a:t>人，女性為</a:t>
            </a:r>
            <a:r>
              <a:rPr lang="en-US" altLang="zh-TW" sz="900" b="0" kern="100" dirty="0">
                <a:latin typeface="微軟正黑體"/>
                <a:cs typeface="Arial Unicode MS"/>
              </a:rPr>
              <a:t>6,545</a:t>
            </a:r>
            <a:r>
              <a:rPr lang="zh-TW" altLang="en-US" sz="900" b="0" kern="100" dirty="0">
                <a:latin typeface="微軟正黑體"/>
                <a:cs typeface="Arial Unicode MS"/>
              </a:rPr>
              <a:t>人</a:t>
            </a:r>
            <a:r>
              <a:rPr lang="zh-TW" altLang="en-US" sz="900" b="0" dirty="0">
                <a:sym typeface="微軟正黑體" pitchFamily="34" charset="-120"/>
              </a:rPr>
              <a:t>；</a:t>
            </a:r>
            <a:r>
              <a:rPr lang="zh-TW" altLang="en-US" sz="900" dirty="0">
                <a:sym typeface="微軟正黑體" pitchFamily="34" charset="-120"/>
              </a:rPr>
              <a:t>南京員工人數為</a:t>
            </a:r>
            <a:r>
              <a:rPr lang="en-US" altLang="zh-TW" sz="900" dirty="0">
                <a:sym typeface="微軟正黑體" pitchFamily="34" charset="-120"/>
              </a:rPr>
              <a:t>7,760</a:t>
            </a:r>
            <a:r>
              <a:rPr lang="zh-TW" altLang="en-US" sz="900" dirty="0">
                <a:sym typeface="微軟正黑體" pitchFamily="34" charset="-120"/>
              </a:rPr>
              <a:t>人，</a:t>
            </a:r>
            <a:r>
              <a:rPr lang="zh-TW" altLang="en-US" sz="900" b="0" dirty="0">
                <a:sym typeface="微軟正黑體" pitchFamily="34" charset="-120"/>
              </a:rPr>
              <a:t>男性為</a:t>
            </a:r>
            <a:r>
              <a:rPr lang="en-US" altLang="zh-TW" sz="900" b="0" dirty="0">
                <a:sym typeface="微軟正黑體" pitchFamily="34" charset="-120"/>
              </a:rPr>
              <a:t>5,030</a:t>
            </a:r>
            <a:r>
              <a:rPr lang="zh-TW" altLang="en-US" sz="900" b="0" dirty="0">
                <a:sym typeface="微軟正黑體" pitchFamily="34" charset="-120"/>
              </a:rPr>
              <a:t>人，女性為</a:t>
            </a:r>
            <a:r>
              <a:rPr lang="en-US" altLang="zh-TW" sz="900" b="0" dirty="0">
                <a:sym typeface="微軟正黑體" pitchFamily="34" charset="-120"/>
              </a:rPr>
              <a:t>2,730</a:t>
            </a:r>
            <a:r>
              <a:rPr lang="zh-TW" altLang="en-US" sz="900" b="0" dirty="0">
                <a:sym typeface="微軟正黑體" pitchFamily="34" charset="-120"/>
              </a:rPr>
              <a:t>人</a:t>
            </a:r>
            <a:r>
              <a:rPr lang="en-US" altLang="zh-TW" sz="900" b="0" dirty="0">
                <a:sym typeface="微軟正黑體" pitchFamily="34" charset="-120"/>
              </a:rPr>
              <a:t>(</a:t>
            </a:r>
            <a:r>
              <a:rPr lang="zh-TW" altLang="en-US" sz="900" b="0" dirty="0">
                <a:sym typeface="微軟正黑體" pitchFamily="34" charset="-120"/>
              </a:rPr>
              <a:t>含派遣</a:t>
            </a:r>
            <a:r>
              <a:rPr lang="en-US" altLang="zh-TW" sz="900" b="0" dirty="0">
                <a:sym typeface="微軟正黑體" pitchFamily="34" charset="-120"/>
              </a:rPr>
              <a:t>/</a:t>
            </a:r>
            <a:r>
              <a:rPr lang="zh-TW" altLang="en-US" sz="900" b="0" dirty="0">
                <a:sym typeface="微軟正黑體" pitchFamily="34" charset="-120"/>
              </a:rPr>
              <a:t>外包人員</a:t>
            </a:r>
            <a:r>
              <a:rPr lang="en-US" altLang="zh-TW" sz="900" b="0" dirty="0">
                <a:sym typeface="微軟正黑體" pitchFamily="34" charset="-120"/>
              </a:rPr>
              <a:t>)</a:t>
            </a:r>
            <a:r>
              <a:rPr lang="zh-TW" altLang="en-US" sz="900" b="0" kern="100" dirty="0">
                <a:latin typeface="微軟正黑體"/>
                <a:cs typeface="Arial Unicode MS"/>
              </a:rPr>
              <a:t>。依員工職級型態人數統計，</a:t>
            </a:r>
            <a:r>
              <a:rPr lang="zh-TW" altLang="en-US" sz="900" dirty="0">
                <a:sym typeface="微軟正黑體" pitchFamily="34" charset="-120"/>
              </a:rPr>
              <a:t>台灣地區</a:t>
            </a:r>
            <a:r>
              <a:rPr lang="en-US" altLang="zh-TW" sz="900" dirty="0">
                <a:sym typeface="微軟正黑體" pitchFamily="34" charset="-120"/>
              </a:rPr>
              <a:t>569</a:t>
            </a:r>
            <a:r>
              <a:rPr lang="zh-TW" altLang="en-US" sz="900" dirty="0">
                <a:sym typeface="微軟正黑體" pitchFamily="34" charset="-120"/>
              </a:rPr>
              <a:t>人均是間接員工，</a:t>
            </a:r>
            <a:r>
              <a:rPr lang="zh-TW" altLang="en-US" sz="900" b="0" kern="100" dirty="0">
                <a:latin typeface="微軟正黑體"/>
                <a:cs typeface="Arial Unicode MS"/>
              </a:rPr>
              <a:t>在大陸浦東廠區，一般直接員工有</a:t>
            </a:r>
            <a:r>
              <a:rPr lang="en-US" altLang="zh-TW" sz="900" b="0" kern="100" dirty="0">
                <a:latin typeface="微軟正黑體"/>
                <a:cs typeface="Arial Unicode MS"/>
              </a:rPr>
              <a:t>15,581</a:t>
            </a:r>
            <a:r>
              <a:rPr lang="zh-TW" altLang="en-US" sz="900" b="0" kern="100" dirty="0">
                <a:latin typeface="微軟正黑體"/>
                <a:cs typeface="Arial Unicode MS"/>
              </a:rPr>
              <a:t>人佔員工總數之比例</a:t>
            </a:r>
            <a:r>
              <a:rPr lang="en-US" altLang="zh-TW" sz="900" b="0" kern="100" dirty="0">
                <a:latin typeface="微軟正黑體"/>
                <a:cs typeface="Arial Unicode MS"/>
              </a:rPr>
              <a:t>89.74% </a:t>
            </a:r>
            <a:r>
              <a:rPr lang="zh-TW" altLang="en-US" sz="900" b="0" kern="100" dirty="0">
                <a:latin typeface="微軟正黑體"/>
                <a:cs typeface="Arial Unicode MS"/>
              </a:rPr>
              <a:t>，一般間接員工有</a:t>
            </a:r>
            <a:r>
              <a:rPr lang="en-US" altLang="zh-TW" sz="900" b="0" kern="100" dirty="0">
                <a:latin typeface="微軟正黑體"/>
                <a:cs typeface="Arial Unicode MS"/>
              </a:rPr>
              <a:t>1,782</a:t>
            </a:r>
            <a:r>
              <a:rPr lang="zh-TW" altLang="en-US" sz="900" b="0" kern="100" dirty="0">
                <a:latin typeface="微軟正黑體"/>
                <a:cs typeface="Arial Unicode MS"/>
              </a:rPr>
              <a:t>人，佔員工總數之比例</a:t>
            </a:r>
            <a:r>
              <a:rPr lang="en-US" altLang="zh-TW" sz="900" b="0" kern="100" dirty="0">
                <a:latin typeface="微軟正黑體"/>
                <a:cs typeface="Arial Unicode MS"/>
              </a:rPr>
              <a:t>10.26% </a:t>
            </a:r>
            <a:r>
              <a:rPr lang="zh-TW" altLang="en-US" sz="900" b="0" kern="100" dirty="0">
                <a:latin typeface="微軟正黑體"/>
                <a:cs typeface="Arial Unicode MS"/>
              </a:rPr>
              <a:t>。</a:t>
            </a:r>
            <a:r>
              <a:rPr lang="zh-TW" altLang="en-US" sz="900" dirty="0">
                <a:sym typeface="微軟正黑體" pitchFamily="34" charset="-120"/>
              </a:rPr>
              <a:t>南京廠區，一般直接員工有</a:t>
            </a:r>
            <a:r>
              <a:rPr lang="en-US" altLang="zh-TW" sz="900" dirty="0">
                <a:sym typeface="微軟正黑體" pitchFamily="34" charset="-120"/>
              </a:rPr>
              <a:t>6,332</a:t>
            </a:r>
            <a:r>
              <a:rPr lang="zh-TW" altLang="en-US" sz="900" dirty="0">
                <a:sym typeface="微軟正黑體" pitchFamily="34" charset="-120"/>
              </a:rPr>
              <a:t>人佔員工總數之比例</a:t>
            </a:r>
            <a:r>
              <a:rPr lang="en-US" altLang="zh-TW" sz="900" dirty="0">
                <a:sym typeface="微軟正黑體" pitchFamily="34" charset="-120"/>
              </a:rPr>
              <a:t>81.60%</a:t>
            </a:r>
            <a:r>
              <a:rPr lang="zh-TW" altLang="en-US" sz="900" dirty="0">
                <a:sym typeface="微軟正黑體" pitchFamily="34" charset="-120"/>
              </a:rPr>
              <a:t> ，一般間接員工有</a:t>
            </a:r>
            <a:r>
              <a:rPr lang="en-US" altLang="zh-TW" sz="900" dirty="0">
                <a:sym typeface="微軟正黑體" pitchFamily="34" charset="-120"/>
              </a:rPr>
              <a:t>1,428</a:t>
            </a:r>
            <a:r>
              <a:rPr lang="zh-TW" altLang="en-US" sz="900" dirty="0">
                <a:sym typeface="微軟正黑體" pitchFamily="34" charset="-120"/>
              </a:rPr>
              <a:t>人，佔員工總數之比例</a:t>
            </a:r>
            <a:r>
              <a:rPr lang="en-US" altLang="zh-TW" sz="900" dirty="0">
                <a:sym typeface="微軟正黑體" pitchFamily="34" charset="-120"/>
              </a:rPr>
              <a:t>18.40%</a:t>
            </a:r>
            <a:r>
              <a:rPr lang="zh-TW" altLang="en-US" sz="900" dirty="0">
                <a:sym typeface="微軟正黑體" pitchFamily="34" charset="-120"/>
              </a:rPr>
              <a:t>，</a:t>
            </a:r>
            <a:r>
              <a:rPr lang="zh-TW" altLang="en-US" sz="900" dirty="0"/>
              <a:t>由於南京廠區業務訂單變化快，採用外包及派遣方式滿足臨時性需求人力，因此派遣</a:t>
            </a:r>
            <a:r>
              <a:rPr lang="en-US" altLang="zh-TW" sz="900" dirty="0"/>
              <a:t>/</a:t>
            </a:r>
            <a:r>
              <a:rPr lang="zh-TW" altLang="en-US" sz="900" dirty="0"/>
              <a:t>外包人員比例較高。</a:t>
            </a:r>
            <a:r>
              <a:rPr lang="zh-TW" altLang="en-US" sz="900" b="0" kern="100" dirty="0">
                <a:latin typeface="微軟正黑體"/>
                <a:cs typeface="Arial Unicode MS"/>
              </a:rPr>
              <a:t>英華達員工依雇用形式統計，</a:t>
            </a:r>
            <a:r>
              <a:rPr lang="zh-TW" altLang="en-US" sz="900" dirty="0">
                <a:latin typeface="Calibri" pitchFamily="34" charset="0"/>
                <a:sym typeface="Calibri" pitchFamily="34" charset="0"/>
              </a:rPr>
              <a:t>在台灣地區高階主管男性(協理級以上)為</a:t>
            </a:r>
            <a:r>
              <a:rPr lang="en-US" altLang="zh-TW" sz="900" dirty="0">
                <a:latin typeface="Calibri" pitchFamily="34" charset="0"/>
                <a:sym typeface="Calibri" pitchFamily="34" charset="0"/>
              </a:rPr>
              <a:t>67</a:t>
            </a:r>
            <a:r>
              <a:rPr lang="zh-TW" altLang="en-US" sz="900" dirty="0">
                <a:latin typeface="Calibri" pitchFamily="34" charset="0"/>
                <a:sym typeface="Calibri" pitchFamily="34" charset="0"/>
              </a:rPr>
              <a:t>人，女性</a:t>
            </a:r>
            <a:r>
              <a:rPr lang="en-US" altLang="zh-TW" sz="900" dirty="0">
                <a:latin typeface="Calibri" pitchFamily="34" charset="0"/>
                <a:sym typeface="Calibri" pitchFamily="34" charset="0"/>
              </a:rPr>
              <a:t>6</a:t>
            </a:r>
            <a:r>
              <a:rPr lang="zh-TW" altLang="en-US" sz="900" dirty="0">
                <a:latin typeface="Calibri" pitchFamily="34" charset="0"/>
                <a:sym typeface="Calibri" pitchFamily="34" charset="0"/>
              </a:rPr>
              <a:t>人 ，中階主管(經副理、課級)男性</a:t>
            </a:r>
            <a:r>
              <a:rPr lang="en-US" altLang="zh-TW" sz="900" dirty="0">
                <a:latin typeface="Calibri" pitchFamily="34" charset="0"/>
                <a:sym typeface="Calibri" pitchFamily="34" charset="0"/>
              </a:rPr>
              <a:t>336</a:t>
            </a:r>
            <a:r>
              <a:rPr lang="zh-TW" altLang="en-US" sz="900" dirty="0">
                <a:latin typeface="Calibri" pitchFamily="34" charset="0"/>
                <a:sym typeface="Calibri" pitchFamily="34" charset="0"/>
              </a:rPr>
              <a:t>人，女性</a:t>
            </a:r>
            <a:r>
              <a:rPr lang="en-US" altLang="zh-TW" sz="900" dirty="0">
                <a:latin typeface="Calibri" pitchFamily="34" charset="0"/>
                <a:sym typeface="Calibri" pitchFamily="34" charset="0"/>
              </a:rPr>
              <a:t>141</a:t>
            </a:r>
            <a:r>
              <a:rPr lang="zh-TW" altLang="en-US" sz="900" dirty="0">
                <a:latin typeface="Calibri" pitchFamily="34" charset="0"/>
                <a:sym typeface="Calibri" pitchFamily="34" charset="0"/>
              </a:rPr>
              <a:t>人，一般員工，男性</a:t>
            </a:r>
            <a:endParaRPr lang="zh-TW" altLang="en-US" sz="900" b="0" kern="100" dirty="0">
              <a:latin typeface="微軟正黑體"/>
              <a:cs typeface="Arial Unicode MS"/>
            </a:endParaRPr>
          </a:p>
        </p:txBody>
      </p:sp>
      <p:sp>
        <p:nvSpPr>
          <p:cNvPr id="3" name="內容版面配置區 2"/>
          <p:cNvSpPr>
            <a:spLocks noGrp="1"/>
          </p:cNvSpPr>
          <p:nvPr>
            <p:ph idx="13"/>
          </p:nvPr>
        </p:nvSpPr>
        <p:spPr/>
        <p:txBody>
          <a:bodyPr>
            <a:normAutofit/>
          </a:bodyPr>
          <a:lstStyle/>
          <a:p>
            <a:pPr marL="0" indent="0"/>
            <a:r>
              <a:rPr lang="en-US" altLang="zh-TW" sz="900" kern="100" dirty="0">
                <a:latin typeface="微軟正黑體"/>
                <a:cs typeface="Arial Unicode MS"/>
                <a:sym typeface="Calibri" pitchFamily="34" charset="0"/>
              </a:rPr>
              <a:t>11</a:t>
            </a:r>
            <a:r>
              <a:rPr lang="zh-TW" altLang="en-US" sz="900" kern="100" dirty="0">
                <a:latin typeface="微軟正黑體"/>
                <a:cs typeface="Arial Unicode MS"/>
                <a:sym typeface="Calibri" pitchFamily="34" charset="0"/>
              </a:rPr>
              <a:t>人，女性</a:t>
            </a:r>
            <a:r>
              <a:rPr lang="en-US" altLang="zh-TW" sz="900" kern="100" dirty="0">
                <a:latin typeface="微軟正黑體"/>
                <a:cs typeface="Arial Unicode MS"/>
                <a:sym typeface="Calibri" pitchFamily="34" charset="0"/>
              </a:rPr>
              <a:t>8</a:t>
            </a:r>
            <a:r>
              <a:rPr lang="zh-TW" altLang="en-US" sz="900" kern="100" dirty="0">
                <a:latin typeface="微軟正黑體"/>
                <a:cs typeface="Arial Unicode MS"/>
                <a:sym typeface="Calibri" pitchFamily="34" charset="0"/>
              </a:rPr>
              <a:t>人；</a:t>
            </a:r>
            <a:r>
              <a:rPr lang="zh-TW" altLang="en-US" sz="900" kern="100" dirty="0">
                <a:latin typeface="微軟正黑體"/>
                <a:cs typeface="Arial Unicode MS"/>
              </a:rPr>
              <a:t>在大陸地區浦東廠，高階主管男性為</a:t>
            </a:r>
            <a:r>
              <a:rPr lang="en-US" altLang="zh-TW" sz="900" kern="100" dirty="0">
                <a:latin typeface="微軟正黑體"/>
                <a:cs typeface="Arial Unicode MS"/>
              </a:rPr>
              <a:t>22</a:t>
            </a:r>
            <a:r>
              <a:rPr lang="zh-TW" altLang="en-US" sz="900" kern="100" dirty="0">
                <a:latin typeface="微軟正黑體"/>
                <a:cs typeface="Arial Unicode MS"/>
              </a:rPr>
              <a:t>人，中階主管男性為</a:t>
            </a:r>
            <a:r>
              <a:rPr lang="en-US" altLang="zh-TW" sz="900" kern="100" dirty="0">
                <a:latin typeface="微軟正黑體"/>
                <a:cs typeface="Arial Unicode MS"/>
              </a:rPr>
              <a:t>175</a:t>
            </a:r>
            <a:r>
              <a:rPr lang="zh-TW" altLang="en-US" sz="900" kern="100" dirty="0">
                <a:latin typeface="微軟正黑體"/>
                <a:cs typeface="Arial Unicode MS"/>
              </a:rPr>
              <a:t>人，女性</a:t>
            </a:r>
            <a:r>
              <a:rPr lang="en-US" altLang="zh-TW" sz="900" kern="100" dirty="0">
                <a:latin typeface="微軟正黑體"/>
                <a:cs typeface="Arial Unicode MS"/>
              </a:rPr>
              <a:t>89</a:t>
            </a:r>
            <a:r>
              <a:rPr lang="zh-TW" altLang="en-US" sz="900" kern="100" dirty="0">
                <a:latin typeface="微軟正黑體"/>
                <a:cs typeface="Arial Unicode MS"/>
              </a:rPr>
              <a:t>人，一般間接員工男性</a:t>
            </a:r>
            <a:r>
              <a:rPr lang="en-US" altLang="zh-TW" sz="900" kern="100" dirty="0">
                <a:latin typeface="微軟正黑體"/>
                <a:cs typeface="Arial Unicode MS"/>
              </a:rPr>
              <a:t>805</a:t>
            </a:r>
            <a:r>
              <a:rPr lang="zh-TW" altLang="en-US" sz="900" kern="100" dirty="0">
                <a:latin typeface="微軟正黑體"/>
                <a:cs typeface="Arial Unicode MS"/>
              </a:rPr>
              <a:t>人，女性</a:t>
            </a:r>
            <a:r>
              <a:rPr lang="en-US" altLang="zh-TW" sz="900" kern="100" dirty="0">
                <a:latin typeface="微軟正黑體"/>
                <a:cs typeface="Arial Unicode MS"/>
              </a:rPr>
              <a:t>691</a:t>
            </a:r>
            <a:r>
              <a:rPr lang="zh-TW" altLang="en-US" sz="900" kern="100" dirty="0">
                <a:latin typeface="微軟正黑體"/>
                <a:cs typeface="Arial Unicode MS"/>
              </a:rPr>
              <a:t>人，一般直接員工男性</a:t>
            </a:r>
            <a:r>
              <a:rPr lang="en-US" altLang="zh-TW" sz="900" kern="100" dirty="0">
                <a:latin typeface="微軟正黑體"/>
                <a:cs typeface="Arial Unicode MS"/>
              </a:rPr>
              <a:t>9,816</a:t>
            </a:r>
            <a:r>
              <a:rPr lang="zh-TW" altLang="en-US" sz="900" kern="100" dirty="0">
                <a:latin typeface="微軟正黑體"/>
                <a:cs typeface="Arial Unicode MS"/>
              </a:rPr>
              <a:t>人，女性</a:t>
            </a:r>
            <a:r>
              <a:rPr lang="en-US" altLang="zh-TW" sz="900" kern="100" dirty="0">
                <a:latin typeface="微軟正黑體"/>
                <a:cs typeface="Arial Unicode MS"/>
              </a:rPr>
              <a:t>5,765</a:t>
            </a:r>
            <a:r>
              <a:rPr lang="zh-TW" altLang="en-US" sz="900" kern="100" dirty="0">
                <a:latin typeface="微軟正黑體"/>
                <a:cs typeface="Arial Unicode MS"/>
              </a:rPr>
              <a:t>人。</a:t>
            </a:r>
            <a:r>
              <a:rPr lang="zh-TW" altLang="en-US" sz="900" kern="100" dirty="0">
                <a:latin typeface="微軟正黑體"/>
                <a:cs typeface="Arial Unicode MS"/>
                <a:sym typeface="Calibri" pitchFamily="34" charset="0"/>
              </a:rPr>
              <a:t>南京廠區，高階主管男性為</a:t>
            </a:r>
            <a:r>
              <a:rPr lang="en-US" altLang="zh-TW" sz="900" kern="100" dirty="0">
                <a:latin typeface="微軟正黑體"/>
                <a:cs typeface="Arial Unicode MS"/>
                <a:sym typeface="Calibri" pitchFamily="34" charset="0"/>
              </a:rPr>
              <a:t>19</a:t>
            </a:r>
            <a:r>
              <a:rPr lang="zh-TW" altLang="en-US" sz="900" kern="100" dirty="0">
                <a:latin typeface="微軟正黑體"/>
                <a:cs typeface="Arial Unicode MS"/>
                <a:sym typeface="Calibri" pitchFamily="34" charset="0"/>
              </a:rPr>
              <a:t>人，女性</a:t>
            </a:r>
            <a:r>
              <a:rPr lang="en-US" altLang="zh-TW" sz="900" kern="100" dirty="0">
                <a:latin typeface="微軟正黑體"/>
                <a:cs typeface="Arial Unicode MS"/>
                <a:sym typeface="Calibri" pitchFamily="34" charset="0"/>
              </a:rPr>
              <a:t>3</a:t>
            </a:r>
            <a:r>
              <a:rPr lang="zh-TW" altLang="en-US" sz="900" kern="100" dirty="0">
                <a:latin typeface="微軟正黑體"/>
                <a:cs typeface="Arial Unicode MS"/>
                <a:sym typeface="Calibri" pitchFamily="34" charset="0"/>
              </a:rPr>
              <a:t>人，中階主管男性為</a:t>
            </a:r>
            <a:r>
              <a:rPr lang="en-US" altLang="zh-TW" sz="900" kern="100" dirty="0">
                <a:latin typeface="微軟正黑體"/>
                <a:cs typeface="Arial Unicode MS"/>
                <a:sym typeface="Calibri" pitchFamily="34" charset="0"/>
              </a:rPr>
              <a:t>542</a:t>
            </a:r>
            <a:r>
              <a:rPr lang="zh-TW" altLang="en-US" sz="900" kern="100" dirty="0">
                <a:latin typeface="微軟正黑體"/>
                <a:cs typeface="Arial Unicode MS"/>
                <a:sym typeface="Calibri" pitchFamily="34" charset="0"/>
              </a:rPr>
              <a:t>人、女性</a:t>
            </a:r>
            <a:r>
              <a:rPr lang="en-US" altLang="zh-TW" sz="900" kern="100" dirty="0">
                <a:latin typeface="微軟正黑體"/>
                <a:cs typeface="Arial Unicode MS"/>
                <a:sym typeface="Calibri" pitchFamily="34" charset="0"/>
              </a:rPr>
              <a:t>355</a:t>
            </a:r>
            <a:r>
              <a:rPr lang="zh-TW" altLang="en-US" sz="900" kern="100" dirty="0">
                <a:latin typeface="微軟正黑體"/>
                <a:cs typeface="Arial Unicode MS"/>
                <a:sym typeface="Calibri" pitchFamily="34" charset="0"/>
              </a:rPr>
              <a:t>人，一般間接員工男性</a:t>
            </a:r>
            <a:r>
              <a:rPr lang="en-US" altLang="zh-TW" sz="900" kern="100" dirty="0">
                <a:latin typeface="微軟正黑體"/>
                <a:cs typeface="Arial Unicode MS"/>
                <a:sym typeface="Calibri" pitchFamily="34" charset="0"/>
              </a:rPr>
              <a:t>290</a:t>
            </a:r>
            <a:r>
              <a:rPr lang="zh-TW" altLang="en-US" sz="900" kern="100" dirty="0">
                <a:latin typeface="微軟正黑體"/>
                <a:cs typeface="Arial Unicode MS"/>
                <a:sym typeface="Calibri" pitchFamily="34" charset="0"/>
              </a:rPr>
              <a:t>人，女性</a:t>
            </a:r>
            <a:r>
              <a:rPr lang="en-US" altLang="zh-TW" sz="900" kern="100" dirty="0">
                <a:latin typeface="微軟正黑體"/>
                <a:cs typeface="Arial Unicode MS"/>
                <a:sym typeface="Calibri" pitchFamily="34" charset="0"/>
              </a:rPr>
              <a:t>219</a:t>
            </a:r>
            <a:r>
              <a:rPr lang="zh-TW" altLang="en-US" sz="900" kern="100" dirty="0">
                <a:latin typeface="微軟正黑體"/>
                <a:cs typeface="Arial Unicode MS"/>
                <a:sym typeface="Calibri" pitchFamily="34" charset="0"/>
              </a:rPr>
              <a:t>人，一般直接員工男性</a:t>
            </a:r>
            <a:r>
              <a:rPr lang="en-US" altLang="zh-TW" sz="900" kern="100" dirty="0">
                <a:latin typeface="微軟正黑體"/>
                <a:cs typeface="Arial Unicode MS"/>
                <a:sym typeface="Calibri" pitchFamily="34" charset="0"/>
              </a:rPr>
              <a:t>4,179</a:t>
            </a:r>
            <a:r>
              <a:rPr lang="zh-TW" altLang="en-US" sz="900" kern="100" dirty="0">
                <a:latin typeface="微軟正黑體"/>
                <a:cs typeface="Arial Unicode MS"/>
                <a:sym typeface="Calibri" pitchFamily="34" charset="0"/>
              </a:rPr>
              <a:t>人，女性</a:t>
            </a:r>
            <a:r>
              <a:rPr lang="en-US" altLang="zh-TW" sz="900" kern="100" dirty="0">
                <a:latin typeface="微軟正黑體"/>
                <a:cs typeface="Arial Unicode MS"/>
                <a:sym typeface="Calibri" pitchFamily="34" charset="0"/>
              </a:rPr>
              <a:t>2,153</a:t>
            </a:r>
            <a:r>
              <a:rPr lang="zh-TW" altLang="en-US" sz="900" kern="100" dirty="0">
                <a:latin typeface="微軟正黑體"/>
                <a:cs typeface="Arial Unicode MS"/>
                <a:sym typeface="Calibri" pitchFamily="34" charset="0"/>
              </a:rPr>
              <a:t>人。</a:t>
            </a:r>
            <a:endParaRPr lang="zh-TW" altLang="en-US" sz="900" kern="100" dirty="0">
              <a:latin typeface="微軟正黑體"/>
              <a:cs typeface="Arial Unicode MS"/>
            </a:endParaRPr>
          </a:p>
          <a:p>
            <a:endParaRPr lang="zh-TW" altLang="en-US" sz="900" dirty="0"/>
          </a:p>
        </p:txBody>
      </p:sp>
      <p:sp>
        <p:nvSpPr>
          <p:cNvPr id="5" name="內容版面配置區 4"/>
          <p:cNvSpPr>
            <a:spLocks noGrp="1"/>
          </p:cNvSpPr>
          <p:nvPr>
            <p:ph idx="4294967295"/>
          </p:nvPr>
        </p:nvSpPr>
        <p:spPr>
          <a:xfrm>
            <a:off x="344488" y="764704"/>
            <a:ext cx="2881313" cy="5851525"/>
          </a:xfrm>
          <a:prstGeom prst="rect">
            <a:avLst/>
          </a:prstGeom>
        </p:spPr>
        <p:txBody>
          <a:bodyPr>
            <a:normAutofit/>
          </a:bodyPr>
          <a:lstStyle/>
          <a:p>
            <a:pPr marL="0" indent="0" fontAlgn="base">
              <a:lnSpc>
                <a:spcPct val="160000"/>
              </a:lnSpc>
              <a:spcBef>
                <a:spcPts val="600"/>
              </a:spcBef>
              <a:spcAft>
                <a:spcPts val="600"/>
              </a:spcAft>
              <a:buFont typeface="Arial" pitchFamily="34" charset="0"/>
            </a:pPr>
            <a:r>
              <a:rPr lang="en-US" altLang="zh-TW" sz="1100" b="1" dirty="0">
                <a:latin typeface="微軟正黑體" panose="020B0604030504040204" pitchFamily="34" charset="-120"/>
                <a:ea typeface="微軟正黑體" panose="020B0604030504040204" pitchFamily="34" charset="-120"/>
                <a:sym typeface="微軟正黑體" pitchFamily="34" charset="-120"/>
              </a:rPr>
              <a:t>2.</a:t>
            </a:r>
            <a:r>
              <a:rPr lang="zh-TW" altLang="en-US" sz="1100" b="1" dirty="0">
                <a:latin typeface="微軟正黑體" panose="020B0604030504040204" pitchFamily="34" charset="-120"/>
                <a:ea typeface="微軟正黑體" panose="020B0604030504040204" pitchFamily="34" charset="-120"/>
                <a:sym typeface="微軟正黑體" pitchFamily="34" charset="-120"/>
              </a:rPr>
              <a:t> 人才資源與發展</a:t>
            </a:r>
            <a:endParaRPr lang="en-US" altLang="zh-TW" sz="1100" dirty="0">
              <a:latin typeface="微軟正黑體" panose="020B0604030504040204" pitchFamily="34" charset="-120"/>
              <a:ea typeface="微軟正黑體" panose="020B0604030504040204" pitchFamily="34" charset="-120"/>
            </a:endParaRPr>
          </a:p>
          <a:p>
            <a:pPr marL="0" indent="266700" fontAlgn="base">
              <a:lnSpc>
                <a:spcPct val="150000"/>
              </a:lnSpc>
              <a:spcBef>
                <a:spcPts val="600"/>
              </a:spcBef>
              <a:spcAft>
                <a:spcPts val="600"/>
              </a:spcAft>
              <a:buFont typeface="Arial" pitchFamily="34" charset="0"/>
            </a:pPr>
            <a:r>
              <a:rPr lang="zh-TW" altLang="en-US" sz="900" dirty="0">
                <a:latin typeface="微軟正黑體" panose="020B0604030504040204" pitchFamily="34" charset="-120"/>
                <a:ea typeface="微軟正黑體" panose="020B0604030504040204" pitchFamily="34" charset="-120"/>
              </a:rPr>
              <a:t>英華達秉持以人為本的精神，將對員工的責任視為公司持續發展的關鍵，尊重與關心員工，維護員工合法權益，從而促進員工快樂工作、快樂生活的目標，由此具備培養高素養的人才的動能，係提升企業競爭力的基本元素。</a:t>
            </a:r>
          </a:p>
          <a:p>
            <a:pPr marL="0" indent="0" fontAlgn="base">
              <a:lnSpc>
                <a:spcPct val="150000"/>
              </a:lnSpc>
              <a:spcBef>
                <a:spcPts val="600"/>
              </a:spcBef>
              <a:spcAft>
                <a:spcPts val="600"/>
              </a:spcAft>
              <a:buNone/>
              <a:tabLst>
                <a:tab pos="0" algn="l"/>
              </a:tabLst>
            </a:pPr>
            <a:r>
              <a:rPr lang="en-US" altLang="zh-TW" sz="1100" b="1" dirty="0">
                <a:latin typeface="微軟正黑體" panose="020B0604030504040204" pitchFamily="34" charset="-120"/>
                <a:ea typeface="微軟正黑體" panose="020B0604030504040204" pitchFamily="34" charset="-120"/>
                <a:sym typeface="微軟正黑體" pitchFamily="34" charset="-120"/>
              </a:rPr>
              <a:t>1).</a:t>
            </a:r>
            <a:r>
              <a:rPr lang="zh-TW" altLang="en-US" sz="1100" b="1" dirty="0">
                <a:latin typeface="微軟正黑體" panose="020B0604030504040204" pitchFamily="34" charset="-120"/>
                <a:ea typeface="微軟正黑體" panose="020B0604030504040204" pitchFamily="34" charset="-120"/>
              </a:rPr>
              <a:t>人才招募</a:t>
            </a:r>
            <a:r>
              <a:rPr lang="en-US" altLang="zh-TW" sz="1100" b="1" dirty="0">
                <a:latin typeface="微軟正黑體" panose="020B0604030504040204" pitchFamily="34" charset="-120"/>
                <a:ea typeface="微軟正黑體" panose="020B0604030504040204" pitchFamily="34" charset="-120"/>
              </a:rPr>
              <a:t>	</a:t>
            </a:r>
            <a:r>
              <a:rPr lang="en-US" altLang="zh-TW" sz="900" dirty="0">
                <a:latin typeface="微軟正黑體" panose="020B0604030504040204" pitchFamily="34" charset="-120"/>
                <a:ea typeface="微軟正黑體" panose="020B0604030504040204" pitchFamily="34" charset="-120"/>
              </a:rPr>
              <a:t>		</a:t>
            </a:r>
            <a:r>
              <a:rPr lang="zh-TW" altLang="en-US" sz="900" dirty="0">
                <a:latin typeface="微軟正黑體" panose="020B0604030504040204" pitchFamily="34" charset="-120"/>
                <a:ea typeface="微軟正黑體" panose="020B0604030504040204" pitchFamily="34" charset="-120"/>
              </a:rPr>
              <a:t>         配合公司發展的方向與新興技術的投入，對於人才不同專業的需求，與日俱增，不斷開發建構多元人力招募體系，我們不斷地透過多方的招募管道包括校園徵才、產學合作、研發替代役、各區就業服務站、同仁介紹、國際人才、人力銀行</a:t>
            </a:r>
            <a:r>
              <a:rPr lang="en-US" altLang="zh-TW" sz="900" dirty="0">
                <a:latin typeface="微軟正黑體" panose="020B0604030504040204" pitchFamily="34" charset="-120"/>
                <a:ea typeface="微軟正黑體" panose="020B0604030504040204" pitchFamily="34" charset="-120"/>
              </a:rPr>
              <a:t>.. </a:t>
            </a:r>
            <a:r>
              <a:rPr lang="zh-TW" altLang="en-US" sz="900" dirty="0">
                <a:latin typeface="微軟正黑體" panose="020B0604030504040204" pitchFamily="34" charset="-120"/>
                <a:ea typeface="微軟正黑體" panose="020B0604030504040204" pitchFamily="34" charset="-120"/>
              </a:rPr>
              <a:t>等管道，為企業注入新血，並且輔以高效績效管理，即時獎勵持續學習，傾聽員工之意見，改善內部管理流程，提升員工參與度，鼓勵創新與自主改善，設身處地為員工創造學習成長與價值創新實現的工作環境。</a:t>
            </a:r>
            <a:endParaRPr lang="en-US" altLang="zh-TW" sz="900" dirty="0">
              <a:latin typeface="微軟正黑體" panose="020B0604030504040204" pitchFamily="34" charset="-120"/>
              <a:ea typeface="微軟正黑體" panose="020B0604030504040204" pitchFamily="34" charset="-120"/>
            </a:endParaRPr>
          </a:p>
          <a:p>
            <a:pPr marL="0" indent="234000" fontAlgn="base">
              <a:lnSpc>
                <a:spcPct val="150000"/>
              </a:lnSpc>
              <a:spcBef>
                <a:spcPts val="600"/>
              </a:spcBef>
              <a:spcAft>
                <a:spcPts val="600"/>
              </a:spcAft>
              <a:buNone/>
            </a:pPr>
            <a:r>
              <a:rPr lang="zh-TW" altLang="en-US" sz="900" dirty="0">
                <a:latin typeface="微軟正黑體" panose="020B0604030504040204" pitchFamily="34" charset="-120"/>
                <a:ea typeface="微軟正黑體" panose="020B0604030504040204" pitchFamily="34" charset="-120"/>
              </a:rPr>
              <a:t>英華達長期以來秉持在地化用人原則，並以當地勞動法規政策為依據，保障員工權益，對不同種族、階級、語言、思想、宗教、黨派、性別、婚姻、身心障礙等皆一視同仁、公平對待，且嚴禁雇用童工，建立和諧勞資關係，基層同仁最低薪資符合並略高於當地法令最低工資標準，落實了長期深耕經營的永續經營原則。</a:t>
            </a:r>
          </a:p>
        </p:txBody>
      </p:sp>
      <p:pic>
        <p:nvPicPr>
          <p:cNvPr id="10"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1972" y="738963"/>
            <a:ext cx="2675066" cy="1725408"/>
          </a:xfrm>
          <a:prstGeom prst="rect">
            <a:avLst/>
          </a:prstGeom>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descr="C:\Users\20805253\Desktop\33641937731_5b35085d54_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225" b="7941"/>
          <a:stretch/>
        </p:blipFill>
        <p:spPr bwMode="auto">
          <a:xfrm>
            <a:off x="3562448" y="1672011"/>
            <a:ext cx="1395196" cy="956889"/>
          </a:xfrm>
          <a:prstGeom prst="rect">
            <a:avLst/>
          </a:prstGeom>
          <a:ln>
            <a:noFill/>
          </a:ln>
          <a:effectLst>
            <a:softEdge rad="50800"/>
          </a:effectLst>
          <a:extLst>
            <a:ext uri="{909E8E84-426E-40DD-AFC4-6F175D3DCCD1}">
              <a14:hiddenFill xmlns:a14="http://schemas.microsoft.com/office/drawing/2010/main">
                <a:solidFill>
                  <a:srgbClr val="FFFFFF"/>
                </a:solidFill>
              </a14:hiddenFill>
            </a:ext>
          </a:extLst>
        </p:spPr>
      </p:pic>
      <p:pic>
        <p:nvPicPr>
          <p:cNvPr id="9" name="Picture 2" descr="C:\Users\20805253\Desktop\32991810783_f8f8c59533_o.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5317"/>
          <a:stretch/>
        </p:blipFill>
        <p:spPr bwMode="auto">
          <a:xfrm>
            <a:off x="4957644" y="1672011"/>
            <a:ext cx="1279871" cy="956889"/>
          </a:xfrm>
          <a:prstGeom prst="rect">
            <a:avLst/>
          </a:prstGeom>
          <a:ln>
            <a:noFill/>
          </a:ln>
          <a:effectLst>
            <a:softEdge rad="50800"/>
          </a:effectLst>
          <a:extLst>
            <a:ext uri="{909E8E84-426E-40DD-AFC4-6F175D3DCCD1}">
              <a14:hiddenFill xmlns:a14="http://schemas.microsoft.com/office/drawing/2010/main">
                <a:solidFill>
                  <a:srgbClr val="FFFFFF"/>
                </a:solidFill>
              </a14:hiddenFill>
            </a:ext>
          </a:extLst>
        </p:spPr>
      </p:pic>
      <p:sp>
        <p:nvSpPr>
          <p:cNvPr id="17" name="標題 3"/>
          <p:cNvSpPr>
            <a:spLocks noGrp="1"/>
          </p:cNvSpPr>
          <p:nvPr>
            <p:ph type="title"/>
          </p:nvPr>
        </p:nvSpPr>
        <p:spPr/>
        <p:txBody>
          <a:bodyPr vert="horz" lIns="91440" tIns="45720" rIns="91440" bIns="45720" rtlCol="0" anchor="ctr">
            <a:normAutofit/>
          </a:bodyPr>
          <a:lstStyle/>
          <a:p>
            <a:r>
              <a:rPr lang="zh-TW" altLang="en-US" dirty="0">
                <a:solidFill>
                  <a:schemeClr val="tx1"/>
                </a:solidFill>
              </a:rPr>
              <a:t>英華達公司</a:t>
            </a:r>
          </a:p>
        </p:txBody>
      </p:sp>
      <p:graphicFrame>
        <p:nvGraphicFramePr>
          <p:cNvPr id="11" name="表格 10"/>
          <p:cNvGraphicFramePr>
            <a:graphicFrameLocks noGrp="1"/>
          </p:cNvGraphicFramePr>
          <p:nvPr>
            <p:extLst>
              <p:ext uri="{D42A27DB-BD31-4B8C-83A1-F6EECF244321}">
                <p14:modId xmlns:p14="http://schemas.microsoft.com/office/powerpoint/2010/main" val="2010046880"/>
              </p:ext>
            </p:extLst>
          </p:nvPr>
        </p:nvGraphicFramePr>
        <p:xfrm>
          <a:off x="6428824" y="2574734"/>
          <a:ext cx="3420720" cy="3556650"/>
        </p:xfrm>
        <a:graphic>
          <a:graphicData uri="http://schemas.openxmlformats.org/drawingml/2006/table">
            <a:tbl>
              <a:tblPr/>
              <a:tblGrid>
                <a:gridCol w="216023">
                  <a:extLst>
                    <a:ext uri="{9D8B030D-6E8A-4147-A177-3AD203B41FA5}">
                      <a16:colId xmlns="" xmlns:a16="http://schemas.microsoft.com/office/drawing/2014/main" val="20000"/>
                    </a:ext>
                  </a:extLst>
                </a:gridCol>
                <a:gridCol w="504057">
                  <a:extLst>
                    <a:ext uri="{9D8B030D-6E8A-4147-A177-3AD203B41FA5}">
                      <a16:colId xmlns="" xmlns:a16="http://schemas.microsoft.com/office/drawing/2014/main" val="20001"/>
                    </a:ext>
                  </a:extLst>
                </a:gridCol>
                <a:gridCol w="648072">
                  <a:extLst>
                    <a:ext uri="{9D8B030D-6E8A-4147-A177-3AD203B41FA5}">
                      <a16:colId xmlns="" xmlns:a16="http://schemas.microsoft.com/office/drawing/2014/main" val="20002"/>
                    </a:ext>
                  </a:extLst>
                </a:gridCol>
                <a:gridCol w="360040">
                  <a:extLst>
                    <a:ext uri="{9D8B030D-6E8A-4147-A177-3AD203B41FA5}">
                      <a16:colId xmlns="" xmlns:a16="http://schemas.microsoft.com/office/drawing/2014/main" val="20003"/>
                    </a:ext>
                  </a:extLst>
                </a:gridCol>
                <a:gridCol w="288032">
                  <a:extLst>
                    <a:ext uri="{9D8B030D-6E8A-4147-A177-3AD203B41FA5}">
                      <a16:colId xmlns="" xmlns:a16="http://schemas.microsoft.com/office/drawing/2014/main" val="20004"/>
                    </a:ext>
                  </a:extLst>
                </a:gridCol>
                <a:gridCol w="288032">
                  <a:extLst>
                    <a:ext uri="{9D8B030D-6E8A-4147-A177-3AD203B41FA5}">
                      <a16:colId xmlns="" xmlns:a16="http://schemas.microsoft.com/office/drawing/2014/main" val="20005"/>
                    </a:ext>
                  </a:extLst>
                </a:gridCol>
                <a:gridCol w="360040">
                  <a:extLst>
                    <a:ext uri="{9D8B030D-6E8A-4147-A177-3AD203B41FA5}">
                      <a16:colId xmlns="" xmlns:a16="http://schemas.microsoft.com/office/drawing/2014/main" val="20006"/>
                    </a:ext>
                  </a:extLst>
                </a:gridCol>
                <a:gridCol w="360040">
                  <a:extLst>
                    <a:ext uri="{9D8B030D-6E8A-4147-A177-3AD203B41FA5}">
                      <a16:colId xmlns="" xmlns:a16="http://schemas.microsoft.com/office/drawing/2014/main" val="20007"/>
                    </a:ext>
                  </a:extLst>
                </a:gridCol>
                <a:gridCol w="396384">
                  <a:extLst>
                    <a:ext uri="{9D8B030D-6E8A-4147-A177-3AD203B41FA5}">
                      <a16:colId xmlns="" xmlns:a16="http://schemas.microsoft.com/office/drawing/2014/main" val="20008"/>
                    </a:ext>
                  </a:extLst>
                </a:gridCol>
              </a:tblGrid>
              <a:tr h="194885">
                <a:tc rowSpan="2">
                  <a:txBody>
                    <a:bodyPr/>
                    <a:lstStyle/>
                    <a:p>
                      <a:pPr algn="ctr" fontAlgn="ctr"/>
                      <a:r>
                        <a:rPr lang="zh-TW" altLang="en-US" sz="600" b="0" i="0" u="none" strike="noStrike" dirty="0">
                          <a:solidFill>
                            <a:srgbClr val="000000"/>
                          </a:solidFill>
                          <a:effectLst/>
                          <a:latin typeface="微軟正黑體"/>
                        </a:rPr>
                        <a:t>地區</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rowSpan="2" gridSpan="2">
                  <a:txBody>
                    <a:bodyPr/>
                    <a:lstStyle/>
                    <a:p>
                      <a:pPr algn="ctr" fontAlgn="ctr"/>
                      <a:r>
                        <a:rPr lang="zh-TW" altLang="en-US" sz="600" b="0" i="0" u="none" strike="noStrike" dirty="0">
                          <a:solidFill>
                            <a:srgbClr val="000000"/>
                          </a:solidFill>
                          <a:effectLst/>
                          <a:latin typeface="微軟正黑體"/>
                        </a:rPr>
                        <a:t>勞雇合約</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rowSpan="2" hMerge="1">
                  <a:txBody>
                    <a:bodyPr/>
                    <a:lstStyle/>
                    <a:p>
                      <a:endParaRPr lang="zh-TW" altLang="en-US"/>
                    </a:p>
                  </a:txBody>
                  <a:tcPr/>
                </a:tc>
                <a:tc rowSpan="2">
                  <a:txBody>
                    <a:bodyPr/>
                    <a:lstStyle/>
                    <a:p>
                      <a:pPr algn="ctr" fontAlgn="ctr"/>
                      <a:r>
                        <a:rPr lang="zh-TW" altLang="en-US" sz="600" b="0" i="0" u="none" strike="noStrike">
                          <a:solidFill>
                            <a:srgbClr val="000000"/>
                          </a:solidFill>
                          <a:effectLst/>
                          <a:latin typeface="微軟正黑體"/>
                        </a:rPr>
                        <a:t>勞雇類型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3">
                  <a:txBody>
                    <a:bodyPr/>
                    <a:lstStyle/>
                    <a:p>
                      <a:pPr algn="ctr" fontAlgn="ctr"/>
                      <a:r>
                        <a:rPr lang="zh-TW" altLang="en-US" sz="1100" b="0" i="0" u="none" strike="noStrike">
                          <a:solidFill>
                            <a:srgbClr val="000000"/>
                          </a:solidFill>
                          <a:effectLst/>
                          <a:latin typeface="微軟正黑體"/>
                        </a:rPr>
                        <a:t>人數</a:t>
                      </a:r>
                      <a:r>
                        <a:rPr lang="en-US" altLang="zh-TW" sz="1100" b="0" i="0" u="none" strike="noStrike">
                          <a:solidFill>
                            <a:srgbClr val="000000"/>
                          </a:solidFill>
                          <a:effectLst/>
                          <a:latin typeface="微軟正黑體"/>
                        </a:rPr>
                        <a:t>(</a:t>
                      </a:r>
                      <a:r>
                        <a:rPr lang="zh-TW" altLang="en-US" sz="1100" b="0" i="0" u="none" strike="noStrike">
                          <a:solidFill>
                            <a:srgbClr val="000000"/>
                          </a:solidFill>
                          <a:effectLst/>
                          <a:latin typeface="微軟正黑體"/>
                        </a:rPr>
                        <a:t>人</a:t>
                      </a:r>
                      <a:r>
                        <a:rPr lang="en-US" altLang="zh-TW" sz="1100" b="0" i="0" u="none" strike="noStrike">
                          <a:solidFill>
                            <a:srgbClr val="000000"/>
                          </a:solidFill>
                          <a:effectLst/>
                          <a:latin typeface="微軟正黑體"/>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zh-TW" altLang="en-US"/>
                    </a:p>
                  </a:txBody>
                  <a:tcPr/>
                </a:tc>
                <a:tc hMerge="1">
                  <a:txBody>
                    <a:bodyPr/>
                    <a:lstStyle/>
                    <a:p>
                      <a:endParaRPr lang="zh-TW" altLang="en-US"/>
                    </a:p>
                  </a:txBody>
                  <a:tcPr/>
                </a:tc>
                <a:tc rowSpan="2">
                  <a:txBody>
                    <a:bodyPr/>
                    <a:lstStyle/>
                    <a:p>
                      <a:pPr algn="ctr" fontAlgn="ctr"/>
                      <a:r>
                        <a:rPr lang="zh-TW" altLang="en-US" sz="600" b="0" i="0" u="none" strike="noStrike">
                          <a:solidFill>
                            <a:srgbClr val="000000"/>
                          </a:solidFill>
                          <a:effectLst/>
                          <a:latin typeface="微軟正黑體"/>
                        </a:rPr>
                        <a:t>合計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rowSpan="2">
                  <a:txBody>
                    <a:bodyPr/>
                    <a:lstStyle/>
                    <a:p>
                      <a:pPr algn="r" fontAlgn="ctr"/>
                      <a:r>
                        <a:rPr lang="zh-TW" altLang="en-US" sz="600" b="0" i="0" u="none" strike="noStrike">
                          <a:solidFill>
                            <a:srgbClr val="000000"/>
                          </a:solidFill>
                          <a:effectLst/>
                          <a:latin typeface="微軟正黑體"/>
                        </a:rPr>
                        <a:t>佔員工人數之比例</a:t>
                      </a:r>
                      <a:r>
                        <a:rPr lang="en-US" altLang="zh-TW" sz="600" b="0" i="0" u="none" strike="noStrike">
                          <a:solidFill>
                            <a:srgbClr val="000000"/>
                          </a:solidFill>
                          <a:effectLst/>
                          <a:latin typeface="微軟正黑體"/>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 xmlns:a16="http://schemas.microsoft.com/office/drawing/2014/main" val="10000"/>
                  </a:ext>
                </a:extLst>
              </a:tr>
              <a:tr h="194885">
                <a:tc vMerge="1">
                  <a:txBody>
                    <a:bodyPr/>
                    <a:lstStyle/>
                    <a:p>
                      <a:endParaRPr lang="zh-TW" altLang="en-US"/>
                    </a:p>
                  </a:txBody>
                  <a:tcPr/>
                </a:tc>
                <a:tc gridSpan="2"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a:txBody>
                    <a:bodyPr/>
                    <a:lstStyle/>
                    <a:p>
                      <a:pPr algn="ctr" fontAlgn="ctr"/>
                      <a:r>
                        <a:rPr lang="zh-TW" altLang="en-US" sz="600" b="0" i="0" u="none" strike="noStrike">
                          <a:solidFill>
                            <a:srgbClr val="000000"/>
                          </a:solidFill>
                          <a:effectLst/>
                          <a:latin typeface="微軟正黑體"/>
                        </a:rPr>
                        <a:t>男</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600" b="0" i="0" u="none" strike="noStrike">
                          <a:solidFill>
                            <a:srgbClr val="000000"/>
                          </a:solidFill>
                          <a:effectLst/>
                          <a:latin typeface="微軟正黑體"/>
                        </a:rPr>
                        <a:t>女</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600" b="0" i="0" u="none" strike="noStrike">
                          <a:solidFill>
                            <a:srgbClr val="000000"/>
                          </a:solidFill>
                          <a:effectLst/>
                          <a:latin typeface="微軟正黑體"/>
                        </a:rPr>
                        <a:t>小計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1"/>
                  </a:ext>
                </a:extLst>
              </a:tr>
              <a:tr h="204629">
                <a:tc rowSpan="5">
                  <a:txBody>
                    <a:bodyPr/>
                    <a:lstStyle/>
                    <a:p>
                      <a:pPr algn="ctr" fontAlgn="ctr"/>
                      <a:r>
                        <a:rPr lang="en-US" sz="600" b="0" i="0" u="none" strike="noStrike">
                          <a:solidFill>
                            <a:srgbClr val="000000"/>
                          </a:solidFill>
                          <a:effectLst/>
                          <a:latin typeface="微軟正黑體"/>
                        </a:rPr>
                        <a:t>IACT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600" b="0" i="0" u="none" strike="noStrike" dirty="0">
                          <a:solidFill>
                            <a:srgbClr val="000000"/>
                          </a:solidFill>
                          <a:effectLst/>
                          <a:latin typeface="微軟正黑體"/>
                        </a:rPr>
                        <a:t>不定期</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TW" altLang="en-US" sz="600" b="0" i="0" u="none" strike="noStrike" dirty="0">
                          <a:solidFill>
                            <a:srgbClr val="000000"/>
                          </a:solidFill>
                          <a:effectLst/>
                          <a:latin typeface="微軟正黑體"/>
                        </a:rPr>
                        <a:t>正職</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TW" altLang="en-US" sz="600" b="0" i="0" u="none" strike="noStrike">
                          <a:solidFill>
                            <a:srgbClr val="000000"/>
                          </a:solidFill>
                          <a:effectLst/>
                          <a:latin typeface="微軟正黑體"/>
                        </a:rPr>
                        <a:t>全職</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600" b="0" i="0" u="none" strike="noStrike">
                          <a:solidFill>
                            <a:srgbClr val="000000"/>
                          </a:solidFill>
                          <a:effectLst/>
                          <a:latin typeface="微軟正黑體"/>
                        </a:rPr>
                        <a:t>414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600" b="0" i="0" u="none" strike="noStrike">
                          <a:solidFill>
                            <a:srgbClr val="000000"/>
                          </a:solidFill>
                          <a:effectLst/>
                          <a:latin typeface="微軟正黑體"/>
                        </a:rPr>
                        <a:t>154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600" b="0" i="0" u="none" strike="noStrike">
                          <a:solidFill>
                            <a:srgbClr val="000000"/>
                          </a:solidFill>
                          <a:effectLst/>
                          <a:latin typeface="微軟正黑體"/>
                        </a:rPr>
                        <a:t>568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5">
                  <a:txBody>
                    <a:bodyPr/>
                    <a:lstStyle/>
                    <a:p>
                      <a:pPr algn="ctr" fontAlgn="ctr"/>
                      <a:r>
                        <a:rPr lang="en-US" altLang="zh-TW" sz="600" b="0" i="0" u="none" strike="noStrike" dirty="0">
                          <a:solidFill>
                            <a:srgbClr val="000000"/>
                          </a:solidFill>
                          <a:effectLst/>
                          <a:latin typeface="微軟正黑體"/>
                        </a:rPr>
                        <a:t>569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600" b="0" i="0" u="none" strike="noStrike">
                          <a:solidFill>
                            <a:srgbClr val="000000"/>
                          </a:solidFill>
                          <a:effectLst/>
                          <a:latin typeface="微軟正黑體"/>
                        </a:rPr>
                        <a:t>99.82%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2"/>
                  </a:ext>
                </a:extLst>
              </a:tr>
              <a:tr h="204629">
                <a:tc vMerge="1">
                  <a:txBody>
                    <a:bodyPr/>
                    <a:lstStyle/>
                    <a:p>
                      <a:endParaRPr lang="zh-TW" altLang="en-US"/>
                    </a:p>
                  </a:txBody>
                  <a:tcPr/>
                </a:tc>
                <a:tc rowSpan="3">
                  <a:txBody>
                    <a:bodyPr/>
                    <a:lstStyle/>
                    <a:p>
                      <a:pPr algn="ctr" fontAlgn="ctr"/>
                      <a:r>
                        <a:rPr lang="zh-TW" altLang="en-US" sz="600" b="0" i="0" u="none" strike="noStrike" dirty="0">
                          <a:solidFill>
                            <a:srgbClr val="000000"/>
                          </a:solidFill>
                          <a:effectLst/>
                          <a:latin typeface="微軟正黑體"/>
                        </a:rPr>
                        <a:t>定期</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600" b="0" i="0" u="none" strike="noStrike" dirty="0">
                          <a:solidFill>
                            <a:srgbClr val="000000"/>
                          </a:solidFill>
                          <a:effectLst/>
                          <a:latin typeface="微軟正黑體"/>
                        </a:rPr>
                        <a:t>外籍移工</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600" b="0" i="0" u="none" strike="noStrike" dirty="0">
                          <a:solidFill>
                            <a:srgbClr val="000000"/>
                          </a:solidFill>
                          <a:effectLst/>
                          <a:latin typeface="微軟正黑體"/>
                        </a:rPr>
                        <a:t>全職</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600" b="0" i="0" u="none" strike="noStrike">
                          <a:solidFill>
                            <a:srgbClr val="000000"/>
                          </a:solidFill>
                          <a:effectLst/>
                          <a:latin typeface="微軟正黑體"/>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600" b="0" i="0" u="none" strike="noStrike" dirty="0">
                          <a:solidFill>
                            <a:srgbClr val="000000"/>
                          </a:solidFill>
                          <a:effectLst/>
                          <a:latin typeface="微軟正黑體"/>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600" b="0" i="0" u="none" strike="noStrike">
                          <a:solidFill>
                            <a:srgbClr val="000000"/>
                          </a:solidFill>
                          <a:effectLst/>
                          <a:latin typeface="微軟正黑體"/>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zh-TW" altLang="en-US"/>
                    </a:p>
                  </a:txBody>
                  <a:tcPr/>
                </a:tc>
                <a:tc>
                  <a:txBody>
                    <a:bodyPr/>
                    <a:lstStyle/>
                    <a:p>
                      <a:pPr algn="r" fontAlgn="ctr"/>
                      <a:r>
                        <a:rPr lang="en-US" altLang="zh-TW" sz="600" b="0" i="0" u="none" strike="noStrike">
                          <a:solidFill>
                            <a:srgbClr val="000000"/>
                          </a:solidFill>
                          <a:effectLst/>
                          <a:latin typeface="微軟正黑體"/>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3"/>
                  </a:ext>
                </a:extLst>
              </a:tr>
              <a:tr h="204629">
                <a:tc vMerge="1">
                  <a:txBody>
                    <a:bodyPr/>
                    <a:lstStyle/>
                    <a:p>
                      <a:endParaRPr lang="zh-TW" altLang="en-US"/>
                    </a:p>
                  </a:txBody>
                  <a:tcPr/>
                </a:tc>
                <a:tc vMerge="1">
                  <a:txBody>
                    <a:bodyPr/>
                    <a:lstStyle/>
                    <a:p>
                      <a:endParaRPr lang="zh-TW" altLang="en-US"/>
                    </a:p>
                  </a:txBody>
                  <a:tcPr/>
                </a:tc>
                <a:tc>
                  <a:txBody>
                    <a:bodyPr/>
                    <a:lstStyle/>
                    <a:p>
                      <a:pPr algn="ctr" fontAlgn="ctr"/>
                      <a:r>
                        <a:rPr lang="zh-TW" altLang="en-US" sz="600" b="0" i="0" u="none" strike="noStrike" dirty="0">
                          <a:solidFill>
                            <a:srgbClr val="000000"/>
                          </a:solidFill>
                          <a:effectLst/>
                          <a:latin typeface="微軟正黑體"/>
                        </a:rPr>
                        <a:t>實習生</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TW" altLang="en-US" sz="600" b="0" i="0" u="none" strike="noStrike" dirty="0">
                          <a:solidFill>
                            <a:srgbClr val="000000"/>
                          </a:solidFill>
                          <a:effectLst/>
                          <a:latin typeface="微軟正黑體"/>
                        </a:rPr>
                        <a:t>全職</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600" b="0" i="0" u="none" strike="noStrike">
                          <a:solidFill>
                            <a:srgbClr val="000000"/>
                          </a:solidFill>
                          <a:effectLst/>
                          <a:latin typeface="微軟正黑體"/>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600" b="0" i="0" u="none" strike="noStrike" dirty="0">
                          <a:solidFill>
                            <a:srgbClr val="000000"/>
                          </a:solidFill>
                          <a:effectLst/>
                          <a:latin typeface="微軟正黑體"/>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600" b="0" i="0" u="none" strike="noStrike">
                          <a:solidFill>
                            <a:srgbClr val="000000"/>
                          </a:solidFill>
                          <a:effectLst/>
                          <a:latin typeface="微軟正黑體"/>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zh-TW" altLang="en-US"/>
                    </a:p>
                  </a:txBody>
                  <a:tcPr/>
                </a:tc>
                <a:tc>
                  <a:txBody>
                    <a:bodyPr/>
                    <a:lstStyle/>
                    <a:p>
                      <a:pPr algn="r" fontAlgn="ctr"/>
                      <a:r>
                        <a:rPr lang="en-US" altLang="zh-TW" sz="600" b="0" i="0" u="none" strike="noStrike">
                          <a:solidFill>
                            <a:srgbClr val="000000"/>
                          </a:solidFill>
                          <a:effectLst/>
                          <a:latin typeface="微軟正黑體"/>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4"/>
                  </a:ext>
                </a:extLst>
              </a:tr>
              <a:tr h="204629">
                <a:tc vMerge="1">
                  <a:txBody>
                    <a:bodyPr/>
                    <a:lstStyle/>
                    <a:p>
                      <a:endParaRPr lang="zh-TW" altLang="en-US"/>
                    </a:p>
                  </a:txBody>
                  <a:tcPr/>
                </a:tc>
                <a:tc vMerge="1">
                  <a:txBody>
                    <a:bodyPr/>
                    <a:lstStyle/>
                    <a:p>
                      <a:endParaRPr lang="zh-TW" altLang="en-US"/>
                    </a:p>
                  </a:txBody>
                  <a:tcPr/>
                </a:tc>
                <a:tc>
                  <a:txBody>
                    <a:bodyPr/>
                    <a:lstStyle/>
                    <a:p>
                      <a:pPr algn="ctr" fontAlgn="ctr"/>
                      <a:r>
                        <a:rPr lang="zh-TW" altLang="en-US" sz="600" b="0" i="0" u="none" strike="noStrike" dirty="0">
                          <a:solidFill>
                            <a:srgbClr val="000000"/>
                          </a:solidFill>
                          <a:effectLst/>
                          <a:latin typeface="微軟正黑體"/>
                        </a:rPr>
                        <a:t>契約人員</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TW" altLang="en-US" sz="600" b="0" i="0" u="none" strike="noStrike" dirty="0">
                          <a:solidFill>
                            <a:srgbClr val="000000"/>
                          </a:solidFill>
                          <a:effectLst/>
                          <a:latin typeface="微軟正黑體"/>
                        </a:rPr>
                        <a:t>全職</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600" b="0" i="0" u="none" strike="noStrike" dirty="0">
                          <a:solidFill>
                            <a:srgbClr val="000000"/>
                          </a:solidFill>
                          <a:effectLst/>
                          <a:latin typeface="微軟正黑體"/>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600" b="0" i="0" u="none" strike="noStrike">
                          <a:solidFill>
                            <a:srgbClr val="000000"/>
                          </a:solidFill>
                          <a:effectLst/>
                          <a:latin typeface="微軟正黑體"/>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600" b="0" i="0" u="none" strike="noStrike">
                          <a:solidFill>
                            <a:srgbClr val="000000"/>
                          </a:solidFill>
                          <a:effectLst/>
                          <a:latin typeface="微軟正黑體"/>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zh-TW" altLang="en-US"/>
                    </a:p>
                  </a:txBody>
                  <a:tcPr/>
                </a:tc>
                <a:tc>
                  <a:txBody>
                    <a:bodyPr/>
                    <a:lstStyle/>
                    <a:p>
                      <a:pPr algn="r" fontAlgn="ctr"/>
                      <a:r>
                        <a:rPr lang="en-US" altLang="zh-TW" sz="600" b="0" i="0" u="none" strike="noStrike">
                          <a:solidFill>
                            <a:srgbClr val="000000"/>
                          </a:solidFill>
                          <a:effectLst/>
                          <a:latin typeface="微軟正黑體"/>
                        </a:rPr>
                        <a:t>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5"/>
                  </a:ext>
                </a:extLst>
              </a:tr>
              <a:tr h="204629">
                <a:tc vMerge="1">
                  <a:txBody>
                    <a:bodyPr/>
                    <a:lstStyle/>
                    <a:p>
                      <a:endParaRPr lang="zh-TW" altLang="en-US"/>
                    </a:p>
                  </a:txBody>
                  <a:tcPr/>
                </a:tc>
                <a:tc>
                  <a:txBody>
                    <a:bodyPr/>
                    <a:lstStyle/>
                    <a:p>
                      <a:pPr algn="ctr" fontAlgn="ctr"/>
                      <a:r>
                        <a:rPr lang="zh-TW" altLang="en-US" sz="600" b="0" i="0" u="none" strike="noStrike">
                          <a:solidFill>
                            <a:srgbClr val="000000"/>
                          </a:solidFill>
                          <a:effectLst/>
                          <a:latin typeface="微軟正黑體"/>
                        </a:rPr>
                        <a:t>其他工作者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TW" altLang="en-US" sz="600" b="0" i="0" u="none" strike="noStrike" dirty="0">
                          <a:solidFill>
                            <a:srgbClr val="000000"/>
                          </a:solidFill>
                          <a:effectLst/>
                          <a:latin typeface="微軟正黑體"/>
                        </a:rPr>
                        <a:t>派遣人員</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TW" altLang="en-US" sz="600" b="0" i="0" u="none" strike="noStrike" dirty="0">
                          <a:solidFill>
                            <a:srgbClr val="000000"/>
                          </a:solidFill>
                          <a:effectLst/>
                          <a:latin typeface="微軟正黑體"/>
                        </a:rPr>
                        <a:t>全職</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600" b="0" i="0" u="none" strike="noStrike" dirty="0">
                          <a:solidFill>
                            <a:srgbClr val="000000"/>
                          </a:solidFill>
                          <a:effectLst/>
                          <a:latin typeface="微軟正黑體"/>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600" b="0" i="0" u="none" strike="noStrike">
                          <a:solidFill>
                            <a:srgbClr val="000000"/>
                          </a:solidFill>
                          <a:effectLst/>
                          <a:latin typeface="微軟正黑體"/>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600" b="0" i="0" u="none" strike="noStrike">
                          <a:solidFill>
                            <a:srgbClr val="000000"/>
                          </a:solidFill>
                          <a:effectLst/>
                          <a:latin typeface="微軟正黑體"/>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zh-TW" altLang="en-US"/>
                    </a:p>
                  </a:txBody>
                  <a:tcPr/>
                </a:tc>
                <a:tc>
                  <a:txBody>
                    <a:bodyPr/>
                    <a:lstStyle/>
                    <a:p>
                      <a:pPr algn="r" fontAlgn="ctr"/>
                      <a:r>
                        <a:rPr lang="en-US" altLang="zh-TW" sz="600" b="0" i="0" u="none" strike="noStrike">
                          <a:solidFill>
                            <a:srgbClr val="000000"/>
                          </a:solidFill>
                          <a:effectLst/>
                          <a:latin typeface="微軟正黑體"/>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6"/>
                  </a:ext>
                </a:extLst>
              </a:tr>
              <a:tr h="194885">
                <a:tc rowSpan="5">
                  <a:txBody>
                    <a:bodyPr/>
                    <a:lstStyle/>
                    <a:p>
                      <a:pPr algn="ctr" fontAlgn="ctr"/>
                      <a:r>
                        <a:rPr lang="en-US" sz="600" b="0" i="0" u="none" strike="noStrike">
                          <a:solidFill>
                            <a:srgbClr val="000000"/>
                          </a:solidFill>
                          <a:effectLst/>
                          <a:latin typeface="微軟正黑體"/>
                        </a:rPr>
                        <a:t>IACP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600" b="0" i="0" u="none" strike="noStrike">
                          <a:solidFill>
                            <a:srgbClr val="000000"/>
                          </a:solidFill>
                          <a:effectLst/>
                          <a:latin typeface="微軟正黑體"/>
                        </a:rPr>
                        <a:t>不定期</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TW" altLang="en-US" sz="600" b="0" i="0" u="none" strike="noStrike">
                          <a:solidFill>
                            <a:srgbClr val="000000"/>
                          </a:solidFill>
                          <a:effectLst/>
                          <a:latin typeface="微軟正黑體"/>
                        </a:rPr>
                        <a:t>正職</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TW" altLang="en-US" sz="600" b="0" i="0" u="none" strike="noStrike" dirty="0">
                          <a:solidFill>
                            <a:srgbClr val="000000"/>
                          </a:solidFill>
                          <a:effectLst/>
                          <a:latin typeface="微軟正黑體"/>
                        </a:rPr>
                        <a:t>全職</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600" b="0" i="0" u="none" strike="noStrike" dirty="0">
                          <a:solidFill>
                            <a:srgbClr val="000000"/>
                          </a:solidFill>
                          <a:effectLst/>
                          <a:latin typeface="微軟正黑體"/>
                        </a:rPr>
                        <a:t>460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600" b="0" i="0" u="none" strike="noStrike">
                          <a:solidFill>
                            <a:srgbClr val="000000"/>
                          </a:solidFill>
                          <a:effectLst/>
                          <a:latin typeface="微軟正黑體"/>
                        </a:rPr>
                        <a:t>375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600" b="0" i="0" u="none" strike="noStrike">
                          <a:solidFill>
                            <a:srgbClr val="000000"/>
                          </a:solidFill>
                          <a:effectLst/>
                          <a:latin typeface="微軟正黑體"/>
                        </a:rPr>
                        <a:t>835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5">
                  <a:txBody>
                    <a:bodyPr/>
                    <a:lstStyle/>
                    <a:p>
                      <a:pPr algn="ctr" fontAlgn="ctr"/>
                      <a:r>
                        <a:rPr lang="en-US" altLang="zh-TW" sz="600" b="0" i="0" u="none" strike="noStrike" dirty="0" smtClean="0">
                          <a:solidFill>
                            <a:srgbClr val="000000"/>
                          </a:solidFill>
                          <a:effectLst/>
                          <a:latin typeface="微軟正黑體"/>
                        </a:rPr>
                        <a:t>17,363</a:t>
                      </a:r>
                      <a:endParaRPr lang="en-US" altLang="zh-TW" sz="600" b="0" i="0" u="none" strike="noStrike" dirty="0">
                        <a:solidFill>
                          <a:srgbClr val="000000"/>
                        </a:solidFill>
                        <a:effectLst/>
                        <a:latin typeface="微軟正黑體"/>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600" b="0" i="0" u="none" strike="noStrike">
                          <a:solidFill>
                            <a:srgbClr val="000000"/>
                          </a:solidFill>
                          <a:effectLst/>
                          <a:latin typeface="微軟正黑體"/>
                        </a:rPr>
                        <a:t>4.81%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194885">
                <a:tc vMerge="1">
                  <a:txBody>
                    <a:bodyPr/>
                    <a:lstStyle/>
                    <a:p>
                      <a:endParaRPr lang="zh-TW" altLang="en-US"/>
                    </a:p>
                  </a:txBody>
                  <a:tcPr/>
                </a:tc>
                <a:tc rowSpan="3">
                  <a:txBody>
                    <a:bodyPr/>
                    <a:lstStyle/>
                    <a:p>
                      <a:pPr algn="ctr" fontAlgn="ctr"/>
                      <a:r>
                        <a:rPr lang="zh-TW" altLang="en-US" sz="600" b="0" i="0" u="none" strike="noStrike">
                          <a:solidFill>
                            <a:srgbClr val="000000"/>
                          </a:solidFill>
                          <a:effectLst/>
                          <a:latin typeface="微軟正黑體"/>
                        </a:rPr>
                        <a:t>定期</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600" b="0" i="0" u="none" strike="noStrike">
                          <a:solidFill>
                            <a:srgbClr val="000000"/>
                          </a:solidFill>
                          <a:effectLst/>
                          <a:latin typeface="微軟正黑體"/>
                        </a:rPr>
                        <a:t>外籍移工</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600" b="0" i="0" u="none" strike="noStrike" dirty="0">
                          <a:solidFill>
                            <a:srgbClr val="000000"/>
                          </a:solidFill>
                          <a:effectLst/>
                          <a:latin typeface="微軟正黑體"/>
                        </a:rPr>
                        <a:t>全職</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600" b="0" i="0" u="none" strike="noStrike">
                          <a:solidFill>
                            <a:srgbClr val="000000"/>
                          </a:solidFill>
                          <a:effectLst/>
                          <a:latin typeface="微軟正黑體"/>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600" b="0" i="0" u="none" strike="noStrike">
                          <a:solidFill>
                            <a:srgbClr val="000000"/>
                          </a:solidFill>
                          <a:effectLst/>
                          <a:latin typeface="微軟正黑體"/>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600" b="0" i="0" u="none" strike="noStrike">
                          <a:solidFill>
                            <a:srgbClr val="000000"/>
                          </a:solidFill>
                          <a:effectLst/>
                          <a:latin typeface="微軟正黑體"/>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zh-TW" altLang="en-US"/>
                    </a:p>
                  </a:txBody>
                  <a:tcPr/>
                </a:tc>
                <a:tc>
                  <a:txBody>
                    <a:bodyPr/>
                    <a:lstStyle/>
                    <a:p>
                      <a:pPr algn="r" fontAlgn="ctr"/>
                      <a:r>
                        <a:rPr lang="en-US" altLang="zh-TW" sz="600" b="0" i="0" u="none" strike="noStrike">
                          <a:solidFill>
                            <a:srgbClr val="000000"/>
                          </a:solidFill>
                          <a:effectLst/>
                          <a:latin typeface="微軟正黑體"/>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194885">
                <a:tc vMerge="1">
                  <a:txBody>
                    <a:bodyPr/>
                    <a:lstStyle/>
                    <a:p>
                      <a:endParaRPr lang="zh-TW" altLang="en-US"/>
                    </a:p>
                  </a:txBody>
                  <a:tcPr/>
                </a:tc>
                <a:tc vMerge="1">
                  <a:txBody>
                    <a:bodyPr/>
                    <a:lstStyle/>
                    <a:p>
                      <a:endParaRPr lang="zh-TW" altLang="en-US"/>
                    </a:p>
                  </a:txBody>
                  <a:tcPr/>
                </a:tc>
                <a:tc>
                  <a:txBody>
                    <a:bodyPr/>
                    <a:lstStyle/>
                    <a:p>
                      <a:pPr algn="ctr" fontAlgn="ctr"/>
                      <a:r>
                        <a:rPr lang="zh-TW" altLang="en-US" sz="600" b="0" i="0" u="none" strike="noStrike">
                          <a:solidFill>
                            <a:srgbClr val="000000"/>
                          </a:solidFill>
                          <a:effectLst/>
                          <a:latin typeface="微軟正黑體"/>
                        </a:rPr>
                        <a:t>實習生</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TW" altLang="en-US" sz="600" b="0" i="0" u="none" strike="noStrike">
                          <a:solidFill>
                            <a:srgbClr val="000000"/>
                          </a:solidFill>
                          <a:effectLst/>
                          <a:latin typeface="微軟正黑體"/>
                        </a:rPr>
                        <a:t>全職</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600" b="0" i="0" u="none" strike="noStrike">
                          <a:solidFill>
                            <a:srgbClr val="000000"/>
                          </a:solidFill>
                          <a:effectLst/>
                          <a:latin typeface="微軟正黑體"/>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600" b="0" i="0" u="none" strike="noStrike">
                          <a:solidFill>
                            <a:srgbClr val="000000"/>
                          </a:solidFill>
                          <a:effectLst/>
                          <a:latin typeface="微軟正黑體"/>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600" b="0" i="0" u="none" strike="noStrike">
                          <a:solidFill>
                            <a:srgbClr val="000000"/>
                          </a:solidFill>
                          <a:effectLst/>
                          <a:latin typeface="微軟正黑體"/>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zh-TW" altLang="en-US"/>
                    </a:p>
                  </a:txBody>
                  <a:tcPr/>
                </a:tc>
                <a:tc>
                  <a:txBody>
                    <a:bodyPr/>
                    <a:lstStyle/>
                    <a:p>
                      <a:pPr algn="r" fontAlgn="ctr"/>
                      <a:r>
                        <a:rPr lang="en-US" altLang="zh-TW" sz="600" b="0" i="0" u="none" strike="noStrike">
                          <a:solidFill>
                            <a:srgbClr val="000000"/>
                          </a:solidFill>
                          <a:effectLst/>
                          <a:latin typeface="微軟正黑體"/>
                        </a:rPr>
                        <a:t>0.04%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194885">
                <a:tc vMerge="1">
                  <a:txBody>
                    <a:bodyPr/>
                    <a:lstStyle/>
                    <a:p>
                      <a:endParaRPr lang="zh-TW" altLang="en-US"/>
                    </a:p>
                  </a:txBody>
                  <a:tcPr/>
                </a:tc>
                <a:tc vMerge="1">
                  <a:txBody>
                    <a:bodyPr/>
                    <a:lstStyle/>
                    <a:p>
                      <a:endParaRPr lang="zh-TW" altLang="en-US"/>
                    </a:p>
                  </a:txBody>
                  <a:tcPr/>
                </a:tc>
                <a:tc>
                  <a:txBody>
                    <a:bodyPr/>
                    <a:lstStyle/>
                    <a:p>
                      <a:pPr algn="ctr" fontAlgn="ctr"/>
                      <a:r>
                        <a:rPr lang="zh-TW" altLang="en-US" sz="600" b="0" i="0" u="none" strike="noStrike">
                          <a:solidFill>
                            <a:srgbClr val="000000"/>
                          </a:solidFill>
                          <a:effectLst/>
                          <a:latin typeface="微軟正黑體"/>
                        </a:rPr>
                        <a:t>契約人員</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TW" altLang="en-US" sz="600" b="0" i="0" u="none" strike="noStrike">
                          <a:solidFill>
                            <a:srgbClr val="000000"/>
                          </a:solidFill>
                          <a:effectLst/>
                          <a:latin typeface="微軟正黑體"/>
                        </a:rPr>
                        <a:t>全職</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600" b="0" i="0" u="none" strike="noStrike">
                          <a:solidFill>
                            <a:srgbClr val="000000"/>
                          </a:solidFill>
                          <a:effectLst/>
                          <a:latin typeface="微軟正黑體"/>
                        </a:rPr>
                        <a:t>10,351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600" b="0" i="0" u="none" strike="noStrike">
                          <a:solidFill>
                            <a:srgbClr val="000000"/>
                          </a:solidFill>
                          <a:effectLst/>
                          <a:latin typeface="微軟正黑體"/>
                        </a:rPr>
                        <a:t>6,170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600" b="0" i="0" u="none" strike="noStrike">
                          <a:solidFill>
                            <a:srgbClr val="000000"/>
                          </a:solidFill>
                          <a:effectLst/>
                          <a:latin typeface="微軟正黑體"/>
                        </a:rPr>
                        <a:t>16,521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zh-TW" altLang="en-US"/>
                    </a:p>
                  </a:txBody>
                  <a:tcPr/>
                </a:tc>
                <a:tc>
                  <a:txBody>
                    <a:bodyPr/>
                    <a:lstStyle/>
                    <a:p>
                      <a:pPr algn="r" fontAlgn="ctr"/>
                      <a:r>
                        <a:rPr lang="en-US" altLang="zh-TW" sz="600" b="0" i="0" u="none" strike="noStrike">
                          <a:solidFill>
                            <a:srgbClr val="000000"/>
                          </a:solidFill>
                          <a:effectLst/>
                          <a:latin typeface="微軟正黑體"/>
                        </a:rPr>
                        <a:t>95.15%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r h="194885">
                <a:tc vMerge="1">
                  <a:txBody>
                    <a:bodyPr/>
                    <a:lstStyle/>
                    <a:p>
                      <a:endParaRPr lang="zh-TW" altLang="en-US"/>
                    </a:p>
                  </a:txBody>
                  <a:tcPr/>
                </a:tc>
                <a:tc>
                  <a:txBody>
                    <a:bodyPr/>
                    <a:lstStyle/>
                    <a:p>
                      <a:pPr algn="ctr" fontAlgn="ctr"/>
                      <a:r>
                        <a:rPr lang="zh-TW" altLang="en-US" sz="600" b="0" i="0" u="none" strike="noStrike">
                          <a:solidFill>
                            <a:srgbClr val="000000"/>
                          </a:solidFill>
                          <a:effectLst/>
                          <a:latin typeface="微軟正黑體"/>
                        </a:rPr>
                        <a:t>其他工作者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TW" altLang="en-US" sz="600" b="0" i="0" u="none" strike="noStrike">
                          <a:solidFill>
                            <a:srgbClr val="000000"/>
                          </a:solidFill>
                          <a:effectLst/>
                          <a:latin typeface="微軟正黑體"/>
                        </a:rPr>
                        <a:t>派遣人員</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TW" altLang="en-US" sz="600" b="0" i="0" u="none" strike="noStrike">
                          <a:solidFill>
                            <a:srgbClr val="000000"/>
                          </a:solidFill>
                          <a:effectLst/>
                          <a:latin typeface="微軟正黑體"/>
                        </a:rPr>
                        <a:t>全職</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600" b="0" i="0" u="none" strike="noStrike">
                          <a:solidFill>
                            <a:srgbClr val="000000"/>
                          </a:solidFill>
                          <a:effectLst/>
                          <a:latin typeface="微軟正黑體"/>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600" b="0" i="0" u="none" strike="noStrike">
                          <a:solidFill>
                            <a:srgbClr val="000000"/>
                          </a:solidFill>
                          <a:effectLst/>
                          <a:latin typeface="微軟正黑體"/>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600" b="0" i="0" u="none" strike="noStrike" dirty="0">
                          <a:solidFill>
                            <a:srgbClr val="000000"/>
                          </a:solidFill>
                          <a:effectLst/>
                          <a:latin typeface="微軟正黑體"/>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zh-TW" altLang="en-US"/>
                    </a:p>
                  </a:txBody>
                  <a:tcPr/>
                </a:tc>
                <a:tc>
                  <a:txBody>
                    <a:bodyPr/>
                    <a:lstStyle/>
                    <a:p>
                      <a:pPr algn="r" fontAlgn="ctr"/>
                      <a:r>
                        <a:rPr lang="en-US" altLang="zh-TW" sz="600" b="0" i="0" u="none" strike="noStrike" dirty="0">
                          <a:solidFill>
                            <a:srgbClr val="000000"/>
                          </a:solidFill>
                          <a:effectLst/>
                          <a:latin typeface="微軟正黑體"/>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1"/>
                  </a:ext>
                </a:extLst>
              </a:tr>
              <a:tr h="194885">
                <a:tc rowSpan="5">
                  <a:txBody>
                    <a:bodyPr/>
                    <a:lstStyle/>
                    <a:p>
                      <a:pPr algn="ctr" fontAlgn="ctr"/>
                      <a:r>
                        <a:rPr lang="en-US" sz="600" b="0" i="0" u="none" strike="noStrike">
                          <a:solidFill>
                            <a:srgbClr val="000000"/>
                          </a:solidFill>
                          <a:effectLst/>
                          <a:latin typeface="微軟正黑體"/>
                        </a:rPr>
                        <a:t>IACJ</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600" b="0" i="0" u="none" strike="noStrike">
                          <a:solidFill>
                            <a:srgbClr val="000000"/>
                          </a:solidFill>
                          <a:effectLst/>
                          <a:latin typeface="微軟正黑體"/>
                        </a:rPr>
                        <a:t>不定期</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TW" altLang="en-US" sz="600" b="0" i="0" u="none" strike="noStrike">
                          <a:solidFill>
                            <a:srgbClr val="000000"/>
                          </a:solidFill>
                          <a:effectLst/>
                          <a:latin typeface="微軟正黑體"/>
                        </a:rPr>
                        <a:t>正職</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TW" altLang="en-US" sz="600" b="0" i="0" u="none" strike="noStrike">
                          <a:solidFill>
                            <a:srgbClr val="000000"/>
                          </a:solidFill>
                          <a:effectLst/>
                          <a:latin typeface="微軟正黑體"/>
                        </a:rPr>
                        <a:t>全職</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600" b="0" i="0" u="none" strike="noStrike">
                          <a:solidFill>
                            <a:srgbClr val="000000"/>
                          </a:solidFill>
                          <a:effectLst/>
                          <a:latin typeface="微軟正黑體"/>
                        </a:rPr>
                        <a:t>353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600" b="0" i="0" u="none" strike="noStrike" dirty="0">
                          <a:solidFill>
                            <a:srgbClr val="000000"/>
                          </a:solidFill>
                          <a:effectLst/>
                          <a:latin typeface="微軟正黑體"/>
                        </a:rPr>
                        <a:t>226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600" b="0" i="0" u="none" strike="noStrike" dirty="0">
                          <a:solidFill>
                            <a:srgbClr val="000000"/>
                          </a:solidFill>
                          <a:effectLst/>
                          <a:latin typeface="微軟正黑體"/>
                        </a:rPr>
                        <a:t>579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5">
                  <a:txBody>
                    <a:bodyPr/>
                    <a:lstStyle/>
                    <a:p>
                      <a:pPr algn="ctr" fontAlgn="ctr"/>
                      <a:r>
                        <a:rPr lang="en-US" altLang="zh-TW" sz="600" b="0" i="0" u="none" strike="noStrike">
                          <a:solidFill>
                            <a:srgbClr val="000000"/>
                          </a:solidFill>
                          <a:effectLst/>
                          <a:latin typeface="微軟正黑體"/>
                        </a:rPr>
                        <a:t>7,760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600" b="0" i="0" u="none" strike="noStrike">
                          <a:solidFill>
                            <a:srgbClr val="000000"/>
                          </a:solidFill>
                          <a:effectLst/>
                          <a:latin typeface="微軟正黑體"/>
                        </a:rPr>
                        <a:t>7.46%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2"/>
                  </a:ext>
                </a:extLst>
              </a:tr>
              <a:tr h="194885">
                <a:tc vMerge="1">
                  <a:txBody>
                    <a:bodyPr/>
                    <a:lstStyle/>
                    <a:p>
                      <a:endParaRPr lang="zh-TW" altLang="en-US"/>
                    </a:p>
                  </a:txBody>
                  <a:tcPr/>
                </a:tc>
                <a:tc rowSpan="3">
                  <a:txBody>
                    <a:bodyPr/>
                    <a:lstStyle/>
                    <a:p>
                      <a:pPr algn="ctr" fontAlgn="ctr"/>
                      <a:r>
                        <a:rPr lang="zh-TW" altLang="en-US" sz="600" b="0" i="0" u="none" strike="noStrike">
                          <a:solidFill>
                            <a:srgbClr val="000000"/>
                          </a:solidFill>
                          <a:effectLst/>
                          <a:latin typeface="微軟正黑體"/>
                        </a:rPr>
                        <a:t>定期</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600" b="0" i="0" u="none" strike="noStrike">
                          <a:solidFill>
                            <a:srgbClr val="000000"/>
                          </a:solidFill>
                          <a:effectLst/>
                          <a:latin typeface="微軟正黑體"/>
                        </a:rPr>
                        <a:t>外籍移工</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600" b="0" i="0" u="none" strike="noStrike">
                          <a:solidFill>
                            <a:srgbClr val="000000"/>
                          </a:solidFill>
                          <a:effectLst/>
                          <a:latin typeface="微軟正黑體"/>
                        </a:rPr>
                        <a:t>全職</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600" b="0" i="0" u="none" strike="noStrike">
                          <a:solidFill>
                            <a:srgbClr val="000000"/>
                          </a:solidFill>
                          <a:effectLst/>
                          <a:latin typeface="微軟正黑體"/>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600" b="0" i="0" u="none" strike="noStrike">
                          <a:solidFill>
                            <a:srgbClr val="000000"/>
                          </a:solidFill>
                          <a:effectLst/>
                          <a:latin typeface="微軟正黑體"/>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600" b="0" i="0" u="none" strike="noStrike" dirty="0">
                          <a:solidFill>
                            <a:srgbClr val="000000"/>
                          </a:solidFill>
                          <a:effectLst/>
                          <a:latin typeface="微軟正黑體"/>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zh-TW" altLang="en-US"/>
                    </a:p>
                  </a:txBody>
                  <a:tcPr/>
                </a:tc>
                <a:tc>
                  <a:txBody>
                    <a:bodyPr/>
                    <a:lstStyle/>
                    <a:p>
                      <a:pPr algn="r" fontAlgn="ctr"/>
                      <a:r>
                        <a:rPr lang="en-US" altLang="zh-TW" sz="600" b="0" i="0" u="none" strike="noStrike">
                          <a:solidFill>
                            <a:srgbClr val="000000"/>
                          </a:solidFill>
                          <a:effectLst/>
                          <a:latin typeface="微軟正黑體"/>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3"/>
                  </a:ext>
                </a:extLst>
              </a:tr>
              <a:tr h="194885">
                <a:tc vMerge="1">
                  <a:txBody>
                    <a:bodyPr/>
                    <a:lstStyle/>
                    <a:p>
                      <a:endParaRPr lang="zh-TW" altLang="en-US"/>
                    </a:p>
                  </a:txBody>
                  <a:tcPr/>
                </a:tc>
                <a:tc vMerge="1">
                  <a:txBody>
                    <a:bodyPr/>
                    <a:lstStyle/>
                    <a:p>
                      <a:endParaRPr lang="zh-TW" altLang="en-US"/>
                    </a:p>
                  </a:txBody>
                  <a:tcPr/>
                </a:tc>
                <a:tc>
                  <a:txBody>
                    <a:bodyPr/>
                    <a:lstStyle/>
                    <a:p>
                      <a:pPr algn="ctr" fontAlgn="ctr"/>
                      <a:r>
                        <a:rPr lang="zh-TW" altLang="en-US" sz="600" b="0" i="0" u="none" strike="noStrike">
                          <a:solidFill>
                            <a:srgbClr val="000000"/>
                          </a:solidFill>
                          <a:effectLst/>
                          <a:latin typeface="微軟正黑體"/>
                        </a:rPr>
                        <a:t>實習生</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TW" altLang="en-US" sz="600" b="0" i="0" u="none" strike="noStrike">
                          <a:solidFill>
                            <a:srgbClr val="000000"/>
                          </a:solidFill>
                          <a:effectLst/>
                          <a:latin typeface="微軟正黑體"/>
                        </a:rPr>
                        <a:t>全職</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600" b="0" i="0" u="none" strike="noStrike">
                          <a:solidFill>
                            <a:srgbClr val="000000"/>
                          </a:solidFill>
                          <a:effectLst/>
                          <a:latin typeface="微軟正黑體"/>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600" b="0" i="0" u="none" strike="noStrike">
                          <a:solidFill>
                            <a:srgbClr val="000000"/>
                          </a:solidFill>
                          <a:effectLst/>
                          <a:latin typeface="微軟正黑體"/>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600" b="0" i="0" u="none" strike="noStrike" dirty="0">
                          <a:solidFill>
                            <a:srgbClr val="000000"/>
                          </a:solidFill>
                          <a:effectLst/>
                          <a:latin typeface="微軟正黑體"/>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zh-TW" altLang="en-US"/>
                    </a:p>
                  </a:txBody>
                  <a:tcPr/>
                </a:tc>
                <a:tc>
                  <a:txBody>
                    <a:bodyPr/>
                    <a:lstStyle/>
                    <a:p>
                      <a:pPr algn="r" fontAlgn="ctr"/>
                      <a:r>
                        <a:rPr lang="en-US" altLang="zh-TW" sz="600" b="0" i="0" u="none" strike="noStrike">
                          <a:solidFill>
                            <a:srgbClr val="000000"/>
                          </a:solidFill>
                          <a:effectLst/>
                          <a:latin typeface="微軟正黑體"/>
                        </a:rPr>
                        <a:t>0.13%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4"/>
                  </a:ext>
                </a:extLst>
              </a:tr>
              <a:tr h="194885">
                <a:tc vMerge="1">
                  <a:txBody>
                    <a:bodyPr/>
                    <a:lstStyle/>
                    <a:p>
                      <a:endParaRPr lang="zh-TW" altLang="en-US"/>
                    </a:p>
                  </a:txBody>
                  <a:tcPr/>
                </a:tc>
                <a:tc vMerge="1">
                  <a:txBody>
                    <a:bodyPr/>
                    <a:lstStyle/>
                    <a:p>
                      <a:endParaRPr lang="zh-TW" altLang="en-US"/>
                    </a:p>
                  </a:txBody>
                  <a:tcPr/>
                </a:tc>
                <a:tc>
                  <a:txBody>
                    <a:bodyPr/>
                    <a:lstStyle/>
                    <a:p>
                      <a:pPr algn="ctr" fontAlgn="ctr"/>
                      <a:r>
                        <a:rPr lang="zh-TW" altLang="en-US" sz="600" b="0" i="0" u="none" strike="noStrike">
                          <a:solidFill>
                            <a:srgbClr val="000000"/>
                          </a:solidFill>
                          <a:effectLst/>
                          <a:latin typeface="微軟正黑體"/>
                        </a:rPr>
                        <a:t>契約人員</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TW" altLang="en-US" sz="600" b="0" i="0" u="none" strike="noStrike">
                          <a:solidFill>
                            <a:srgbClr val="000000"/>
                          </a:solidFill>
                          <a:effectLst/>
                          <a:latin typeface="微軟正黑體"/>
                        </a:rPr>
                        <a:t>全職</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600" b="0" i="0" u="none" strike="noStrike">
                          <a:solidFill>
                            <a:srgbClr val="000000"/>
                          </a:solidFill>
                          <a:effectLst/>
                          <a:latin typeface="微軟正黑體"/>
                        </a:rPr>
                        <a:t>1,441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600" b="0" i="0" u="none" strike="noStrike">
                          <a:solidFill>
                            <a:srgbClr val="000000"/>
                          </a:solidFill>
                          <a:effectLst/>
                          <a:latin typeface="微軟正黑體"/>
                        </a:rPr>
                        <a:t>910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600" b="0" i="0" u="none" strike="noStrike" dirty="0">
                          <a:solidFill>
                            <a:srgbClr val="000000"/>
                          </a:solidFill>
                          <a:effectLst/>
                          <a:latin typeface="微軟正黑體"/>
                        </a:rPr>
                        <a:t>2351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zh-TW" altLang="en-US"/>
                    </a:p>
                  </a:txBody>
                  <a:tcPr/>
                </a:tc>
                <a:tc>
                  <a:txBody>
                    <a:bodyPr/>
                    <a:lstStyle/>
                    <a:p>
                      <a:pPr algn="r" fontAlgn="ctr"/>
                      <a:r>
                        <a:rPr lang="en-US" altLang="zh-TW" sz="600" b="0" i="0" u="none" strike="noStrike">
                          <a:solidFill>
                            <a:srgbClr val="000000"/>
                          </a:solidFill>
                          <a:effectLst/>
                          <a:latin typeface="微軟正黑體"/>
                        </a:rPr>
                        <a:t>30.30%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5"/>
                  </a:ext>
                </a:extLst>
              </a:tr>
              <a:tr h="194885">
                <a:tc vMerge="1">
                  <a:txBody>
                    <a:bodyPr/>
                    <a:lstStyle/>
                    <a:p>
                      <a:endParaRPr lang="zh-TW" altLang="en-US"/>
                    </a:p>
                  </a:txBody>
                  <a:tcPr/>
                </a:tc>
                <a:tc>
                  <a:txBody>
                    <a:bodyPr/>
                    <a:lstStyle/>
                    <a:p>
                      <a:pPr algn="ctr" fontAlgn="ctr"/>
                      <a:r>
                        <a:rPr lang="zh-TW" altLang="en-US" sz="600" b="0" i="0" u="none" strike="noStrike">
                          <a:solidFill>
                            <a:srgbClr val="000000"/>
                          </a:solidFill>
                          <a:effectLst/>
                          <a:latin typeface="微軟正黑體"/>
                        </a:rPr>
                        <a:t>其他工作者</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TW" altLang="en-US" sz="600" b="0" i="0" u="none" strike="noStrike">
                          <a:solidFill>
                            <a:srgbClr val="000000"/>
                          </a:solidFill>
                          <a:effectLst/>
                          <a:latin typeface="微軟正黑體"/>
                        </a:rPr>
                        <a:t>派遣人員</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TW" altLang="en-US" sz="600" b="0" i="0" u="none" strike="noStrike">
                          <a:solidFill>
                            <a:srgbClr val="000000"/>
                          </a:solidFill>
                          <a:effectLst/>
                          <a:latin typeface="微軟正黑體"/>
                        </a:rPr>
                        <a:t>全職</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600" b="0" i="0" u="none" strike="noStrike">
                          <a:solidFill>
                            <a:srgbClr val="000000"/>
                          </a:solidFill>
                          <a:effectLst/>
                          <a:latin typeface="微軟正黑體"/>
                        </a:rPr>
                        <a:t>3,230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600" b="0" i="0" u="none" strike="noStrike">
                          <a:solidFill>
                            <a:srgbClr val="000000"/>
                          </a:solidFill>
                          <a:effectLst/>
                          <a:latin typeface="微軟正黑體"/>
                        </a:rPr>
                        <a:t>1,590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600" b="0" i="0" u="none" strike="noStrike" dirty="0">
                          <a:solidFill>
                            <a:srgbClr val="000000"/>
                          </a:solidFill>
                          <a:effectLst/>
                          <a:latin typeface="微軟正黑體"/>
                        </a:rPr>
                        <a:t>4820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zh-TW" altLang="en-US"/>
                    </a:p>
                  </a:txBody>
                  <a:tcPr/>
                </a:tc>
                <a:tc>
                  <a:txBody>
                    <a:bodyPr/>
                    <a:lstStyle/>
                    <a:p>
                      <a:pPr algn="r" fontAlgn="ctr"/>
                      <a:r>
                        <a:rPr lang="en-US" altLang="zh-TW" sz="600" b="0" i="0" u="none" strike="noStrike" dirty="0">
                          <a:solidFill>
                            <a:srgbClr val="000000"/>
                          </a:solidFill>
                          <a:effectLst/>
                          <a:latin typeface="微軟正黑體"/>
                        </a:rPr>
                        <a:t>62.11%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6"/>
                  </a:ext>
                </a:extLst>
              </a:tr>
              <a:tr h="194885">
                <a:tc gridSpan="7">
                  <a:txBody>
                    <a:bodyPr/>
                    <a:lstStyle/>
                    <a:p>
                      <a:pPr algn="ctr" fontAlgn="ctr"/>
                      <a:r>
                        <a:rPr lang="zh-TW" altLang="en-US" sz="600" b="0" i="0" u="none" strike="noStrike">
                          <a:solidFill>
                            <a:srgbClr val="000000"/>
                          </a:solidFill>
                          <a:effectLst/>
                          <a:latin typeface="微軟正黑體"/>
                        </a:rPr>
                        <a:t>總計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r" fontAlgn="ctr"/>
                      <a:r>
                        <a:rPr lang="en-US" altLang="zh-TW" sz="600" b="0" i="0" u="none" strike="noStrike" dirty="0">
                          <a:solidFill>
                            <a:srgbClr val="000000"/>
                          </a:solidFill>
                          <a:effectLst/>
                          <a:latin typeface="微軟正黑體"/>
                        </a:rPr>
                        <a:t>25,692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600" b="0" i="0" u="none" strike="noStrike" dirty="0">
                          <a:solidFill>
                            <a:srgbClr val="000000"/>
                          </a:solidFill>
                          <a:effectLst/>
                          <a:latin typeface="微軟正黑體"/>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7"/>
                  </a:ext>
                </a:extLst>
              </a:tr>
            </a:tbl>
          </a:graphicData>
        </a:graphic>
      </p:graphicFrame>
    </p:spTree>
    <p:extLst>
      <p:ext uri="{BB962C8B-B14F-4D97-AF65-F5344CB8AC3E}">
        <p14:creationId xmlns:p14="http://schemas.microsoft.com/office/powerpoint/2010/main" val="18847239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a:xfrm>
            <a:off x="351284" y="637077"/>
            <a:ext cx="2513484" cy="288032"/>
          </a:xfrm>
        </p:spPr>
        <p:txBody>
          <a:bodyPr/>
          <a:lstStyle/>
          <a:p>
            <a:r>
              <a:rPr lang="en-US" altLang="zh-TW" sz="1100" dirty="0">
                <a:solidFill>
                  <a:schemeClr val="tx1"/>
                </a:solidFill>
                <a:cs typeface="+mn-cs"/>
              </a:rPr>
              <a:t>9. </a:t>
            </a:r>
            <a:r>
              <a:rPr lang="zh-TW" altLang="en-US" sz="1100" dirty="0">
                <a:solidFill>
                  <a:schemeClr val="tx1"/>
                </a:solidFill>
                <a:cs typeface="+mn-cs"/>
              </a:rPr>
              <a:t>客戶資安</a:t>
            </a:r>
          </a:p>
        </p:txBody>
      </p:sp>
      <p:sp>
        <p:nvSpPr>
          <p:cNvPr id="8" name="標題 4">
            <a:extLst>
              <a:ext uri="{FF2B5EF4-FFF2-40B4-BE49-F238E27FC236}">
                <a16:creationId xmlns="" xmlns:a16="http://schemas.microsoft.com/office/drawing/2014/main" id="{11FFD732-34F1-43CA-A9C2-73D13016C86A}"/>
              </a:ext>
            </a:extLst>
          </p:cNvPr>
          <p:cNvSpPr txBox="1">
            <a:spLocks/>
          </p:cNvSpPr>
          <p:nvPr/>
        </p:nvSpPr>
        <p:spPr>
          <a:xfrm>
            <a:off x="344192" y="358863"/>
            <a:ext cx="2513484" cy="405841"/>
          </a:xfrm>
          <a:prstGeom prst="rect">
            <a:avLst/>
          </a:prstGeom>
        </p:spPr>
        <p:txBody>
          <a:bodyPr vert="horz" lIns="91440" tIns="45720" rIns="91440" bIns="45720" rtlCol="0" anchor="ctr">
            <a:normAutofit/>
          </a:bodyPr>
          <a:lstStyle>
            <a:lvl1pPr algn="l" rtl="0" eaLnBrk="1" latinLnBrk="0" hangingPunct="1">
              <a:spcBef>
                <a:spcPct val="0"/>
              </a:spcBef>
              <a:buNone/>
              <a:defRPr kumimoji="0" sz="1800" b="1" kern="1200" cap="small" baseline="0">
                <a:solidFill>
                  <a:schemeClr val="tx2"/>
                </a:solidFill>
                <a:latin typeface="微軟正黑體" panose="020B0604030504040204" pitchFamily="34" charset="-120"/>
                <a:ea typeface="微軟正黑體" panose="020B0604030504040204" pitchFamily="34" charset="-120"/>
                <a:cs typeface="+mj-cs"/>
              </a:defRPr>
            </a:lvl1pPr>
          </a:lstStyle>
          <a:p>
            <a:r>
              <a:rPr lang="zh-TW" altLang="en-US" dirty="0">
                <a:solidFill>
                  <a:schemeClr val="tx1"/>
                </a:solidFill>
              </a:rPr>
              <a:t>英華達公司</a:t>
            </a:r>
          </a:p>
        </p:txBody>
      </p:sp>
      <p:graphicFrame>
        <p:nvGraphicFramePr>
          <p:cNvPr id="6" name="內容版面配置區 5"/>
          <p:cNvGraphicFramePr/>
          <p:nvPr>
            <p:extLst>
              <p:ext uri="{D42A27DB-BD31-4B8C-83A1-F6EECF244321}">
                <p14:modId xmlns:p14="http://schemas.microsoft.com/office/powerpoint/2010/main" val="13727111"/>
              </p:ext>
            </p:extLst>
          </p:nvPr>
        </p:nvGraphicFramePr>
        <p:xfrm>
          <a:off x="128464" y="925109"/>
          <a:ext cx="9133200" cy="5257418"/>
        </p:xfrm>
        <a:graphic>
          <a:graphicData uri="http://schemas.openxmlformats.org/drawingml/2006/table">
            <a:tbl>
              <a:tblPr firstRow="1" bandRow="1"/>
              <a:tblGrid>
                <a:gridCol w="2543569"/>
                <a:gridCol w="3403427"/>
                <a:gridCol w="3186204"/>
              </a:tblGrid>
              <a:tr h="327712">
                <a:tc>
                  <a:txBody>
                    <a:bodyPr/>
                    <a:lstStyle>
                      <a:lvl1pPr marL="0" algn="l" rtl="0" eaLnBrk="1" latinLnBrk="0" hangingPunct="1">
                        <a:defRPr kumimoji="0" b="1" kern="1200">
                          <a:solidFill>
                            <a:schemeClr val="lt1"/>
                          </a:solidFill>
                          <a:latin typeface="Arial"/>
                          <a:ea typeface="Arial"/>
                        </a:defRPr>
                      </a:lvl1pPr>
                      <a:lvl2pPr marL="457200" algn="l" rtl="0" eaLnBrk="1" latinLnBrk="0" hangingPunct="1">
                        <a:defRPr kumimoji="0" b="1" kern="1200">
                          <a:solidFill>
                            <a:schemeClr val="lt1"/>
                          </a:solidFill>
                          <a:latin typeface="Arial"/>
                          <a:ea typeface="Arial"/>
                        </a:defRPr>
                      </a:lvl2pPr>
                      <a:lvl3pPr marL="914400" algn="l" rtl="0" eaLnBrk="1" latinLnBrk="0" hangingPunct="1">
                        <a:defRPr kumimoji="0" b="1" kern="1200">
                          <a:solidFill>
                            <a:schemeClr val="lt1"/>
                          </a:solidFill>
                          <a:latin typeface="Arial"/>
                          <a:ea typeface="Arial"/>
                        </a:defRPr>
                      </a:lvl3pPr>
                      <a:lvl4pPr marL="1371600" algn="l" rtl="0" eaLnBrk="1" latinLnBrk="0" hangingPunct="1">
                        <a:defRPr kumimoji="0" b="1" kern="1200">
                          <a:solidFill>
                            <a:schemeClr val="lt1"/>
                          </a:solidFill>
                          <a:latin typeface="Arial"/>
                          <a:ea typeface="Arial"/>
                        </a:defRPr>
                      </a:lvl4pPr>
                      <a:lvl5pPr marL="1828800" algn="l" rtl="0" eaLnBrk="1" latinLnBrk="0" hangingPunct="1">
                        <a:defRPr kumimoji="0" b="1" kern="1200">
                          <a:solidFill>
                            <a:schemeClr val="lt1"/>
                          </a:solidFill>
                          <a:latin typeface="Arial"/>
                          <a:ea typeface="Arial"/>
                        </a:defRPr>
                      </a:lvl5pPr>
                      <a:lvl6pPr marL="2286000" algn="l" rtl="0" eaLnBrk="1" latinLnBrk="0" hangingPunct="1">
                        <a:defRPr kumimoji="0" b="1" kern="1200">
                          <a:solidFill>
                            <a:schemeClr val="lt1"/>
                          </a:solidFill>
                          <a:latin typeface="Arial"/>
                          <a:ea typeface="Arial"/>
                        </a:defRPr>
                      </a:lvl6pPr>
                      <a:lvl7pPr marL="2743200" algn="l" rtl="0" eaLnBrk="1" latinLnBrk="0" hangingPunct="1">
                        <a:defRPr kumimoji="0" b="1" kern="1200">
                          <a:solidFill>
                            <a:schemeClr val="lt1"/>
                          </a:solidFill>
                          <a:latin typeface="Arial"/>
                          <a:ea typeface="Arial"/>
                        </a:defRPr>
                      </a:lvl7pPr>
                      <a:lvl8pPr marL="3200400" algn="l" rtl="0" eaLnBrk="1" latinLnBrk="0" hangingPunct="1">
                        <a:defRPr kumimoji="0" b="1" kern="1200">
                          <a:solidFill>
                            <a:schemeClr val="lt1"/>
                          </a:solidFill>
                          <a:latin typeface="Arial"/>
                          <a:ea typeface="Arial"/>
                        </a:defRPr>
                      </a:lvl8pPr>
                      <a:lvl9pPr marL="3657600" algn="l" rtl="0" eaLnBrk="1" latinLnBrk="0" hangingPunct="1">
                        <a:defRPr kumimoji="0" b="1" kern="1200">
                          <a:solidFill>
                            <a:schemeClr val="lt1"/>
                          </a:solidFill>
                          <a:latin typeface="Arial"/>
                          <a:ea typeface="Arial"/>
                        </a:defRPr>
                      </a:lvl9pPr>
                    </a:lstStyle>
                    <a:p>
                      <a:pPr algn="ctr"/>
                      <a:r>
                        <a:rPr lang="zh-TW" altLang="en-US" sz="1400" dirty="0">
                          <a:solidFill>
                            <a:schemeClr val="tx1"/>
                          </a:solidFill>
                          <a:latin typeface="微軟正黑體" panose="020B0604030504040204" pitchFamily="34" charset="-120"/>
                          <a:ea typeface="微軟正黑體" panose="020B0604030504040204" pitchFamily="34" charset="-120"/>
                        </a:rPr>
                        <a:t>重大主題</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50000"/>
                        <a:lumOff val="50000"/>
                      </a:srgbClr>
                    </a:solidFill>
                  </a:tcPr>
                </a:tc>
                <a:tc gridSpan="2">
                  <a:txBody>
                    <a:bodyPr/>
                    <a:lstStyle>
                      <a:lvl1pPr marL="0" algn="l" rtl="0" eaLnBrk="1" latinLnBrk="0" hangingPunct="1">
                        <a:defRPr kumimoji="0" b="1" kern="1200">
                          <a:solidFill>
                            <a:schemeClr val="lt1"/>
                          </a:solidFill>
                          <a:latin typeface="Arial"/>
                          <a:ea typeface="Arial"/>
                        </a:defRPr>
                      </a:lvl1pPr>
                      <a:lvl2pPr marL="457200" algn="l" rtl="0" eaLnBrk="1" latinLnBrk="0" hangingPunct="1">
                        <a:defRPr kumimoji="0" b="1" kern="1200">
                          <a:solidFill>
                            <a:schemeClr val="lt1"/>
                          </a:solidFill>
                          <a:latin typeface="Arial"/>
                          <a:ea typeface="Arial"/>
                        </a:defRPr>
                      </a:lvl2pPr>
                      <a:lvl3pPr marL="914400" algn="l" rtl="0" eaLnBrk="1" latinLnBrk="0" hangingPunct="1">
                        <a:defRPr kumimoji="0" b="1" kern="1200">
                          <a:solidFill>
                            <a:schemeClr val="lt1"/>
                          </a:solidFill>
                          <a:latin typeface="Arial"/>
                          <a:ea typeface="Arial"/>
                        </a:defRPr>
                      </a:lvl3pPr>
                      <a:lvl4pPr marL="1371600" algn="l" rtl="0" eaLnBrk="1" latinLnBrk="0" hangingPunct="1">
                        <a:defRPr kumimoji="0" b="1" kern="1200">
                          <a:solidFill>
                            <a:schemeClr val="lt1"/>
                          </a:solidFill>
                          <a:latin typeface="Arial"/>
                          <a:ea typeface="Arial"/>
                        </a:defRPr>
                      </a:lvl4pPr>
                      <a:lvl5pPr marL="1828800" algn="l" rtl="0" eaLnBrk="1" latinLnBrk="0" hangingPunct="1">
                        <a:defRPr kumimoji="0" b="1" kern="1200">
                          <a:solidFill>
                            <a:schemeClr val="lt1"/>
                          </a:solidFill>
                          <a:latin typeface="Arial"/>
                          <a:ea typeface="Arial"/>
                        </a:defRPr>
                      </a:lvl5pPr>
                      <a:lvl6pPr marL="2286000" algn="l" rtl="0" eaLnBrk="1" latinLnBrk="0" hangingPunct="1">
                        <a:defRPr kumimoji="0" b="1" kern="1200">
                          <a:solidFill>
                            <a:schemeClr val="lt1"/>
                          </a:solidFill>
                          <a:latin typeface="Arial"/>
                          <a:ea typeface="Arial"/>
                        </a:defRPr>
                      </a:lvl6pPr>
                      <a:lvl7pPr marL="2743200" algn="l" rtl="0" eaLnBrk="1" latinLnBrk="0" hangingPunct="1">
                        <a:defRPr kumimoji="0" b="1" kern="1200">
                          <a:solidFill>
                            <a:schemeClr val="lt1"/>
                          </a:solidFill>
                          <a:latin typeface="Arial"/>
                          <a:ea typeface="Arial"/>
                        </a:defRPr>
                      </a:lvl7pPr>
                      <a:lvl8pPr marL="3200400" algn="l" rtl="0" eaLnBrk="1" latinLnBrk="0" hangingPunct="1">
                        <a:defRPr kumimoji="0" b="1" kern="1200">
                          <a:solidFill>
                            <a:schemeClr val="lt1"/>
                          </a:solidFill>
                          <a:latin typeface="Arial"/>
                          <a:ea typeface="Arial"/>
                        </a:defRPr>
                      </a:lvl8pPr>
                      <a:lvl9pPr marL="3657600" algn="l" rtl="0" eaLnBrk="1" latinLnBrk="0" hangingPunct="1">
                        <a:defRPr kumimoji="0" b="1" kern="1200">
                          <a:solidFill>
                            <a:schemeClr val="lt1"/>
                          </a:solidFill>
                          <a:latin typeface="Arial"/>
                          <a:ea typeface="Arial"/>
                        </a:defRPr>
                      </a:lvl9pPr>
                    </a:lstStyle>
                    <a:p>
                      <a:pPr marL="0" marR="0" indent="0" algn="ctr" defTabSz="911225" rtl="0" eaLnBrk="1" fontAlgn="auto" latinLnBrk="0" hangingPunct="1">
                        <a:lnSpc>
                          <a:spcPct val="100000"/>
                        </a:lnSpc>
                        <a:spcBef>
                          <a:spcPts val="0"/>
                        </a:spcBef>
                        <a:spcAft>
                          <a:spcPts val="0"/>
                        </a:spcAft>
                        <a:buClrTx/>
                        <a:buSzTx/>
                        <a:buFontTx/>
                        <a:buNone/>
                        <a:defRPr/>
                      </a:pPr>
                      <a:r>
                        <a:rPr lang="zh-TW" altLang="en-US" sz="1400" b="1" kern="1200" dirty="0">
                          <a:solidFill>
                            <a:schemeClr val="tx1"/>
                          </a:solidFill>
                          <a:latin typeface="微軟正黑體" panose="020B0604030504040204" pitchFamily="34" charset="-120"/>
                          <a:ea typeface="微軟正黑體" panose="020B0604030504040204" pitchFamily="34" charset="-120"/>
                          <a:cs typeface="+mn-cs"/>
                        </a:rPr>
                        <a:t>客戶資安</a:t>
                      </a:r>
                      <a:endParaRPr lang="en-US" altLang="zh-TW" sz="1400" b="1" kern="1200" dirty="0">
                        <a:solidFill>
                          <a:schemeClr val="tx1"/>
                        </a:solidFill>
                        <a:latin typeface="微軟正黑體" panose="020B0604030504040204" pitchFamily="34" charset="-120"/>
                        <a:ea typeface="微軟正黑體" panose="020B0604030504040204" pitchFamily="34" charset="-120"/>
                        <a:cs typeface="+mn-cs"/>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50000"/>
                        <a:lumOff val="50000"/>
                      </a:srgbClr>
                    </a:solidFill>
                  </a:tcPr>
                </a:tc>
                <a:tc hMerge="1">
                  <a:txBody>
                    <a:bodyPr/>
                    <a:lstStyle/>
                    <a:p>
                      <a:endParaRPr lang="zh-TW"/>
                    </a:p>
                  </a:txBody>
                  <a:tcPr/>
                </a:tc>
              </a:tr>
              <a:tr h="245783">
                <a:tc>
                  <a:txBody>
                    <a:bodyPr/>
                    <a:lstStyle>
                      <a:lvl1pPr marL="0" algn="l" rtl="0" eaLnBrk="1" latinLnBrk="0" hangingPunct="1">
                        <a:defRPr kumimoji="0" kern="1200">
                          <a:solidFill>
                            <a:schemeClr val="dk1"/>
                          </a:solidFill>
                          <a:latin typeface="Arial"/>
                          <a:ea typeface="Arial"/>
                        </a:defRPr>
                      </a:lvl1pPr>
                      <a:lvl2pPr marL="457200" algn="l" rtl="0" eaLnBrk="1" latinLnBrk="0" hangingPunct="1">
                        <a:defRPr kumimoji="0" kern="1200">
                          <a:solidFill>
                            <a:schemeClr val="dk1"/>
                          </a:solidFill>
                          <a:latin typeface="Arial"/>
                          <a:ea typeface="Arial"/>
                        </a:defRPr>
                      </a:lvl2pPr>
                      <a:lvl3pPr marL="914400" algn="l" rtl="0" eaLnBrk="1" latinLnBrk="0" hangingPunct="1">
                        <a:defRPr kumimoji="0" kern="1200">
                          <a:solidFill>
                            <a:schemeClr val="dk1"/>
                          </a:solidFill>
                          <a:latin typeface="Arial"/>
                          <a:ea typeface="Arial"/>
                        </a:defRPr>
                      </a:lvl3pPr>
                      <a:lvl4pPr marL="1371600" algn="l" rtl="0" eaLnBrk="1" latinLnBrk="0" hangingPunct="1">
                        <a:defRPr kumimoji="0" kern="1200">
                          <a:solidFill>
                            <a:schemeClr val="dk1"/>
                          </a:solidFill>
                          <a:latin typeface="Arial"/>
                          <a:ea typeface="Arial"/>
                        </a:defRPr>
                      </a:lvl4pPr>
                      <a:lvl5pPr marL="1828800" algn="l" rtl="0" eaLnBrk="1" latinLnBrk="0" hangingPunct="1">
                        <a:defRPr kumimoji="0" kern="1200">
                          <a:solidFill>
                            <a:schemeClr val="dk1"/>
                          </a:solidFill>
                          <a:latin typeface="Arial"/>
                          <a:ea typeface="Arial"/>
                        </a:defRPr>
                      </a:lvl5pPr>
                      <a:lvl6pPr marL="2286000" algn="l" rtl="0" eaLnBrk="1" latinLnBrk="0" hangingPunct="1">
                        <a:defRPr kumimoji="0" kern="1200">
                          <a:solidFill>
                            <a:schemeClr val="dk1"/>
                          </a:solidFill>
                          <a:latin typeface="Arial"/>
                          <a:ea typeface="Arial"/>
                        </a:defRPr>
                      </a:lvl6pPr>
                      <a:lvl7pPr marL="2743200" algn="l" rtl="0" eaLnBrk="1" latinLnBrk="0" hangingPunct="1">
                        <a:defRPr kumimoji="0" kern="1200">
                          <a:solidFill>
                            <a:schemeClr val="dk1"/>
                          </a:solidFill>
                          <a:latin typeface="Arial"/>
                          <a:ea typeface="Arial"/>
                        </a:defRPr>
                      </a:lvl7pPr>
                      <a:lvl8pPr marL="3200400" algn="l" rtl="0" eaLnBrk="1" latinLnBrk="0" hangingPunct="1">
                        <a:defRPr kumimoji="0" kern="1200">
                          <a:solidFill>
                            <a:schemeClr val="dk1"/>
                          </a:solidFill>
                          <a:latin typeface="Arial"/>
                          <a:ea typeface="Arial"/>
                        </a:defRPr>
                      </a:lvl8pPr>
                      <a:lvl9pPr marL="3657600" algn="l" rtl="0" eaLnBrk="1" latinLnBrk="0" hangingPunct="1">
                        <a:defRPr kumimoji="0" kern="1200">
                          <a:solidFill>
                            <a:schemeClr val="dk1"/>
                          </a:solidFill>
                          <a:latin typeface="Arial"/>
                          <a:ea typeface="Arial"/>
                        </a:defRPr>
                      </a:lvl9pPr>
                    </a:lstStyle>
                    <a:p>
                      <a:pPr algn="ctr"/>
                      <a:r>
                        <a:rPr lang="zh-TW" altLang="en-US" sz="900" b="1" dirty="0">
                          <a:solidFill>
                            <a:schemeClr val="tx1"/>
                          </a:solidFill>
                          <a:latin typeface="微軟正黑體" panose="020B0604030504040204" pitchFamily="34" charset="-120"/>
                          <a:ea typeface="微軟正黑體" panose="020B0604030504040204" pitchFamily="34" charset="-120"/>
                        </a:rPr>
                        <a:t>管理方針項目</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lvl1pPr marL="0" algn="l" rtl="0" eaLnBrk="1" latinLnBrk="0" hangingPunct="1">
                        <a:defRPr kumimoji="0" kern="1200">
                          <a:solidFill>
                            <a:schemeClr val="dk1"/>
                          </a:solidFill>
                          <a:latin typeface="Arial"/>
                          <a:ea typeface="Arial"/>
                        </a:defRPr>
                      </a:lvl1pPr>
                      <a:lvl2pPr marL="457200" algn="l" rtl="0" eaLnBrk="1" latinLnBrk="0" hangingPunct="1">
                        <a:defRPr kumimoji="0" kern="1200">
                          <a:solidFill>
                            <a:schemeClr val="dk1"/>
                          </a:solidFill>
                          <a:latin typeface="Arial"/>
                          <a:ea typeface="Arial"/>
                        </a:defRPr>
                      </a:lvl2pPr>
                      <a:lvl3pPr marL="914400" algn="l" rtl="0" eaLnBrk="1" latinLnBrk="0" hangingPunct="1">
                        <a:defRPr kumimoji="0" kern="1200">
                          <a:solidFill>
                            <a:schemeClr val="dk1"/>
                          </a:solidFill>
                          <a:latin typeface="Arial"/>
                          <a:ea typeface="Arial"/>
                        </a:defRPr>
                      </a:lvl3pPr>
                      <a:lvl4pPr marL="1371600" algn="l" rtl="0" eaLnBrk="1" latinLnBrk="0" hangingPunct="1">
                        <a:defRPr kumimoji="0" kern="1200">
                          <a:solidFill>
                            <a:schemeClr val="dk1"/>
                          </a:solidFill>
                          <a:latin typeface="Arial"/>
                          <a:ea typeface="Arial"/>
                        </a:defRPr>
                      </a:lvl4pPr>
                      <a:lvl5pPr marL="1828800" algn="l" rtl="0" eaLnBrk="1" latinLnBrk="0" hangingPunct="1">
                        <a:defRPr kumimoji="0" kern="1200">
                          <a:solidFill>
                            <a:schemeClr val="dk1"/>
                          </a:solidFill>
                          <a:latin typeface="Arial"/>
                          <a:ea typeface="Arial"/>
                        </a:defRPr>
                      </a:lvl5pPr>
                      <a:lvl6pPr marL="2286000" algn="l" rtl="0" eaLnBrk="1" latinLnBrk="0" hangingPunct="1">
                        <a:defRPr kumimoji="0" kern="1200">
                          <a:solidFill>
                            <a:schemeClr val="dk1"/>
                          </a:solidFill>
                          <a:latin typeface="Arial"/>
                          <a:ea typeface="Arial"/>
                        </a:defRPr>
                      </a:lvl6pPr>
                      <a:lvl7pPr marL="2743200" algn="l" rtl="0" eaLnBrk="1" latinLnBrk="0" hangingPunct="1">
                        <a:defRPr kumimoji="0" kern="1200">
                          <a:solidFill>
                            <a:schemeClr val="dk1"/>
                          </a:solidFill>
                          <a:latin typeface="Arial"/>
                          <a:ea typeface="Arial"/>
                        </a:defRPr>
                      </a:lvl7pPr>
                      <a:lvl8pPr marL="3200400" algn="l" rtl="0" eaLnBrk="1" latinLnBrk="0" hangingPunct="1">
                        <a:defRPr kumimoji="0" kern="1200">
                          <a:solidFill>
                            <a:schemeClr val="dk1"/>
                          </a:solidFill>
                          <a:latin typeface="Arial"/>
                          <a:ea typeface="Arial"/>
                        </a:defRPr>
                      </a:lvl8pPr>
                      <a:lvl9pPr marL="3657600" algn="l" rtl="0" eaLnBrk="1" latinLnBrk="0" hangingPunct="1">
                        <a:defRPr kumimoji="0" kern="1200">
                          <a:solidFill>
                            <a:schemeClr val="dk1"/>
                          </a:solidFill>
                          <a:latin typeface="Arial"/>
                          <a:ea typeface="Arial"/>
                        </a:defRPr>
                      </a:lvl9pPr>
                    </a:lstStyle>
                    <a:p>
                      <a:pPr algn="ctr"/>
                      <a:r>
                        <a:rPr lang="zh-TW" altLang="en-US" sz="900" b="1" kern="1200" dirty="0">
                          <a:solidFill>
                            <a:schemeClr val="dk1"/>
                          </a:solidFill>
                          <a:latin typeface="微軟正黑體" panose="020B0604030504040204" pitchFamily="34" charset="-120"/>
                          <a:ea typeface="微軟正黑體" panose="020B0604030504040204" pitchFamily="34" charset="-120"/>
                          <a:cs typeface="+mn-cs"/>
                        </a:rPr>
                        <a:t> 說明</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zh-TW"/>
                    </a:p>
                  </a:txBody>
                  <a:tcPr/>
                </a:tc>
              </a:tr>
              <a:tr h="734483">
                <a:tc>
                  <a:txBody>
                    <a:bodyPr/>
                    <a:lstStyle>
                      <a:lvl1pPr marL="0" algn="l" rtl="0" eaLnBrk="1" latinLnBrk="0" hangingPunct="1">
                        <a:defRPr kumimoji="0" kern="1200">
                          <a:solidFill>
                            <a:schemeClr val="dk1"/>
                          </a:solidFill>
                          <a:latin typeface="Arial"/>
                          <a:ea typeface="Arial"/>
                        </a:defRPr>
                      </a:lvl1pPr>
                      <a:lvl2pPr marL="457200" algn="l" rtl="0" eaLnBrk="1" latinLnBrk="0" hangingPunct="1">
                        <a:defRPr kumimoji="0" kern="1200">
                          <a:solidFill>
                            <a:schemeClr val="dk1"/>
                          </a:solidFill>
                          <a:latin typeface="Arial"/>
                          <a:ea typeface="Arial"/>
                        </a:defRPr>
                      </a:lvl2pPr>
                      <a:lvl3pPr marL="914400" algn="l" rtl="0" eaLnBrk="1" latinLnBrk="0" hangingPunct="1">
                        <a:defRPr kumimoji="0" kern="1200">
                          <a:solidFill>
                            <a:schemeClr val="dk1"/>
                          </a:solidFill>
                          <a:latin typeface="Arial"/>
                          <a:ea typeface="Arial"/>
                        </a:defRPr>
                      </a:lvl3pPr>
                      <a:lvl4pPr marL="1371600" algn="l" rtl="0" eaLnBrk="1" latinLnBrk="0" hangingPunct="1">
                        <a:defRPr kumimoji="0" kern="1200">
                          <a:solidFill>
                            <a:schemeClr val="dk1"/>
                          </a:solidFill>
                          <a:latin typeface="Arial"/>
                          <a:ea typeface="Arial"/>
                        </a:defRPr>
                      </a:lvl4pPr>
                      <a:lvl5pPr marL="1828800" algn="l" rtl="0" eaLnBrk="1" latinLnBrk="0" hangingPunct="1">
                        <a:defRPr kumimoji="0" kern="1200">
                          <a:solidFill>
                            <a:schemeClr val="dk1"/>
                          </a:solidFill>
                          <a:latin typeface="Arial"/>
                          <a:ea typeface="Arial"/>
                        </a:defRPr>
                      </a:lvl5pPr>
                      <a:lvl6pPr marL="2286000" algn="l" rtl="0" eaLnBrk="1" latinLnBrk="0" hangingPunct="1">
                        <a:defRPr kumimoji="0" kern="1200">
                          <a:solidFill>
                            <a:schemeClr val="dk1"/>
                          </a:solidFill>
                          <a:latin typeface="Arial"/>
                          <a:ea typeface="Arial"/>
                        </a:defRPr>
                      </a:lvl6pPr>
                      <a:lvl7pPr marL="2743200" algn="l" rtl="0" eaLnBrk="1" latinLnBrk="0" hangingPunct="1">
                        <a:defRPr kumimoji="0" kern="1200">
                          <a:solidFill>
                            <a:schemeClr val="dk1"/>
                          </a:solidFill>
                          <a:latin typeface="Arial"/>
                          <a:ea typeface="Arial"/>
                        </a:defRPr>
                      </a:lvl7pPr>
                      <a:lvl8pPr marL="3200400" algn="l" rtl="0" eaLnBrk="1" latinLnBrk="0" hangingPunct="1">
                        <a:defRPr kumimoji="0" kern="1200">
                          <a:solidFill>
                            <a:schemeClr val="dk1"/>
                          </a:solidFill>
                          <a:latin typeface="Arial"/>
                          <a:ea typeface="Arial"/>
                        </a:defRPr>
                      </a:lvl8pPr>
                      <a:lvl9pPr marL="3657600" algn="l" rtl="0" eaLnBrk="1" latinLnBrk="0" hangingPunct="1">
                        <a:defRPr kumimoji="0" kern="1200">
                          <a:solidFill>
                            <a:schemeClr val="dk1"/>
                          </a:solidFill>
                          <a:latin typeface="Arial"/>
                          <a:ea typeface="Arial"/>
                        </a:defRPr>
                      </a:lvl9pPr>
                    </a:lstStyle>
                    <a:p>
                      <a:pPr algn="ctr"/>
                      <a:r>
                        <a:rPr lang="zh-TW" altLang="en-US" sz="900" b="1" dirty="0">
                          <a:solidFill>
                            <a:schemeClr val="tx1"/>
                          </a:solidFill>
                          <a:latin typeface="微軟正黑體" panose="020B0604030504040204" pitchFamily="34" charset="-120"/>
                          <a:ea typeface="微軟正黑體" panose="020B0604030504040204" pitchFamily="34" charset="-120"/>
                        </a:rPr>
                        <a:t>主題的重要性</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lvl1pPr marL="0" algn="l" rtl="0" eaLnBrk="1" latinLnBrk="0" hangingPunct="1">
                        <a:defRPr kumimoji="0" kern="1200">
                          <a:solidFill>
                            <a:schemeClr val="dk1"/>
                          </a:solidFill>
                          <a:latin typeface="Arial"/>
                          <a:ea typeface="Arial"/>
                        </a:defRPr>
                      </a:lvl1pPr>
                      <a:lvl2pPr marL="457200" algn="l" rtl="0" eaLnBrk="1" latinLnBrk="0" hangingPunct="1">
                        <a:defRPr kumimoji="0" kern="1200">
                          <a:solidFill>
                            <a:schemeClr val="dk1"/>
                          </a:solidFill>
                          <a:latin typeface="Arial"/>
                          <a:ea typeface="Arial"/>
                        </a:defRPr>
                      </a:lvl2pPr>
                      <a:lvl3pPr marL="914400" algn="l" rtl="0" eaLnBrk="1" latinLnBrk="0" hangingPunct="1">
                        <a:defRPr kumimoji="0" kern="1200">
                          <a:solidFill>
                            <a:schemeClr val="dk1"/>
                          </a:solidFill>
                          <a:latin typeface="Arial"/>
                          <a:ea typeface="Arial"/>
                        </a:defRPr>
                      </a:lvl3pPr>
                      <a:lvl4pPr marL="1371600" algn="l" rtl="0" eaLnBrk="1" latinLnBrk="0" hangingPunct="1">
                        <a:defRPr kumimoji="0" kern="1200">
                          <a:solidFill>
                            <a:schemeClr val="dk1"/>
                          </a:solidFill>
                          <a:latin typeface="Arial"/>
                          <a:ea typeface="Arial"/>
                        </a:defRPr>
                      </a:lvl4pPr>
                      <a:lvl5pPr marL="1828800" algn="l" rtl="0" eaLnBrk="1" latinLnBrk="0" hangingPunct="1">
                        <a:defRPr kumimoji="0" kern="1200">
                          <a:solidFill>
                            <a:schemeClr val="dk1"/>
                          </a:solidFill>
                          <a:latin typeface="Arial"/>
                          <a:ea typeface="Arial"/>
                        </a:defRPr>
                      </a:lvl5pPr>
                      <a:lvl6pPr marL="2286000" algn="l" rtl="0" eaLnBrk="1" latinLnBrk="0" hangingPunct="1">
                        <a:defRPr kumimoji="0" kern="1200">
                          <a:solidFill>
                            <a:schemeClr val="dk1"/>
                          </a:solidFill>
                          <a:latin typeface="Arial"/>
                          <a:ea typeface="Arial"/>
                        </a:defRPr>
                      </a:lvl6pPr>
                      <a:lvl7pPr marL="2743200" algn="l" rtl="0" eaLnBrk="1" latinLnBrk="0" hangingPunct="1">
                        <a:defRPr kumimoji="0" kern="1200">
                          <a:solidFill>
                            <a:schemeClr val="dk1"/>
                          </a:solidFill>
                          <a:latin typeface="Arial"/>
                          <a:ea typeface="Arial"/>
                        </a:defRPr>
                      </a:lvl7pPr>
                      <a:lvl8pPr marL="3200400" algn="l" rtl="0" eaLnBrk="1" latinLnBrk="0" hangingPunct="1">
                        <a:defRPr kumimoji="0" kern="1200">
                          <a:solidFill>
                            <a:schemeClr val="dk1"/>
                          </a:solidFill>
                          <a:latin typeface="Arial"/>
                          <a:ea typeface="Arial"/>
                        </a:defRPr>
                      </a:lvl8pPr>
                      <a:lvl9pPr marL="3657600" algn="l" rtl="0" eaLnBrk="1" latinLnBrk="0" hangingPunct="1">
                        <a:defRPr kumimoji="0" kern="1200">
                          <a:solidFill>
                            <a:schemeClr val="dk1"/>
                          </a:solidFill>
                          <a:latin typeface="Arial"/>
                          <a:ea typeface="Arial"/>
                        </a:defRPr>
                      </a:lvl9pPr>
                    </a:lstStyle>
                    <a:p>
                      <a:pPr marL="0" marR="0" lvl="0" indent="0" algn="l" defTabSz="911225" rtl="0" eaLnBrk="1" fontAlgn="auto" latinLnBrk="0" hangingPunct="1">
                        <a:lnSpc>
                          <a:spcPct val="150000"/>
                        </a:lnSpc>
                        <a:spcBef>
                          <a:spcPts val="0"/>
                        </a:spcBef>
                        <a:spcAft>
                          <a:spcPts val="0"/>
                        </a:spcAft>
                        <a:buClrTx/>
                        <a:buSzTx/>
                        <a:buFontTx/>
                        <a:buNone/>
                        <a:defRPr/>
                      </a:pPr>
                      <a:r>
                        <a:rPr lang="zh-TW" altLang="en-US" sz="900" kern="1200" dirty="0">
                          <a:solidFill>
                            <a:schemeClr val="dk1"/>
                          </a:solidFill>
                          <a:latin typeface="微軟正黑體" panose="020B0604030504040204" pitchFamily="34" charset="-120"/>
                          <a:ea typeface="微軟正黑體" panose="020B0604030504040204" pitchFamily="34" charset="-120"/>
                          <a:cs typeface="+mn-cs"/>
                        </a:rPr>
                        <a:t>為確保</a:t>
                      </a:r>
                      <a:r>
                        <a:rPr lang="zh-TW" altLang="en-US" sz="900" kern="1200" dirty="0" smtClean="0">
                          <a:solidFill>
                            <a:schemeClr val="dk1"/>
                          </a:solidFill>
                          <a:latin typeface="微軟正黑體" panose="020B0604030504040204" pitchFamily="34" charset="-120"/>
                          <a:ea typeface="微軟正黑體" panose="020B0604030504040204" pitchFamily="34" charset="-120"/>
                          <a:cs typeface="+mn-cs"/>
                        </a:rPr>
                        <a:t>英華達</a:t>
                      </a:r>
                      <a:r>
                        <a:rPr lang="zh-TW" altLang="en-US" sz="900" kern="1200" dirty="0">
                          <a:solidFill>
                            <a:schemeClr val="dk1"/>
                          </a:solidFill>
                          <a:latin typeface="微軟正黑體" panose="020B0604030504040204" pitchFamily="34" charset="-120"/>
                          <a:ea typeface="微軟正黑體" panose="020B0604030504040204" pitchFamily="34" charset="-120"/>
                          <a:cs typeface="+mn-cs"/>
                        </a:rPr>
                        <a:t>股份有限公司之資訊安全政策的適用範圍權責單位之資訊安全管理系統有效運作，權責單位以</a:t>
                      </a:r>
                      <a:r>
                        <a:rPr lang="en-US" altLang="zh-TW" sz="900" kern="1200" dirty="0">
                          <a:solidFill>
                            <a:schemeClr val="dk1"/>
                          </a:solidFill>
                          <a:latin typeface="微軟正黑體" panose="020B0604030504040204" pitchFamily="34" charset="-120"/>
                          <a:ea typeface="微軟正黑體" panose="020B0604030504040204" pitchFamily="34" charset="-120"/>
                          <a:cs typeface="+mn-cs"/>
                        </a:rPr>
                        <a:t>PDCA</a:t>
                      </a:r>
                      <a:r>
                        <a:rPr lang="zh-TW" altLang="en-US" sz="900" kern="1200" dirty="0">
                          <a:solidFill>
                            <a:schemeClr val="dk1"/>
                          </a:solidFill>
                          <a:latin typeface="微軟正黑體" panose="020B0604030504040204" pitchFamily="34" charset="-120"/>
                          <a:ea typeface="微軟正黑體" panose="020B0604030504040204" pitchFamily="34" charset="-120"/>
                          <a:cs typeface="+mn-cs"/>
                        </a:rPr>
                        <a:t>循環為基礎，對資安管理的持續改進為目標，以符合客戶及利害關係者需求，進而</a:t>
                      </a:r>
                      <a:r>
                        <a:rPr lang="zh-TW" altLang="en-US" sz="900" dirty="0">
                          <a:latin typeface="微軟正黑體" panose="020B0604030504040204" pitchFamily="34" charset="-120"/>
                          <a:ea typeface="微軟正黑體" panose="020B0604030504040204" pitchFamily="34" charset="-120"/>
                        </a:rPr>
                        <a:t>保障</a:t>
                      </a:r>
                      <a:r>
                        <a:rPr lang="zh-TW" altLang="en-US" sz="900" dirty="0" smtClean="0">
                          <a:solidFill>
                            <a:schemeClr val="tx1"/>
                          </a:solidFill>
                          <a:latin typeface="微軟正黑體" panose="020B0604030504040204" pitchFamily="34" charset="-120"/>
                          <a:ea typeface="微軟正黑體" panose="020B0604030504040204" pitchFamily="34" charset="-120"/>
                        </a:rPr>
                        <a:t>英華達</a:t>
                      </a:r>
                      <a:r>
                        <a:rPr lang="zh-TW" altLang="en-US" sz="900" dirty="0">
                          <a:latin typeface="微軟正黑體" panose="020B0604030504040204" pitchFamily="34" charset="-120"/>
                          <a:ea typeface="微軟正黑體" panose="020B0604030504040204" pitchFamily="34" charset="-120"/>
                        </a:rPr>
                        <a:t>業務往來客戶之隱私及相關技術檔資訊，確保雙方合作基礎。</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zh-TW"/>
                    </a:p>
                  </a:txBody>
                  <a:tcPr/>
                </a:tc>
              </a:tr>
              <a:tr h="734483">
                <a:tc>
                  <a:txBody>
                    <a:bodyPr/>
                    <a:lstStyle>
                      <a:lvl1pPr marL="0" algn="l" rtl="0" eaLnBrk="1" latinLnBrk="0" hangingPunct="1">
                        <a:defRPr kumimoji="0" kern="1200">
                          <a:solidFill>
                            <a:schemeClr val="dk1"/>
                          </a:solidFill>
                          <a:latin typeface="Arial"/>
                          <a:ea typeface="Arial"/>
                        </a:defRPr>
                      </a:lvl1pPr>
                      <a:lvl2pPr marL="457200" algn="l" rtl="0" eaLnBrk="1" latinLnBrk="0" hangingPunct="1">
                        <a:defRPr kumimoji="0" kern="1200">
                          <a:solidFill>
                            <a:schemeClr val="dk1"/>
                          </a:solidFill>
                          <a:latin typeface="Arial"/>
                          <a:ea typeface="Arial"/>
                        </a:defRPr>
                      </a:lvl2pPr>
                      <a:lvl3pPr marL="914400" algn="l" rtl="0" eaLnBrk="1" latinLnBrk="0" hangingPunct="1">
                        <a:defRPr kumimoji="0" kern="1200">
                          <a:solidFill>
                            <a:schemeClr val="dk1"/>
                          </a:solidFill>
                          <a:latin typeface="Arial"/>
                          <a:ea typeface="Arial"/>
                        </a:defRPr>
                      </a:lvl3pPr>
                      <a:lvl4pPr marL="1371600" algn="l" rtl="0" eaLnBrk="1" latinLnBrk="0" hangingPunct="1">
                        <a:defRPr kumimoji="0" kern="1200">
                          <a:solidFill>
                            <a:schemeClr val="dk1"/>
                          </a:solidFill>
                          <a:latin typeface="Arial"/>
                          <a:ea typeface="Arial"/>
                        </a:defRPr>
                      </a:lvl4pPr>
                      <a:lvl5pPr marL="1828800" algn="l" rtl="0" eaLnBrk="1" latinLnBrk="0" hangingPunct="1">
                        <a:defRPr kumimoji="0" kern="1200">
                          <a:solidFill>
                            <a:schemeClr val="dk1"/>
                          </a:solidFill>
                          <a:latin typeface="Arial"/>
                          <a:ea typeface="Arial"/>
                        </a:defRPr>
                      </a:lvl5pPr>
                      <a:lvl6pPr marL="2286000" algn="l" rtl="0" eaLnBrk="1" latinLnBrk="0" hangingPunct="1">
                        <a:defRPr kumimoji="0" kern="1200">
                          <a:solidFill>
                            <a:schemeClr val="dk1"/>
                          </a:solidFill>
                          <a:latin typeface="Arial"/>
                          <a:ea typeface="Arial"/>
                        </a:defRPr>
                      </a:lvl6pPr>
                      <a:lvl7pPr marL="2743200" algn="l" rtl="0" eaLnBrk="1" latinLnBrk="0" hangingPunct="1">
                        <a:defRPr kumimoji="0" kern="1200">
                          <a:solidFill>
                            <a:schemeClr val="dk1"/>
                          </a:solidFill>
                          <a:latin typeface="Arial"/>
                          <a:ea typeface="Arial"/>
                        </a:defRPr>
                      </a:lvl7pPr>
                      <a:lvl8pPr marL="3200400" algn="l" rtl="0" eaLnBrk="1" latinLnBrk="0" hangingPunct="1">
                        <a:defRPr kumimoji="0" kern="1200">
                          <a:solidFill>
                            <a:schemeClr val="dk1"/>
                          </a:solidFill>
                          <a:latin typeface="Arial"/>
                          <a:ea typeface="Arial"/>
                        </a:defRPr>
                      </a:lvl8pPr>
                      <a:lvl9pPr marL="3657600" algn="l" rtl="0" eaLnBrk="1" latinLnBrk="0" hangingPunct="1">
                        <a:defRPr kumimoji="0" kern="1200">
                          <a:solidFill>
                            <a:schemeClr val="dk1"/>
                          </a:solidFill>
                          <a:latin typeface="Arial"/>
                          <a:ea typeface="Arial"/>
                        </a:defRPr>
                      </a:lvl9pPr>
                    </a:lstStyle>
                    <a:p>
                      <a:pPr algn="ctr"/>
                      <a:r>
                        <a:rPr lang="zh-TW" altLang="en-US" sz="900" b="1" dirty="0">
                          <a:solidFill>
                            <a:schemeClr val="tx1"/>
                          </a:solidFill>
                          <a:latin typeface="微軟正黑體" panose="020B0604030504040204" pitchFamily="34" charset="-120"/>
                          <a:ea typeface="微軟正黑體" panose="020B0604030504040204" pitchFamily="34" charset="-120"/>
                        </a:rPr>
                        <a:t>管理方法</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lvl1pPr marL="0" algn="l" rtl="0" eaLnBrk="1" latinLnBrk="0" hangingPunct="1">
                        <a:defRPr kumimoji="0" kern="1200">
                          <a:solidFill>
                            <a:schemeClr val="dk1"/>
                          </a:solidFill>
                          <a:latin typeface="Arial"/>
                          <a:ea typeface="Arial"/>
                        </a:defRPr>
                      </a:lvl1pPr>
                      <a:lvl2pPr marL="457200" algn="l" rtl="0" eaLnBrk="1" latinLnBrk="0" hangingPunct="1">
                        <a:defRPr kumimoji="0" kern="1200">
                          <a:solidFill>
                            <a:schemeClr val="dk1"/>
                          </a:solidFill>
                          <a:latin typeface="Arial"/>
                          <a:ea typeface="Arial"/>
                        </a:defRPr>
                      </a:lvl2pPr>
                      <a:lvl3pPr marL="914400" algn="l" rtl="0" eaLnBrk="1" latinLnBrk="0" hangingPunct="1">
                        <a:defRPr kumimoji="0" kern="1200">
                          <a:solidFill>
                            <a:schemeClr val="dk1"/>
                          </a:solidFill>
                          <a:latin typeface="Arial"/>
                          <a:ea typeface="Arial"/>
                        </a:defRPr>
                      </a:lvl3pPr>
                      <a:lvl4pPr marL="1371600" algn="l" rtl="0" eaLnBrk="1" latinLnBrk="0" hangingPunct="1">
                        <a:defRPr kumimoji="0" kern="1200">
                          <a:solidFill>
                            <a:schemeClr val="dk1"/>
                          </a:solidFill>
                          <a:latin typeface="Arial"/>
                          <a:ea typeface="Arial"/>
                        </a:defRPr>
                      </a:lvl4pPr>
                      <a:lvl5pPr marL="1828800" algn="l" rtl="0" eaLnBrk="1" latinLnBrk="0" hangingPunct="1">
                        <a:defRPr kumimoji="0" kern="1200">
                          <a:solidFill>
                            <a:schemeClr val="dk1"/>
                          </a:solidFill>
                          <a:latin typeface="Arial"/>
                          <a:ea typeface="Arial"/>
                        </a:defRPr>
                      </a:lvl5pPr>
                      <a:lvl6pPr marL="2286000" algn="l" rtl="0" eaLnBrk="1" latinLnBrk="0" hangingPunct="1">
                        <a:defRPr kumimoji="0" kern="1200">
                          <a:solidFill>
                            <a:schemeClr val="dk1"/>
                          </a:solidFill>
                          <a:latin typeface="Arial"/>
                          <a:ea typeface="Arial"/>
                        </a:defRPr>
                      </a:lvl6pPr>
                      <a:lvl7pPr marL="2743200" algn="l" rtl="0" eaLnBrk="1" latinLnBrk="0" hangingPunct="1">
                        <a:defRPr kumimoji="0" kern="1200">
                          <a:solidFill>
                            <a:schemeClr val="dk1"/>
                          </a:solidFill>
                          <a:latin typeface="Arial"/>
                          <a:ea typeface="Arial"/>
                        </a:defRPr>
                      </a:lvl7pPr>
                      <a:lvl8pPr marL="3200400" algn="l" rtl="0" eaLnBrk="1" latinLnBrk="0" hangingPunct="1">
                        <a:defRPr kumimoji="0" kern="1200">
                          <a:solidFill>
                            <a:schemeClr val="dk1"/>
                          </a:solidFill>
                          <a:latin typeface="Arial"/>
                          <a:ea typeface="Arial"/>
                        </a:defRPr>
                      </a:lvl8pPr>
                      <a:lvl9pPr marL="3657600" algn="l" rtl="0" eaLnBrk="1" latinLnBrk="0" hangingPunct="1">
                        <a:defRPr kumimoji="0" kern="1200">
                          <a:solidFill>
                            <a:schemeClr val="dk1"/>
                          </a:solidFill>
                          <a:latin typeface="Arial"/>
                          <a:ea typeface="Arial"/>
                        </a:defRPr>
                      </a:lvl9pPr>
                    </a:lstStyle>
                    <a:p>
                      <a:pPr>
                        <a:lnSpc>
                          <a:spcPct val="150000"/>
                        </a:lnSpc>
                      </a:pPr>
                      <a:r>
                        <a:rPr lang="en-US" altLang="zh-TW" sz="900" dirty="0">
                          <a:latin typeface="微軟正黑體" panose="020B0604030504040204" pitchFamily="34" charset="-120"/>
                          <a:ea typeface="微軟正黑體" panose="020B0604030504040204" pitchFamily="34" charset="-120"/>
                        </a:rPr>
                        <a:t>1.</a:t>
                      </a:r>
                      <a:r>
                        <a:rPr lang="zh-TW" altLang="en-US" sz="900" dirty="0">
                          <a:latin typeface="微軟正黑體" panose="020B0604030504040204" pitchFamily="34" charset="-120"/>
                          <a:ea typeface="微軟正黑體" panose="020B0604030504040204" pitchFamily="34" charset="-120"/>
                        </a:rPr>
                        <a:t>簽訂顧客隱私權之保密合約。</a:t>
                      </a:r>
                      <a:endParaRPr lang="en-US" altLang="zh-TW" sz="900" dirty="0">
                        <a:latin typeface="微軟正黑體" panose="020B0604030504040204" pitchFamily="34" charset="-120"/>
                        <a:ea typeface="微軟正黑體" panose="020B0604030504040204" pitchFamily="34" charset="-120"/>
                      </a:endParaRPr>
                    </a:p>
                    <a:p>
                      <a:pPr>
                        <a:lnSpc>
                          <a:spcPct val="150000"/>
                        </a:lnSpc>
                      </a:pPr>
                      <a:r>
                        <a:rPr lang="en-US" altLang="zh-TW" sz="900" dirty="0">
                          <a:solidFill>
                            <a:schemeClr val="tx1"/>
                          </a:solidFill>
                          <a:latin typeface="微軟正黑體" panose="020B0604030504040204" pitchFamily="34" charset="-120"/>
                          <a:ea typeface="微軟正黑體" panose="020B0604030504040204" pitchFamily="34" charset="-120"/>
                        </a:rPr>
                        <a:t>2.</a:t>
                      </a:r>
                      <a:r>
                        <a:rPr lang="zh-TW" altLang="en-US" sz="900" dirty="0">
                          <a:solidFill>
                            <a:schemeClr val="tx1"/>
                          </a:solidFill>
                          <a:latin typeface="微軟正黑體" panose="020B0604030504040204" pitchFamily="34" charset="-120"/>
                          <a:ea typeface="微軟正黑體" panose="020B0604030504040204" pitchFamily="34" charset="-120"/>
                        </a:rPr>
                        <a:t>建置資訊安全管理機制</a:t>
                      </a:r>
                      <a:r>
                        <a:rPr lang="zh-TW" altLang="en-US" sz="900" dirty="0" smtClean="0">
                          <a:solidFill>
                            <a:schemeClr val="tx1"/>
                          </a:solidFill>
                          <a:latin typeface="微軟正黑體" panose="020B0604030504040204" pitchFamily="34" charset="-120"/>
                          <a:ea typeface="微軟正黑體" panose="020B0604030504040204" pitchFamily="34" charset="-120"/>
                        </a:rPr>
                        <a:t>。</a:t>
                      </a:r>
                    </a:p>
                    <a:p>
                      <a:pPr>
                        <a:lnSpc>
                          <a:spcPct val="150000"/>
                        </a:lnSpc>
                      </a:pPr>
                      <a:r>
                        <a:rPr lang="en-US" altLang="zh-TW" sz="900" dirty="0">
                          <a:solidFill>
                            <a:schemeClr val="tx1"/>
                          </a:solidFill>
                          <a:latin typeface="微軟正黑體" panose="020B0604030504040204" pitchFamily="34" charset="-120"/>
                          <a:ea typeface="微軟正黑體" panose="020B0604030504040204" pitchFamily="34" charset="-120"/>
                        </a:rPr>
                        <a:t>3.內控文件-第九循環資訊循環之「行動資訊管理辦法」</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zh-TW"/>
                    </a:p>
                  </a:txBody>
                  <a:tcPr/>
                </a:tc>
              </a:tr>
              <a:tr h="368169">
                <a:tc>
                  <a:txBody>
                    <a:bodyPr/>
                    <a:lstStyle>
                      <a:lvl1pPr marL="0" algn="l" rtl="0" eaLnBrk="1" latinLnBrk="0" hangingPunct="1">
                        <a:defRPr kumimoji="0" kern="1200">
                          <a:solidFill>
                            <a:schemeClr val="dk1"/>
                          </a:solidFill>
                          <a:latin typeface="Arial"/>
                          <a:ea typeface="Arial"/>
                        </a:defRPr>
                      </a:lvl1pPr>
                      <a:lvl2pPr marL="457200" algn="l" rtl="0" eaLnBrk="1" latinLnBrk="0" hangingPunct="1">
                        <a:defRPr kumimoji="0" kern="1200">
                          <a:solidFill>
                            <a:schemeClr val="dk1"/>
                          </a:solidFill>
                          <a:latin typeface="Arial"/>
                          <a:ea typeface="Arial"/>
                        </a:defRPr>
                      </a:lvl2pPr>
                      <a:lvl3pPr marL="914400" algn="l" rtl="0" eaLnBrk="1" latinLnBrk="0" hangingPunct="1">
                        <a:defRPr kumimoji="0" kern="1200">
                          <a:solidFill>
                            <a:schemeClr val="dk1"/>
                          </a:solidFill>
                          <a:latin typeface="Arial"/>
                          <a:ea typeface="Arial"/>
                        </a:defRPr>
                      </a:lvl3pPr>
                      <a:lvl4pPr marL="1371600" algn="l" rtl="0" eaLnBrk="1" latinLnBrk="0" hangingPunct="1">
                        <a:defRPr kumimoji="0" kern="1200">
                          <a:solidFill>
                            <a:schemeClr val="dk1"/>
                          </a:solidFill>
                          <a:latin typeface="Arial"/>
                          <a:ea typeface="Arial"/>
                        </a:defRPr>
                      </a:lvl4pPr>
                      <a:lvl5pPr marL="1828800" algn="l" rtl="0" eaLnBrk="1" latinLnBrk="0" hangingPunct="1">
                        <a:defRPr kumimoji="0" kern="1200">
                          <a:solidFill>
                            <a:schemeClr val="dk1"/>
                          </a:solidFill>
                          <a:latin typeface="Arial"/>
                          <a:ea typeface="Arial"/>
                        </a:defRPr>
                      </a:lvl5pPr>
                      <a:lvl6pPr marL="2286000" algn="l" rtl="0" eaLnBrk="1" latinLnBrk="0" hangingPunct="1">
                        <a:defRPr kumimoji="0" kern="1200">
                          <a:solidFill>
                            <a:schemeClr val="dk1"/>
                          </a:solidFill>
                          <a:latin typeface="Arial"/>
                          <a:ea typeface="Arial"/>
                        </a:defRPr>
                      </a:lvl6pPr>
                      <a:lvl7pPr marL="2743200" algn="l" rtl="0" eaLnBrk="1" latinLnBrk="0" hangingPunct="1">
                        <a:defRPr kumimoji="0" kern="1200">
                          <a:solidFill>
                            <a:schemeClr val="dk1"/>
                          </a:solidFill>
                          <a:latin typeface="Arial"/>
                          <a:ea typeface="Arial"/>
                        </a:defRPr>
                      </a:lvl7pPr>
                      <a:lvl8pPr marL="3200400" algn="l" rtl="0" eaLnBrk="1" latinLnBrk="0" hangingPunct="1">
                        <a:defRPr kumimoji="0" kern="1200">
                          <a:solidFill>
                            <a:schemeClr val="dk1"/>
                          </a:solidFill>
                          <a:latin typeface="Arial"/>
                          <a:ea typeface="Arial"/>
                        </a:defRPr>
                      </a:lvl8pPr>
                      <a:lvl9pPr marL="3657600" algn="l" rtl="0" eaLnBrk="1" latinLnBrk="0" hangingPunct="1">
                        <a:defRPr kumimoji="0" kern="1200">
                          <a:solidFill>
                            <a:schemeClr val="dk1"/>
                          </a:solidFill>
                          <a:latin typeface="Arial"/>
                          <a:ea typeface="Arial"/>
                        </a:defRPr>
                      </a:lvl9pPr>
                    </a:lstStyle>
                    <a:p>
                      <a:pPr algn="ctr"/>
                      <a:r>
                        <a:rPr lang="zh-TW" altLang="en-US" sz="900" b="1" dirty="0">
                          <a:solidFill>
                            <a:schemeClr val="tx1"/>
                          </a:solidFill>
                          <a:latin typeface="微軟正黑體" panose="020B0604030504040204" pitchFamily="34" charset="-120"/>
                          <a:ea typeface="微軟正黑體" panose="020B0604030504040204" pitchFamily="34" charset="-120"/>
                        </a:rPr>
                        <a:t>中、長期發展重點</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lvl1pPr marL="0" algn="l" rtl="0" eaLnBrk="1" latinLnBrk="0" hangingPunct="1">
                        <a:defRPr kumimoji="0" kern="1200">
                          <a:solidFill>
                            <a:schemeClr val="dk1"/>
                          </a:solidFill>
                          <a:latin typeface="Arial"/>
                          <a:ea typeface="Arial"/>
                        </a:defRPr>
                      </a:lvl1pPr>
                      <a:lvl2pPr marL="457200" algn="l" rtl="0" eaLnBrk="1" latinLnBrk="0" hangingPunct="1">
                        <a:defRPr kumimoji="0" kern="1200">
                          <a:solidFill>
                            <a:schemeClr val="dk1"/>
                          </a:solidFill>
                          <a:latin typeface="Arial"/>
                          <a:ea typeface="Arial"/>
                        </a:defRPr>
                      </a:lvl2pPr>
                      <a:lvl3pPr marL="914400" algn="l" rtl="0" eaLnBrk="1" latinLnBrk="0" hangingPunct="1">
                        <a:defRPr kumimoji="0" kern="1200">
                          <a:solidFill>
                            <a:schemeClr val="dk1"/>
                          </a:solidFill>
                          <a:latin typeface="Arial"/>
                          <a:ea typeface="Arial"/>
                        </a:defRPr>
                      </a:lvl3pPr>
                      <a:lvl4pPr marL="1371600" algn="l" rtl="0" eaLnBrk="1" latinLnBrk="0" hangingPunct="1">
                        <a:defRPr kumimoji="0" kern="1200">
                          <a:solidFill>
                            <a:schemeClr val="dk1"/>
                          </a:solidFill>
                          <a:latin typeface="Arial"/>
                          <a:ea typeface="Arial"/>
                        </a:defRPr>
                      </a:lvl4pPr>
                      <a:lvl5pPr marL="1828800" algn="l" rtl="0" eaLnBrk="1" latinLnBrk="0" hangingPunct="1">
                        <a:defRPr kumimoji="0" kern="1200">
                          <a:solidFill>
                            <a:schemeClr val="dk1"/>
                          </a:solidFill>
                          <a:latin typeface="Arial"/>
                          <a:ea typeface="Arial"/>
                        </a:defRPr>
                      </a:lvl5pPr>
                      <a:lvl6pPr marL="2286000" algn="l" rtl="0" eaLnBrk="1" latinLnBrk="0" hangingPunct="1">
                        <a:defRPr kumimoji="0" kern="1200">
                          <a:solidFill>
                            <a:schemeClr val="dk1"/>
                          </a:solidFill>
                          <a:latin typeface="Arial"/>
                          <a:ea typeface="Arial"/>
                        </a:defRPr>
                      </a:lvl6pPr>
                      <a:lvl7pPr marL="2743200" algn="l" rtl="0" eaLnBrk="1" latinLnBrk="0" hangingPunct="1">
                        <a:defRPr kumimoji="0" kern="1200">
                          <a:solidFill>
                            <a:schemeClr val="dk1"/>
                          </a:solidFill>
                          <a:latin typeface="Arial"/>
                          <a:ea typeface="Arial"/>
                        </a:defRPr>
                      </a:lvl7pPr>
                      <a:lvl8pPr marL="3200400" algn="l" rtl="0" eaLnBrk="1" latinLnBrk="0" hangingPunct="1">
                        <a:defRPr kumimoji="0" kern="1200">
                          <a:solidFill>
                            <a:schemeClr val="dk1"/>
                          </a:solidFill>
                          <a:latin typeface="Arial"/>
                          <a:ea typeface="Arial"/>
                        </a:defRPr>
                      </a:lvl8pPr>
                      <a:lvl9pPr marL="3657600" algn="l" rtl="0" eaLnBrk="1" latinLnBrk="0" hangingPunct="1">
                        <a:defRPr kumimoji="0" kern="1200">
                          <a:solidFill>
                            <a:schemeClr val="dk1"/>
                          </a:solidFill>
                          <a:latin typeface="Arial"/>
                          <a:ea typeface="Arial"/>
                        </a:defRPr>
                      </a:lvl9pPr>
                    </a:lstStyle>
                    <a:p>
                      <a:pPr marL="0" marR="0" lvl="0" indent="0" algn="l" defTabSz="911225" rtl="0" eaLnBrk="1" fontAlgn="auto" latinLnBrk="0" hangingPunct="1">
                        <a:lnSpc>
                          <a:spcPct val="150000"/>
                        </a:lnSpc>
                        <a:spcBef>
                          <a:spcPts val="0"/>
                        </a:spcBef>
                        <a:spcAft>
                          <a:spcPts val="0"/>
                        </a:spcAft>
                        <a:buClrTx/>
                        <a:buSzTx/>
                        <a:buFontTx/>
                        <a:buNone/>
                        <a:defRPr/>
                      </a:pPr>
                      <a:r>
                        <a:rPr lang="zh-TW" altLang="en-US" sz="900" dirty="0">
                          <a:latin typeface="微軟正黑體" panose="020B0604030504040204" pitchFamily="34" charset="-120"/>
                          <a:ea typeface="微軟正黑體" panose="020B0604030504040204" pitchFamily="34" charset="-120"/>
                        </a:rPr>
                        <a:t>制訂資訊安全政策與目標，展現資訊安全管理制度，確保資訊資產之機密性、完整性、可用性。</a:t>
                      </a:r>
                      <a:endParaRPr lang="en-US" altLang="zh-TW" sz="900" dirty="0">
                        <a:latin typeface="微軟正黑體" panose="020B0604030504040204" pitchFamily="34" charset="-120"/>
                        <a:ea typeface="微軟正黑體" panose="020B0604030504040204" pitchFamily="34" charset="-12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zh-TW"/>
                    </a:p>
                  </a:txBody>
                  <a:tcPr/>
                </a:tc>
              </a:tr>
              <a:tr h="245783">
                <a:tc rowSpan="2">
                  <a:txBody>
                    <a:bodyPr/>
                    <a:lstStyle>
                      <a:lvl1pPr marL="0" algn="l" rtl="0" eaLnBrk="1" latinLnBrk="0" hangingPunct="1">
                        <a:defRPr kumimoji="0" kern="1200">
                          <a:solidFill>
                            <a:schemeClr val="dk1"/>
                          </a:solidFill>
                          <a:latin typeface="Arial"/>
                          <a:ea typeface="Arial"/>
                        </a:defRPr>
                      </a:lvl1pPr>
                      <a:lvl2pPr marL="457200" algn="l" rtl="0" eaLnBrk="1" latinLnBrk="0" hangingPunct="1">
                        <a:defRPr kumimoji="0" kern="1200">
                          <a:solidFill>
                            <a:schemeClr val="dk1"/>
                          </a:solidFill>
                          <a:latin typeface="Arial"/>
                          <a:ea typeface="Arial"/>
                        </a:defRPr>
                      </a:lvl2pPr>
                      <a:lvl3pPr marL="914400" algn="l" rtl="0" eaLnBrk="1" latinLnBrk="0" hangingPunct="1">
                        <a:defRPr kumimoji="0" kern="1200">
                          <a:solidFill>
                            <a:schemeClr val="dk1"/>
                          </a:solidFill>
                          <a:latin typeface="Arial"/>
                          <a:ea typeface="Arial"/>
                        </a:defRPr>
                      </a:lvl3pPr>
                      <a:lvl4pPr marL="1371600" algn="l" rtl="0" eaLnBrk="1" latinLnBrk="0" hangingPunct="1">
                        <a:defRPr kumimoji="0" kern="1200">
                          <a:solidFill>
                            <a:schemeClr val="dk1"/>
                          </a:solidFill>
                          <a:latin typeface="Arial"/>
                          <a:ea typeface="Arial"/>
                        </a:defRPr>
                      </a:lvl4pPr>
                      <a:lvl5pPr marL="1828800" algn="l" rtl="0" eaLnBrk="1" latinLnBrk="0" hangingPunct="1">
                        <a:defRPr kumimoji="0" kern="1200">
                          <a:solidFill>
                            <a:schemeClr val="dk1"/>
                          </a:solidFill>
                          <a:latin typeface="Arial"/>
                          <a:ea typeface="Arial"/>
                        </a:defRPr>
                      </a:lvl5pPr>
                      <a:lvl6pPr marL="2286000" algn="l" rtl="0" eaLnBrk="1" latinLnBrk="0" hangingPunct="1">
                        <a:defRPr kumimoji="0" kern="1200">
                          <a:solidFill>
                            <a:schemeClr val="dk1"/>
                          </a:solidFill>
                          <a:latin typeface="Arial"/>
                          <a:ea typeface="Arial"/>
                        </a:defRPr>
                      </a:lvl6pPr>
                      <a:lvl7pPr marL="2743200" algn="l" rtl="0" eaLnBrk="1" latinLnBrk="0" hangingPunct="1">
                        <a:defRPr kumimoji="0" kern="1200">
                          <a:solidFill>
                            <a:schemeClr val="dk1"/>
                          </a:solidFill>
                          <a:latin typeface="Arial"/>
                          <a:ea typeface="Arial"/>
                        </a:defRPr>
                      </a:lvl7pPr>
                      <a:lvl8pPr marL="3200400" algn="l" rtl="0" eaLnBrk="1" latinLnBrk="0" hangingPunct="1">
                        <a:defRPr kumimoji="0" kern="1200">
                          <a:solidFill>
                            <a:schemeClr val="dk1"/>
                          </a:solidFill>
                          <a:latin typeface="Arial"/>
                          <a:ea typeface="Arial"/>
                        </a:defRPr>
                      </a:lvl8pPr>
                      <a:lvl9pPr marL="3657600" algn="l" rtl="0" eaLnBrk="1" latinLnBrk="0" hangingPunct="1">
                        <a:defRPr kumimoji="0" kern="1200">
                          <a:solidFill>
                            <a:schemeClr val="dk1"/>
                          </a:solidFill>
                          <a:latin typeface="Arial"/>
                          <a:ea typeface="Arial"/>
                        </a:defRPr>
                      </a:lvl9pPr>
                    </a:lstStyle>
                    <a:p>
                      <a:pPr algn="ctr"/>
                      <a:r>
                        <a:rPr lang="en-US" altLang="zh-TW" sz="900" b="1" dirty="0" smtClean="0">
                          <a:solidFill>
                            <a:schemeClr val="tx1"/>
                          </a:solidFill>
                          <a:latin typeface="微軟正黑體" panose="020B0604030504040204" pitchFamily="34" charset="-120"/>
                          <a:ea typeface="微軟正黑體" panose="020B0604030504040204" pitchFamily="34" charset="-120"/>
                        </a:rPr>
                        <a:t>2019</a:t>
                      </a:r>
                      <a:r>
                        <a:rPr lang="zh-TW" altLang="en-US" sz="900" b="1" dirty="0" smtClean="0">
                          <a:solidFill>
                            <a:schemeClr val="tx1"/>
                          </a:solidFill>
                          <a:latin typeface="微軟正黑體" panose="020B0604030504040204" pitchFamily="34" charset="-120"/>
                          <a:ea typeface="微軟正黑體" panose="020B0604030504040204" pitchFamily="34" charset="-120"/>
                        </a:rPr>
                        <a:t>年</a:t>
                      </a:r>
                      <a:r>
                        <a:rPr lang="zh-TW" altLang="en-US" sz="900" b="1" dirty="0">
                          <a:solidFill>
                            <a:schemeClr val="tx1"/>
                          </a:solidFill>
                          <a:latin typeface="微軟正黑體" panose="020B0604030504040204" pitchFamily="34" charset="-120"/>
                          <a:ea typeface="微軟正黑體" panose="020B0604030504040204" pitchFamily="34" charset="-120"/>
                        </a:rPr>
                        <a:t>執行成果</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rtl="0" eaLnBrk="1" latinLnBrk="0" hangingPunct="1">
                        <a:defRPr kumimoji="0" kern="1200">
                          <a:solidFill>
                            <a:schemeClr val="dk1"/>
                          </a:solidFill>
                          <a:latin typeface="Arial"/>
                          <a:ea typeface="Arial"/>
                        </a:defRPr>
                      </a:lvl1pPr>
                      <a:lvl2pPr marL="457200" algn="l" rtl="0" eaLnBrk="1" latinLnBrk="0" hangingPunct="1">
                        <a:defRPr kumimoji="0" kern="1200">
                          <a:solidFill>
                            <a:schemeClr val="dk1"/>
                          </a:solidFill>
                          <a:latin typeface="Arial"/>
                          <a:ea typeface="Arial"/>
                        </a:defRPr>
                      </a:lvl2pPr>
                      <a:lvl3pPr marL="914400" algn="l" rtl="0" eaLnBrk="1" latinLnBrk="0" hangingPunct="1">
                        <a:defRPr kumimoji="0" kern="1200">
                          <a:solidFill>
                            <a:schemeClr val="dk1"/>
                          </a:solidFill>
                          <a:latin typeface="Arial"/>
                          <a:ea typeface="Arial"/>
                        </a:defRPr>
                      </a:lvl3pPr>
                      <a:lvl4pPr marL="1371600" algn="l" rtl="0" eaLnBrk="1" latinLnBrk="0" hangingPunct="1">
                        <a:defRPr kumimoji="0" kern="1200">
                          <a:solidFill>
                            <a:schemeClr val="dk1"/>
                          </a:solidFill>
                          <a:latin typeface="Arial"/>
                          <a:ea typeface="Arial"/>
                        </a:defRPr>
                      </a:lvl4pPr>
                      <a:lvl5pPr marL="1828800" algn="l" rtl="0" eaLnBrk="1" latinLnBrk="0" hangingPunct="1">
                        <a:defRPr kumimoji="0" kern="1200">
                          <a:solidFill>
                            <a:schemeClr val="dk1"/>
                          </a:solidFill>
                          <a:latin typeface="Arial"/>
                          <a:ea typeface="Arial"/>
                        </a:defRPr>
                      </a:lvl5pPr>
                      <a:lvl6pPr marL="2286000" algn="l" rtl="0" eaLnBrk="1" latinLnBrk="0" hangingPunct="1">
                        <a:defRPr kumimoji="0" kern="1200">
                          <a:solidFill>
                            <a:schemeClr val="dk1"/>
                          </a:solidFill>
                          <a:latin typeface="Arial"/>
                          <a:ea typeface="Arial"/>
                        </a:defRPr>
                      </a:lvl6pPr>
                      <a:lvl7pPr marL="2743200" algn="l" rtl="0" eaLnBrk="1" latinLnBrk="0" hangingPunct="1">
                        <a:defRPr kumimoji="0" kern="1200">
                          <a:solidFill>
                            <a:schemeClr val="dk1"/>
                          </a:solidFill>
                          <a:latin typeface="Arial"/>
                          <a:ea typeface="Arial"/>
                        </a:defRPr>
                      </a:lvl7pPr>
                      <a:lvl8pPr marL="3200400" algn="l" rtl="0" eaLnBrk="1" latinLnBrk="0" hangingPunct="1">
                        <a:defRPr kumimoji="0" kern="1200">
                          <a:solidFill>
                            <a:schemeClr val="dk1"/>
                          </a:solidFill>
                          <a:latin typeface="Arial"/>
                          <a:ea typeface="Arial"/>
                        </a:defRPr>
                      </a:lvl8pPr>
                      <a:lvl9pPr marL="3657600" algn="l" rtl="0" eaLnBrk="1" latinLnBrk="0" hangingPunct="1">
                        <a:defRPr kumimoji="0" kern="1200">
                          <a:solidFill>
                            <a:schemeClr val="dk1"/>
                          </a:solidFill>
                          <a:latin typeface="Arial"/>
                          <a:ea typeface="Arial"/>
                        </a:defRPr>
                      </a:lvl9pPr>
                    </a:lstStyle>
                    <a:p>
                      <a:pPr marL="0" marR="0" indent="0" algn="ctr" defTabSz="911225" rtl="0" eaLnBrk="1" fontAlgn="auto" latinLnBrk="0" hangingPunct="1">
                        <a:lnSpc>
                          <a:spcPct val="100000"/>
                        </a:lnSpc>
                        <a:spcBef>
                          <a:spcPts val="0"/>
                        </a:spcBef>
                        <a:spcAft>
                          <a:spcPts val="0"/>
                        </a:spcAft>
                        <a:buClrTx/>
                        <a:buSzTx/>
                        <a:buFontTx/>
                        <a:buNone/>
                        <a:defRPr/>
                      </a:pPr>
                      <a:r>
                        <a:rPr lang="en-US" altLang="zh-TW" sz="900" b="1" dirty="0" smtClean="0">
                          <a:solidFill>
                            <a:schemeClr val="tx1"/>
                          </a:solidFill>
                          <a:latin typeface="微軟正黑體" panose="020B0604030504040204" pitchFamily="34" charset="-120"/>
                          <a:ea typeface="微軟正黑體" panose="020B0604030504040204" pitchFamily="34" charset="-120"/>
                        </a:rPr>
                        <a:t>2019</a:t>
                      </a:r>
                      <a:r>
                        <a:rPr lang="zh-TW" altLang="en-US" sz="900" b="1" dirty="0" smtClean="0">
                          <a:solidFill>
                            <a:schemeClr val="tx1"/>
                          </a:solidFill>
                          <a:latin typeface="微軟正黑體" panose="020B0604030504040204" pitchFamily="34" charset="-120"/>
                          <a:ea typeface="微軟正黑體" panose="020B0604030504040204" pitchFamily="34" charset="-120"/>
                        </a:rPr>
                        <a:t>年</a:t>
                      </a:r>
                      <a:r>
                        <a:rPr lang="zh-TW" altLang="en-US" sz="900" b="1" dirty="0">
                          <a:solidFill>
                            <a:schemeClr val="tx1"/>
                          </a:solidFill>
                          <a:latin typeface="微軟正黑體" panose="020B0604030504040204" pitchFamily="34" charset="-120"/>
                          <a:ea typeface="微軟正黑體" panose="020B0604030504040204" pitchFamily="34" charset="-120"/>
                        </a:rPr>
                        <a:t>目標</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rtl="0" eaLnBrk="1" latinLnBrk="0" hangingPunct="1">
                        <a:defRPr kumimoji="0" kern="1200">
                          <a:solidFill>
                            <a:schemeClr val="dk1"/>
                          </a:solidFill>
                          <a:latin typeface="Arial"/>
                          <a:ea typeface="Arial"/>
                        </a:defRPr>
                      </a:lvl1pPr>
                      <a:lvl2pPr marL="457200" algn="l" rtl="0" eaLnBrk="1" latinLnBrk="0" hangingPunct="1">
                        <a:defRPr kumimoji="0" kern="1200">
                          <a:solidFill>
                            <a:schemeClr val="dk1"/>
                          </a:solidFill>
                          <a:latin typeface="Arial"/>
                          <a:ea typeface="Arial"/>
                        </a:defRPr>
                      </a:lvl2pPr>
                      <a:lvl3pPr marL="914400" algn="l" rtl="0" eaLnBrk="1" latinLnBrk="0" hangingPunct="1">
                        <a:defRPr kumimoji="0" kern="1200">
                          <a:solidFill>
                            <a:schemeClr val="dk1"/>
                          </a:solidFill>
                          <a:latin typeface="Arial"/>
                          <a:ea typeface="Arial"/>
                        </a:defRPr>
                      </a:lvl3pPr>
                      <a:lvl4pPr marL="1371600" algn="l" rtl="0" eaLnBrk="1" latinLnBrk="0" hangingPunct="1">
                        <a:defRPr kumimoji="0" kern="1200">
                          <a:solidFill>
                            <a:schemeClr val="dk1"/>
                          </a:solidFill>
                          <a:latin typeface="Arial"/>
                          <a:ea typeface="Arial"/>
                        </a:defRPr>
                      </a:lvl4pPr>
                      <a:lvl5pPr marL="1828800" algn="l" rtl="0" eaLnBrk="1" latinLnBrk="0" hangingPunct="1">
                        <a:defRPr kumimoji="0" kern="1200">
                          <a:solidFill>
                            <a:schemeClr val="dk1"/>
                          </a:solidFill>
                          <a:latin typeface="Arial"/>
                          <a:ea typeface="Arial"/>
                        </a:defRPr>
                      </a:lvl5pPr>
                      <a:lvl6pPr marL="2286000" algn="l" rtl="0" eaLnBrk="1" latinLnBrk="0" hangingPunct="1">
                        <a:defRPr kumimoji="0" kern="1200">
                          <a:solidFill>
                            <a:schemeClr val="dk1"/>
                          </a:solidFill>
                          <a:latin typeface="Arial"/>
                          <a:ea typeface="Arial"/>
                        </a:defRPr>
                      </a:lvl6pPr>
                      <a:lvl7pPr marL="2743200" algn="l" rtl="0" eaLnBrk="1" latinLnBrk="0" hangingPunct="1">
                        <a:defRPr kumimoji="0" kern="1200">
                          <a:solidFill>
                            <a:schemeClr val="dk1"/>
                          </a:solidFill>
                          <a:latin typeface="Arial"/>
                          <a:ea typeface="Arial"/>
                        </a:defRPr>
                      </a:lvl7pPr>
                      <a:lvl8pPr marL="3200400" algn="l" rtl="0" eaLnBrk="1" latinLnBrk="0" hangingPunct="1">
                        <a:defRPr kumimoji="0" kern="1200">
                          <a:solidFill>
                            <a:schemeClr val="dk1"/>
                          </a:solidFill>
                          <a:latin typeface="Arial"/>
                          <a:ea typeface="Arial"/>
                        </a:defRPr>
                      </a:lvl8pPr>
                      <a:lvl9pPr marL="3657600" algn="l" rtl="0" eaLnBrk="1" latinLnBrk="0" hangingPunct="1">
                        <a:defRPr kumimoji="0" kern="1200">
                          <a:solidFill>
                            <a:schemeClr val="dk1"/>
                          </a:solidFill>
                          <a:latin typeface="Arial"/>
                          <a:ea typeface="Arial"/>
                        </a:defRPr>
                      </a:lvl9pPr>
                    </a:lstStyle>
                    <a:p>
                      <a:pPr marL="0" marR="0" indent="0" algn="ctr" defTabSz="911225" rtl="0" eaLnBrk="1" fontAlgn="auto" latinLnBrk="0" hangingPunct="1">
                        <a:lnSpc>
                          <a:spcPct val="100000"/>
                        </a:lnSpc>
                        <a:spcBef>
                          <a:spcPts val="0"/>
                        </a:spcBef>
                        <a:spcAft>
                          <a:spcPts val="0"/>
                        </a:spcAft>
                        <a:buClrTx/>
                        <a:buSzTx/>
                        <a:buFontTx/>
                        <a:buNone/>
                        <a:defRPr/>
                      </a:pPr>
                      <a:r>
                        <a:rPr lang="en-US" altLang="zh-TW" sz="900" b="1" dirty="0" smtClean="0">
                          <a:solidFill>
                            <a:schemeClr val="tx1"/>
                          </a:solidFill>
                          <a:latin typeface="微軟正黑體" panose="020B0604030504040204" pitchFamily="34" charset="-120"/>
                          <a:ea typeface="微軟正黑體" panose="020B0604030504040204" pitchFamily="34" charset="-120"/>
                        </a:rPr>
                        <a:t>2019</a:t>
                      </a:r>
                      <a:r>
                        <a:rPr lang="zh-TW" altLang="en-US" sz="900" b="1" dirty="0" smtClean="0">
                          <a:solidFill>
                            <a:schemeClr val="tx1"/>
                          </a:solidFill>
                          <a:latin typeface="微軟正黑體" panose="020B0604030504040204" pitchFamily="34" charset="-120"/>
                          <a:ea typeface="微軟正黑體" panose="020B0604030504040204" pitchFamily="34" charset="-120"/>
                        </a:rPr>
                        <a:t>年</a:t>
                      </a:r>
                      <a:r>
                        <a:rPr lang="zh-TW" altLang="en-US" sz="900" b="1" dirty="0">
                          <a:solidFill>
                            <a:schemeClr val="tx1"/>
                          </a:solidFill>
                          <a:latin typeface="微軟正黑體" panose="020B0604030504040204" pitchFamily="34" charset="-120"/>
                          <a:ea typeface="微軟正黑體" panose="020B0604030504040204" pitchFamily="34" charset="-120"/>
                        </a:rPr>
                        <a:t>目標達成狀況</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733050">
                <a:tc vMerge="1">
                  <a:txBody>
                    <a:bodyPr/>
                    <a:lstStyle/>
                    <a:p>
                      <a:endParaRPr lang="zh-TW"/>
                    </a:p>
                  </a:txBody>
                  <a:tcPr/>
                </a:tc>
                <a:tc>
                  <a:txBody>
                    <a:bodyPr/>
                    <a:lstStyle>
                      <a:lvl1pPr marL="0" algn="l" rtl="0" eaLnBrk="1" latinLnBrk="0" hangingPunct="1">
                        <a:defRPr kumimoji="0" kern="1200">
                          <a:solidFill>
                            <a:schemeClr val="dk1"/>
                          </a:solidFill>
                          <a:latin typeface="Arial"/>
                          <a:ea typeface="Arial"/>
                        </a:defRPr>
                      </a:lvl1pPr>
                      <a:lvl2pPr marL="457200" algn="l" rtl="0" eaLnBrk="1" latinLnBrk="0" hangingPunct="1">
                        <a:defRPr kumimoji="0" kern="1200">
                          <a:solidFill>
                            <a:schemeClr val="dk1"/>
                          </a:solidFill>
                          <a:latin typeface="Arial"/>
                          <a:ea typeface="Arial"/>
                        </a:defRPr>
                      </a:lvl2pPr>
                      <a:lvl3pPr marL="914400" algn="l" rtl="0" eaLnBrk="1" latinLnBrk="0" hangingPunct="1">
                        <a:defRPr kumimoji="0" kern="1200">
                          <a:solidFill>
                            <a:schemeClr val="dk1"/>
                          </a:solidFill>
                          <a:latin typeface="Arial"/>
                          <a:ea typeface="Arial"/>
                        </a:defRPr>
                      </a:lvl3pPr>
                      <a:lvl4pPr marL="1371600" algn="l" rtl="0" eaLnBrk="1" latinLnBrk="0" hangingPunct="1">
                        <a:defRPr kumimoji="0" kern="1200">
                          <a:solidFill>
                            <a:schemeClr val="dk1"/>
                          </a:solidFill>
                          <a:latin typeface="Arial"/>
                          <a:ea typeface="Arial"/>
                        </a:defRPr>
                      </a:lvl4pPr>
                      <a:lvl5pPr marL="1828800" algn="l" rtl="0" eaLnBrk="1" latinLnBrk="0" hangingPunct="1">
                        <a:defRPr kumimoji="0" kern="1200">
                          <a:solidFill>
                            <a:schemeClr val="dk1"/>
                          </a:solidFill>
                          <a:latin typeface="Arial"/>
                          <a:ea typeface="Arial"/>
                        </a:defRPr>
                      </a:lvl5pPr>
                      <a:lvl6pPr marL="2286000" algn="l" rtl="0" eaLnBrk="1" latinLnBrk="0" hangingPunct="1">
                        <a:defRPr kumimoji="0" kern="1200">
                          <a:solidFill>
                            <a:schemeClr val="dk1"/>
                          </a:solidFill>
                          <a:latin typeface="Arial"/>
                          <a:ea typeface="Arial"/>
                        </a:defRPr>
                      </a:lvl6pPr>
                      <a:lvl7pPr marL="2743200" algn="l" rtl="0" eaLnBrk="1" latinLnBrk="0" hangingPunct="1">
                        <a:defRPr kumimoji="0" kern="1200">
                          <a:solidFill>
                            <a:schemeClr val="dk1"/>
                          </a:solidFill>
                          <a:latin typeface="Arial"/>
                          <a:ea typeface="Arial"/>
                        </a:defRPr>
                      </a:lvl7pPr>
                      <a:lvl8pPr marL="3200400" algn="l" rtl="0" eaLnBrk="1" latinLnBrk="0" hangingPunct="1">
                        <a:defRPr kumimoji="0" kern="1200">
                          <a:solidFill>
                            <a:schemeClr val="dk1"/>
                          </a:solidFill>
                          <a:latin typeface="Arial"/>
                          <a:ea typeface="Arial"/>
                        </a:defRPr>
                      </a:lvl8pPr>
                      <a:lvl9pPr marL="3657600" algn="l" rtl="0" eaLnBrk="1" latinLnBrk="0" hangingPunct="1">
                        <a:defRPr kumimoji="0" kern="1200">
                          <a:solidFill>
                            <a:schemeClr val="dk1"/>
                          </a:solidFill>
                          <a:latin typeface="Arial"/>
                          <a:ea typeface="Arial"/>
                        </a:defRPr>
                      </a:lvl9pPr>
                    </a:lstStyle>
                    <a:p>
                      <a:pPr marL="0" marR="0" indent="0" algn="l" defTabSz="914400" rtl="0" eaLnBrk="1" fontAlgn="auto" latinLnBrk="0" hangingPunct="1">
                        <a:lnSpc>
                          <a:spcPct val="150000"/>
                        </a:lnSpc>
                        <a:spcBef>
                          <a:spcPts val="0"/>
                        </a:spcBef>
                        <a:spcAft>
                          <a:spcPts val="0"/>
                        </a:spcAft>
                        <a:buClrTx/>
                        <a:buSzTx/>
                        <a:buFontTx/>
                        <a:buNone/>
                        <a:defRPr/>
                      </a:pPr>
                      <a:r>
                        <a:rPr lang="zh-TW" altLang="zh-TW" sz="900" kern="1200" dirty="0">
                          <a:solidFill>
                            <a:schemeClr val="tx1"/>
                          </a:solidFill>
                          <a:latin typeface="微軟正黑體" panose="020B0604030504040204" pitchFamily="34" charset="-120"/>
                          <a:ea typeface="微軟正黑體" panose="020B0604030504040204" pitchFamily="34" charset="-120"/>
                          <a:cs typeface="+mn-cs"/>
                        </a:rPr>
                        <a:t>每年實施</a:t>
                      </a:r>
                      <a:r>
                        <a:rPr lang="zh-TW" altLang="zh-TW" sz="900" kern="1200" dirty="0" smtClean="0">
                          <a:solidFill>
                            <a:schemeClr val="tx1"/>
                          </a:solidFill>
                          <a:latin typeface="微軟正黑體" panose="020B0604030504040204" pitchFamily="34" charset="-120"/>
                          <a:ea typeface="微軟正黑體" panose="020B0604030504040204" pitchFamily="34" charset="-120"/>
                          <a:cs typeface="+mn-cs"/>
                        </a:rPr>
                        <a:t>至少</a:t>
                      </a:r>
                      <a:r>
                        <a:rPr lang="en-US" altLang="zh-TW" sz="900" kern="1200" dirty="0" smtClean="0">
                          <a:solidFill>
                            <a:schemeClr val="tx1"/>
                          </a:solidFill>
                          <a:latin typeface="微軟正黑體" panose="020B0604030504040204" pitchFamily="34" charset="-120"/>
                          <a:ea typeface="微軟正黑體" panose="020B0604030504040204" pitchFamily="34" charset="-120"/>
                          <a:cs typeface="+mn-cs"/>
                        </a:rPr>
                        <a:t>1</a:t>
                      </a:r>
                      <a:r>
                        <a:rPr lang="zh-TW" altLang="zh-TW" sz="900" kern="1200" dirty="0">
                          <a:solidFill>
                            <a:schemeClr val="tx1"/>
                          </a:solidFill>
                          <a:latin typeface="微軟正黑體" panose="020B0604030504040204" pitchFamily="34" charset="-120"/>
                          <a:ea typeface="微軟正黑體" panose="020B0604030504040204" pitchFamily="34" charset="-120"/>
                          <a:cs typeface="+mn-cs"/>
                        </a:rPr>
                        <a:t>次弱點</a:t>
                      </a:r>
                      <a:r>
                        <a:rPr lang="zh-TW" altLang="zh-TW" sz="900" kern="1200" dirty="0" smtClean="0">
                          <a:solidFill>
                            <a:schemeClr val="tx1"/>
                          </a:solidFill>
                          <a:latin typeface="微軟正黑體" panose="020B0604030504040204" pitchFamily="34" charset="-120"/>
                          <a:ea typeface="微軟正黑體" panose="020B0604030504040204" pitchFamily="34" charset="-120"/>
                          <a:cs typeface="+mn-cs"/>
                        </a:rPr>
                        <a:t>掃描</a:t>
                      </a:r>
                      <a:r>
                        <a:rPr lang="zh-TW" altLang="en-US" sz="900" kern="1200" dirty="0" smtClean="0">
                          <a:solidFill>
                            <a:schemeClr val="tx1"/>
                          </a:solidFill>
                          <a:latin typeface="微軟正黑體" panose="020B0604030504040204" pitchFamily="34" charset="-120"/>
                          <a:ea typeface="微軟正黑體" panose="020B0604030504040204" pitchFamily="34" charset="-120"/>
                          <a:cs typeface="+mn-cs"/>
                        </a:rPr>
                        <a:t>。</a:t>
                      </a:r>
                      <a:endParaRPr lang="zh-TW" altLang="en-US" sz="900" kern="1200" dirty="0">
                        <a:solidFill>
                          <a:schemeClr val="tx1"/>
                        </a:solidFill>
                        <a:latin typeface="微軟正黑體" panose="020B0604030504040204" pitchFamily="34" charset="-120"/>
                        <a:ea typeface="微軟正黑體" panose="020B0604030504040204" pitchFamily="34" charset="-120"/>
                        <a:cs typeface="+mn-cs"/>
                      </a:endParaRPr>
                    </a:p>
                    <a:p>
                      <a:pPr>
                        <a:lnSpc>
                          <a:spcPct val="150000"/>
                        </a:lnSpc>
                      </a:pPr>
                      <a:endParaRPr lang="zh-TW" altLang="en-US" sz="900" kern="1200" dirty="0">
                        <a:solidFill>
                          <a:schemeClr val="tx1"/>
                        </a:solidFill>
                        <a:latin typeface="微軟正黑體" panose="020B0604030504040204" pitchFamily="34" charset="-120"/>
                        <a:ea typeface="微軟正黑體" panose="020B0604030504040204" pitchFamily="34" charset="-120"/>
                        <a:cs typeface="+mn-cs"/>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rtl="0" eaLnBrk="1" latinLnBrk="0" hangingPunct="1">
                        <a:defRPr kumimoji="0" kern="1200">
                          <a:solidFill>
                            <a:schemeClr val="dk1"/>
                          </a:solidFill>
                          <a:latin typeface="Arial"/>
                          <a:ea typeface="Arial"/>
                        </a:defRPr>
                      </a:lvl1pPr>
                      <a:lvl2pPr marL="457200" algn="l" rtl="0" eaLnBrk="1" latinLnBrk="0" hangingPunct="1">
                        <a:defRPr kumimoji="0" kern="1200">
                          <a:solidFill>
                            <a:schemeClr val="dk1"/>
                          </a:solidFill>
                          <a:latin typeface="Arial"/>
                          <a:ea typeface="Arial"/>
                        </a:defRPr>
                      </a:lvl2pPr>
                      <a:lvl3pPr marL="914400" algn="l" rtl="0" eaLnBrk="1" latinLnBrk="0" hangingPunct="1">
                        <a:defRPr kumimoji="0" kern="1200">
                          <a:solidFill>
                            <a:schemeClr val="dk1"/>
                          </a:solidFill>
                          <a:latin typeface="Arial"/>
                          <a:ea typeface="Arial"/>
                        </a:defRPr>
                      </a:lvl3pPr>
                      <a:lvl4pPr marL="1371600" algn="l" rtl="0" eaLnBrk="1" latinLnBrk="0" hangingPunct="1">
                        <a:defRPr kumimoji="0" kern="1200">
                          <a:solidFill>
                            <a:schemeClr val="dk1"/>
                          </a:solidFill>
                          <a:latin typeface="Arial"/>
                          <a:ea typeface="Arial"/>
                        </a:defRPr>
                      </a:lvl4pPr>
                      <a:lvl5pPr marL="1828800" algn="l" rtl="0" eaLnBrk="1" latinLnBrk="0" hangingPunct="1">
                        <a:defRPr kumimoji="0" kern="1200">
                          <a:solidFill>
                            <a:schemeClr val="dk1"/>
                          </a:solidFill>
                          <a:latin typeface="Arial"/>
                          <a:ea typeface="Arial"/>
                        </a:defRPr>
                      </a:lvl5pPr>
                      <a:lvl6pPr marL="2286000" algn="l" rtl="0" eaLnBrk="1" latinLnBrk="0" hangingPunct="1">
                        <a:defRPr kumimoji="0" kern="1200">
                          <a:solidFill>
                            <a:schemeClr val="dk1"/>
                          </a:solidFill>
                          <a:latin typeface="Arial"/>
                          <a:ea typeface="Arial"/>
                        </a:defRPr>
                      </a:lvl6pPr>
                      <a:lvl7pPr marL="2743200" algn="l" rtl="0" eaLnBrk="1" latinLnBrk="0" hangingPunct="1">
                        <a:defRPr kumimoji="0" kern="1200">
                          <a:solidFill>
                            <a:schemeClr val="dk1"/>
                          </a:solidFill>
                          <a:latin typeface="Arial"/>
                          <a:ea typeface="Arial"/>
                        </a:defRPr>
                      </a:lvl7pPr>
                      <a:lvl8pPr marL="3200400" algn="l" rtl="0" eaLnBrk="1" latinLnBrk="0" hangingPunct="1">
                        <a:defRPr kumimoji="0" kern="1200">
                          <a:solidFill>
                            <a:schemeClr val="dk1"/>
                          </a:solidFill>
                          <a:latin typeface="Arial"/>
                          <a:ea typeface="Arial"/>
                        </a:defRPr>
                      </a:lvl8pPr>
                      <a:lvl9pPr marL="3657600" algn="l" rtl="0" eaLnBrk="1" latinLnBrk="0" hangingPunct="1">
                        <a:defRPr kumimoji="0" kern="1200">
                          <a:solidFill>
                            <a:schemeClr val="dk1"/>
                          </a:solidFill>
                          <a:latin typeface="Arial"/>
                          <a:ea typeface="Arial"/>
                        </a:defRPr>
                      </a:lvl9pPr>
                    </a:lstStyle>
                    <a:p>
                      <a:pPr marL="0" marR="0" lvl="0" indent="0" algn="l" defTabSz="911225" rtl="0" eaLnBrk="1" fontAlgn="auto" latinLnBrk="0" hangingPunct="1">
                        <a:lnSpc>
                          <a:spcPct val="150000"/>
                        </a:lnSpc>
                        <a:spcBef>
                          <a:spcPts val="0"/>
                        </a:spcBef>
                        <a:spcAft>
                          <a:spcPts val="0"/>
                        </a:spcAft>
                        <a:buClrTx/>
                        <a:buSzTx/>
                        <a:buFontTx/>
                        <a:buNone/>
                        <a:defRPr/>
                      </a:pPr>
                      <a:r>
                        <a:rPr lang="en-US" altLang="zh-TW" sz="900" kern="1200" baseline="0" dirty="0" smtClean="0">
                          <a:solidFill>
                            <a:schemeClr val="dk1"/>
                          </a:solidFill>
                          <a:latin typeface="微軟正黑體" panose="020B0604030504040204" pitchFamily="34" charset="-120"/>
                          <a:ea typeface="微軟正黑體" panose="020B0604030504040204" pitchFamily="34" charset="-120"/>
                          <a:cs typeface="+mn-cs"/>
                        </a:rPr>
                        <a:t>1.2019</a:t>
                      </a:r>
                      <a:r>
                        <a:rPr lang="zh-TW" altLang="en-US" sz="900" kern="1200" baseline="0" dirty="0" smtClean="0">
                          <a:solidFill>
                            <a:schemeClr val="dk1"/>
                          </a:solidFill>
                          <a:latin typeface="微軟正黑體" panose="020B0604030504040204" pitchFamily="34" charset="-120"/>
                          <a:ea typeface="微軟正黑體" panose="020B0604030504040204" pitchFamily="34" charset="-120"/>
                          <a:cs typeface="+mn-cs"/>
                        </a:rPr>
                        <a:t>年</a:t>
                      </a:r>
                      <a:r>
                        <a:rPr lang="zh-TW" altLang="en-US" sz="900" kern="1200" baseline="0" dirty="0" smtClean="0">
                          <a:solidFill>
                            <a:schemeClr val="tx1"/>
                          </a:solidFill>
                          <a:latin typeface="微軟正黑體" panose="020B0604030504040204" pitchFamily="34" charset="-120"/>
                          <a:ea typeface="微軟正黑體" panose="020B0604030504040204" pitchFamily="34" charset="-120"/>
                          <a:cs typeface="+mn-cs"/>
                        </a:rPr>
                        <a:t>弱點掃描報告產生。</a:t>
                      </a:r>
                      <a:endParaRPr lang="en-US" altLang="zh-TW" sz="900" kern="1200" baseline="0" dirty="0" smtClean="0">
                        <a:solidFill>
                          <a:schemeClr val="tx1"/>
                        </a:solidFill>
                        <a:latin typeface="微軟正黑體" panose="020B0604030504040204" pitchFamily="34" charset="-120"/>
                        <a:ea typeface="微軟正黑體" panose="020B0604030504040204" pitchFamily="34" charset="-120"/>
                        <a:cs typeface="+mn-cs"/>
                      </a:endParaRPr>
                    </a:p>
                    <a:p>
                      <a:pPr marL="0" marR="0" lvl="0" indent="0" algn="l" defTabSz="911225" rtl="0" eaLnBrk="1" fontAlgn="auto" latinLnBrk="0" hangingPunct="1">
                        <a:lnSpc>
                          <a:spcPct val="150000"/>
                        </a:lnSpc>
                        <a:spcBef>
                          <a:spcPts val="0"/>
                        </a:spcBef>
                        <a:spcAft>
                          <a:spcPts val="0"/>
                        </a:spcAft>
                        <a:buClrTx/>
                        <a:buSzTx/>
                        <a:buFontTx/>
                        <a:buNone/>
                        <a:defRPr/>
                      </a:pPr>
                      <a:endParaRPr lang="en-US" altLang="zh-TW" sz="900" kern="1200" baseline="0" dirty="0">
                        <a:solidFill>
                          <a:schemeClr val="dk1"/>
                        </a:solidFill>
                        <a:latin typeface="微軟正黑體" panose="020B0604030504040204" pitchFamily="34" charset="-120"/>
                        <a:ea typeface="微軟正黑體" panose="020B0604030504040204" pitchFamily="34" charset="-120"/>
                        <a:cs typeface="+mn-cs"/>
                      </a:endParaRPr>
                    </a:p>
                    <a:p>
                      <a:pPr marL="0" marR="0" lvl="0" indent="0" algn="l" defTabSz="911225" rtl="0" eaLnBrk="1" fontAlgn="auto" latinLnBrk="0" hangingPunct="1">
                        <a:lnSpc>
                          <a:spcPct val="150000"/>
                        </a:lnSpc>
                        <a:spcBef>
                          <a:spcPts val="0"/>
                        </a:spcBef>
                        <a:spcAft>
                          <a:spcPts val="0"/>
                        </a:spcAft>
                        <a:buClrTx/>
                        <a:buSzTx/>
                        <a:buFontTx/>
                        <a:buNone/>
                        <a:defRPr/>
                      </a:pPr>
                      <a:endParaRPr lang="en-US" altLang="zh-TW" sz="900" kern="1200" baseline="0" dirty="0">
                        <a:solidFill>
                          <a:schemeClr val="tx1"/>
                        </a:solidFill>
                        <a:latin typeface="微軟正黑體" panose="020B0604030504040204" pitchFamily="34" charset="-120"/>
                        <a:ea typeface="微軟正黑體" panose="020B0604030504040204" pitchFamily="34" charset="-120"/>
                        <a:cs typeface="+mn-cs"/>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867955">
                <a:tc>
                  <a:txBody>
                    <a:bodyPr/>
                    <a:lstStyle>
                      <a:lvl1pPr marL="0" algn="l" rtl="0" eaLnBrk="1" latinLnBrk="0" hangingPunct="1">
                        <a:defRPr kumimoji="0" kern="1200">
                          <a:solidFill>
                            <a:schemeClr val="dk1"/>
                          </a:solidFill>
                          <a:latin typeface="Arial"/>
                          <a:ea typeface="Arial"/>
                        </a:defRPr>
                      </a:lvl1pPr>
                      <a:lvl2pPr marL="457200" algn="l" rtl="0" eaLnBrk="1" latinLnBrk="0" hangingPunct="1">
                        <a:defRPr kumimoji="0" kern="1200">
                          <a:solidFill>
                            <a:schemeClr val="dk1"/>
                          </a:solidFill>
                          <a:latin typeface="Arial"/>
                          <a:ea typeface="Arial"/>
                        </a:defRPr>
                      </a:lvl2pPr>
                      <a:lvl3pPr marL="914400" algn="l" rtl="0" eaLnBrk="1" latinLnBrk="0" hangingPunct="1">
                        <a:defRPr kumimoji="0" kern="1200">
                          <a:solidFill>
                            <a:schemeClr val="dk1"/>
                          </a:solidFill>
                          <a:latin typeface="Arial"/>
                          <a:ea typeface="Arial"/>
                        </a:defRPr>
                      </a:lvl3pPr>
                      <a:lvl4pPr marL="1371600" algn="l" rtl="0" eaLnBrk="1" latinLnBrk="0" hangingPunct="1">
                        <a:defRPr kumimoji="0" kern="1200">
                          <a:solidFill>
                            <a:schemeClr val="dk1"/>
                          </a:solidFill>
                          <a:latin typeface="Arial"/>
                          <a:ea typeface="Arial"/>
                        </a:defRPr>
                      </a:lvl4pPr>
                      <a:lvl5pPr marL="1828800" algn="l" rtl="0" eaLnBrk="1" latinLnBrk="0" hangingPunct="1">
                        <a:defRPr kumimoji="0" kern="1200">
                          <a:solidFill>
                            <a:schemeClr val="dk1"/>
                          </a:solidFill>
                          <a:latin typeface="Arial"/>
                          <a:ea typeface="Arial"/>
                        </a:defRPr>
                      </a:lvl5pPr>
                      <a:lvl6pPr marL="2286000" algn="l" rtl="0" eaLnBrk="1" latinLnBrk="0" hangingPunct="1">
                        <a:defRPr kumimoji="0" kern="1200">
                          <a:solidFill>
                            <a:schemeClr val="dk1"/>
                          </a:solidFill>
                          <a:latin typeface="Arial"/>
                          <a:ea typeface="Arial"/>
                        </a:defRPr>
                      </a:lvl6pPr>
                      <a:lvl7pPr marL="2743200" algn="l" rtl="0" eaLnBrk="1" latinLnBrk="0" hangingPunct="1">
                        <a:defRPr kumimoji="0" kern="1200">
                          <a:solidFill>
                            <a:schemeClr val="dk1"/>
                          </a:solidFill>
                          <a:latin typeface="Arial"/>
                          <a:ea typeface="Arial"/>
                        </a:defRPr>
                      </a:lvl7pPr>
                      <a:lvl8pPr marL="3200400" algn="l" rtl="0" eaLnBrk="1" latinLnBrk="0" hangingPunct="1">
                        <a:defRPr kumimoji="0" kern="1200">
                          <a:solidFill>
                            <a:schemeClr val="dk1"/>
                          </a:solidFill>
                          <a:latin typeface="Arial"/>
                          <a:ea typeface="Arial"/>
                        </a:defRPr>
                      </a:lvl8pPr>
                      <a:lvl9pPr marL="3657600" algn="l" rtl="0" eaLnBrk="1" latinLnBrk="0" hangingPunct="1">
                        <a:defRPr kumimoji="0" kern="1200">
                          <a:solidFill>
                            <a:schemeClr val="dk1"/>
                          </a:solidFill>
                          <a:latin typeface="Arial"/>
                          <a:ea typeface="Arial"/>
                        </a:defRPr>
                      </a:lvl9pPr>
                    </a:lstStyle>
                    <a:p>
                      <a:pPr algn="ctr"/>
                      <a:r>
                        <a:rPr lang="en-US" altLang="zh-TW" sz="900" b="1" dirty="0" smtClean="0">
                          <a:solidFill>
                            <a:schemeClr val="tx1"/>
                          </a:solidFill>
                          <a:latin typeface="微軟正黑體" panose="020B0604030504040204" pitchFamily="34" charset="-120"/>
                          <a:ea typeface="微軟正黑體" panose="020B0604030504040204" pitchFamily="34" charset="-120"/>
                        </a:rPr>
                        <a:t>2020</a:t>
                      </a:r>
                      <a:r>
                        <a:rPr lang="zh-TW" altLang="en-US" sz="900" b="1" dirty="0" smtClean="0">
                          <a:solidFill>
                            <a:schemeClr val="tx1"/>
                          </a:solidFill>
                          <a:latin typeface="微軟正黑體" panose="020B0604030504040204" pitchFamily="34" charset="-120"/>
                          <a:ea typeface="微軟正黑體" panose="020B0604030504040204" pitchFamily="34" charset="-120"/>
                        </a:rPr>
                        <a:t>年</a:t>
                      </a:r>
                      <a:r>
                        <a:rPr lang="zh-TW" altLang="en-US" sz="900" b="1" dirty="0">
                          <a:solidFill>
                            <a:schemeClr val="tx1"/>
                          </a:solidFill>
                          <a:latin typeface="微軟正黑體" panose="020B0604030504040204" pitchFamily="34" charset="-120"/>
                          <a:ea typeface="微軟正黑體" panose="020B0604030504040204" pitchFamily="34" charset="-120"/>
                        </a:rPr>
                        <a:t>推展重點</a:t>
                      </a:r>
                      <a:endParaRPr lang="en-US" altLang="zh-TW" sz="900" b="1" dirty="0">
                        <a:solidFill>
                          <a:schemeClr val="tx1"/>
                        </a:solidFill>
                        <a:latin typeface="微軟正黑體" panose="020B0604030504040204" pitchFamily="34" charset="-120"/>
                        <a:ea typeface="微軟正黑體" panose="020B0604030504040204" pitchFamily="34" charset="-12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lvl1pPr marL="0" algn="l" rtl="0" eaLnBrk="1" latinLnBrk="0" hangingPunct="1">
                        <a:defRPr kumimoji="0" kern="1200">
                          <a:solidFill>
                            <a:schemeClr val="dk1"/>
                          </a:solidFill>
                          <a:latin typeface="Arial"/>
                          <a:ea typeface="Arial"/>
                        </a:defRPr>
                      </a:lvl1pPr>
                      <a:lvl2pPr marL="457200" algn="l" rtl="0" eaLnBrk="1" latinLnBrk="0" hangingPunct="1">
                        <a:defRPr kumimoji="0" kern="1200">
                          <a:solidFill>
                            <a:schemeClr val="dk1"/>
                          </a:solidFill>
                          <a:latin typeface="Arial"/>
                          <a:ea typeface="Arial"/>
                        </a:defRPr>
                      </a:lvl2pPr>
                      <a:lvl3pPr marL="914400" algn="l" rtl="0" eaLnBrk="1" latinLnBrk="0" hangingPunct="1">
                        <a:defRPr kumimoji="0" kern="1200">
                          <a:solidFill>
                            <a:schemeClr val="dk1"/>
                          </a:solidFill>
                          <a:latin typeface="Arial"/>
                          <a:ea typeface="Arial"/>
                        </a:defRPr>
                      </a:lvl3pPr>
                      <a:lvl4pPr marL="1371600" algn="l" rtl="0" eaLnBrk="1" latinLnBrk="0" hangingPunct="1">
                        <a:defRPr kumimoji="0" kern="1200">
                          <a:solidFill>
                            <a:schemeClr val="dk1"/>
                          </a:solidFill>
                          <a:latin typeface="Arial"/>
                          <a:ea typeface="Arial"/>
                        </a:defRPr>
                      </a:lvl4pPr>
                      <a:lvl5pPr marL="1828800" algn="l" rtl="0" eaLnBrk="1" latinLnBrk="0" hangingPunct="1">
                        <a:defRPr kumimoji="0" kern="1200">
                          <a:solidFill>
                            <a:schemeClr val="dk1"/>
                          </a:solidFill>
                          <a:latin typeface="Arial"/>
                          <a:ea typeface="Arial"/>
                        </a:defRPr>
                      </a:lvl5pPr>
                      <a:lvl6pPr marL="2286000" algn="l" rtl="0" eaLnBrk="1" latinLnBrk="0" hangingPunct="1">
                        <a:defRPr kumimoji="0" kern="1200">
                          <a:solidFill>
                            <a:schemeClr val="dk1"/>
                          </a:solidFill>
                          <a:latin typeface="Arial"/>
                          <a:ea typeface="Arial"/>
                        </a:defRPr>
                      </a:lvl6pPr>
                      <a:lvl7pPr marL="2743200" algn="l" rtl="0" eaLnBrk="1" latinLnBrk="0" hangingPunct="1">
                        <a:defRPr kumimoji="0" kern="1200">
                          <a:solidFill>
                            <a:schemeClr val="dk1"/>
                          </a:solidFill>
                          <a:latin typeface="Arial"/>
                          <a:ea typeface="Arial"/>
                        </a:defRPr>
                      </a:lvl7pPr>
                      <a:lvl8pPr marL="3200400" algn="l" rtl="0" eaLnBrk="1" latinLnBrk="0" hangingPunct="1">
                        <a:defRPr kumimoji="0" kern="1200">
                          <a:solidFill>
                            <a:schemeClr val="dk1"/>
                          </a:solidFill>
                          <a:latin typeface="Arial"/>
                          <a:ea typeface="Arial"/>
                        </a:defRPr>
                      </a:lvl8pPr>
                      <a:lvl9pPr marL="3657600" algn="l" rtl="0" eaLnBrk="1" latinLnBrk="0" hangingPunct="1">
                        <a:defRPr kumimoji="0" kern="1200">
                          <a:solidFill>
                            <a:schemeClr val="dk1"/>
                          </a:solidFill>
                          <a:latin typeface="Arial"/>
                          <a:ea typeface="Arial"/>
                        </a:defRPr>
                      </a:lvl9pPr>
                    </a:lstStyle>
                    <a:p>
                      <a:pPr marL="0" marR="0" lvl="0" indent="0" algn="l" defTabSz="911225" rtl="0" eaLnBrk="1" fontAlgn="auto" latinLnBrk="0" hangingPunct="1">
                        <a:lnSpc>
                          <a:spcPct val="100000"/>
                        </a:lnSpc>
                        <a:spcBef>
                          <a:spcPts val="0"/>
                        </a:spcBef>
                        <a:spcAft>
                          <a:spcPts val="0"/>
                        </a:spcAft>
                        <a:buClrTx/>
                        <a:buSzTx/>
                        <a:buFontTx/>
                        <a:buNone/>
                        <a:defRPr/>
                      </a:pPr>
                      <a:r>
                        <a:rPr lang="zh-TW" altLang="en-US" sz="900" dirty="0">
                          <a:latin typeface="微軟正黑體" panose="020B0604030504040204" pitchFamily="34" charset="-120"/>
                          <a:ea typeface="微軟正黑體" panose="020B0604030504040204" pitchFamily="34" charset="-120"/>
                        </a:rPr>
                        <a:t>資安目標</a:t>
                      </a:r>
                      <a:r>
                        <a:rPr lang="en-US" altLang="zh-TW" sz="900" dirty="0">
                          <a:latin typeface="微軟正黑體" panose="020B0604030504040204" pitchFamily="34" charset="-120"/>
                          <a:ea typeface="微軟正黑體" panose="020B0604030504040204" pitchFamily="34" charset="-120"/>
                        </a:rPr>
                        <a:t>:</a:t>
                      </a:r>
                    </a:p>
                    <a:p>
                      <a:pPr marL="171450" marR="0" lvl="0" indent="-171450" algn="l" defTabSz="911225" rtl="0" eaLnBrk="1" fontAlgn="auto" latinLnBrk="0" hangingPunct="1">
                        <a:lnSpc>
                          <a:spcPct val="100000"/>
                        </a:lnSpc>
                        <a:spcBef>
                          <a:spcPts val="0"/>
                        </a:spcBef>
                        <a:spcAft>
                          <a:spcPts val="0"/>
                        </a:spcAft>
                        <a:buClrTx/>
                        <a:buSzTx/>
                        <a:buFont typeface="Arial" panose="020B0604020202020204" pitchFamily="34" charset="0"/>
                        <a:buChar char="•"/>
                        <a:defRPr/>
                      </a:pPr>
                      <a:r>
                        <a:rPr lang="zh-TW" altLang="en-US" sz="900" dirty="0">
                          <a:latin typeface="微軟正黑體" panose="020B0604030504040204" pitchFamily="34" charset="-120"/>
                          <a:ea typeface="微軟正黑體" panose="020B0604030504040204" pitchFamily="34" charset="-120"/>
                        </a:rPr>
                        <a:t>為提高資訊資產的可用性，非預期的停止服務時間一次不超過</a:t>
                      </a:r>
                      <a:r>
                        <a:rPr lang="en-US" altLang="zh-TW" sz="900" dirty="0">
                          <a:latin typeface="微軟正黑體" panose="020B0604030504040204" pitchFamily="34" charset="-120"/>
                          <a:ea typeface="微軟正黑體" panose="020B0604030504040204" pitchFamily="34" charset="-120"/>
                        </a:rPr>
                        <a:t>3</a:t>
                      </a:r>
                      <a:r>
                        <a:rPr lang="zh-TW" altLang="en-US" sz="900" dirty="0">
                          <a:latin typeface="微軟正黑體" panose="020B0604030504040204" pitchFamily="34" charset="-120"/>
                          <a:ea typeface="微軟正黑體" panose="020B0604030504040204" pitchFamily="34" charset="-120"/>
                        </a:rPr>
                        <a:t>天，一年不可以超過</a:t>
                      </a:r>
                      <a:r>
                        <a:rPr lang="en-US" altLang="zh-TW" sz="900" dirty="0">
                          <a:latin typeface="微軟正黑體" panose="020B0604030504040204" pitchFamily="34" charset="-120"/>
                          <a:ea typeface="微軟正黑體" panose="020B0604030504040204" pitchFamily="34" charset="-120"/>
                        </a:rPr>
                        <a:t>2</a:t>
                      </a:r>
                      <a:r>
                        <a:rPr lang="zh-TW" altLang="en-US" sz="900" dirty="0">
                          <a:latin typeface="微軟正黑體" panose="020B0604030504040204" pitchFamily="34" charset="-120"/>
                          <a:ea typeface="微軟正黑體" panose="020B0604030504040204" pitchFamily="34" charset="-120"/>
                        </a:rPr>
                        <a:t>次。</a:t>
                      </a:r>
                    </a:p>
                    <a:p>
                      <a:pPr marL="171450" marR="0" lvl="0" indent="-171450" algn="l" defTabSz="911225" rtl="0" eaLnBrk="1" fontAlgn="auto" latinLnBrk="0" hangingPunct="1">
                        <a:lnSpc>
                          <a:spcPct val="100000"/>
                        </a:lnSpc>
                        <a:spcBef>
                          <a:spcPts val="0"/>
                        </a:spcBef>
                        <a:spcAft>
                          <a:spcPts val="0"/>
                        </a:spcAft>
                        <a:buClrTx/>
                        <a:buSzTx/>
                        <a:buFont typeface="Arial" panose="020B0604020202020204" pitchFamily="34" charset="0"/>
                        <a:buChar char="•"/>
                        <a:defRPr/>
                      </a:pPr>
                      <a:r>
                        <a:rPr lang="zh-TW" altLang="en-US" sz="900" dirty="0">
                          <a:solidFill>
                            <a:schemeClr val="tx1"/>
                          </a:solidFill>
                          <a:uFillTx/>
                          <a:latin typeface="微軟正黑體" panose="020B0604030504040204" pitchFamily="34" charset="-120"/>
                          <a:ea typeface="微軟正黑體" panose="020B0604030504040204" pitchFamily="34" charset="-120"/>
                        </a:rPr>
                        <a:t>每年實施至少</a:t>
                      </a:r>
                      <a:r>
                        <a:rPr lang="en-US" altLang="zh-TW" sz="900" dirty="0">
                          <a:solidFill>
                            <a:schemeClr val="tx1"/>
                          </a:solidFill>
                          <a:uFillTx/>
                          <a:latin typeface="微軟正黑體" panose="020B0604030504040204" pitchFamily="34" charset="-120"/>
                          <a:ea typeface="微軟正黑體" panose="020B0604030504040204" pitchFamily="34" charset="-120"/>
                        </a:rPr>
                        <a:t>1</a:t>
                      </a:r>
                      <a:r>
                        <a:rPr lang="zh-TW" altLang="en-US" sz="900" dirty="0">
                          <a:solidFill>
                            <a:schemeClr val="tx1"/>
                          </a:solidFill>
                          <a:uFillTx/>
                          <a:latin typeface="微軟正黑體" panose="020B0604030504040204" pitchFamily="34" charset="-120"/>
                          <a:ea typeface="微軟正黑體" panose="020B0604030504040204" pitchFamily="34" charset="-120"/>
                        </a:rPr>
                        <a:t>次弱點掃描</a:t>
                      </a:r>
                      <a:endParaRPr lang="zh-TW" altLang="en-US" sz="900" dirty="0">
                        <a:latin typeface="微軟正黑體" panose="020B0604030504040204" pitchFamily="34" charset="-120"/>
                        <a:ea typeface="微軟正黑體" panose="020B0604030504040204" pitchFamily="34" charset="-120"/>
                      </a:endParaRPr>
                    </a:p>
                    <a:p>
                      <a:pPr marL="171450" marR="0" lvl="0" indent="-171450" algn="l" defTabSz="911225" rtl="0" eaLnBrk="1" fontAlgn="auto" latinLnBrk="0" hangingPunct="1">
                        <a:lnSpc>
                          <a:spcPct val="100000"/>
                        </a:lnSpc>
                        <a:spcBef>
                          <a:spcPts val="0"/>
                        </a:spcBef>
                        <a:spcAft>
                          <a:spcPts val="0"/>
                        </a:spcAft>
                        <a:buClrTx/>
                        <a:buSzTx/>
                        <a:buFont typeface="Arial" panose="020B0604020202020204" pitchFamily="34" charset="0"/>
                        <a:buChar char="•"/>
                        <a:defRPr/>
                      </a:pPr>
                      <a:r>
                        <a:rPr lang="zh-TW" altLang="en-US" sz="900" dirty="0">
                          <a:latin typeface="微軟正黑體" panose="020B0604030504040204" pitchFamily="34" charset="-120"/>
                          <a:ea typeface="微軟正黑體" panose="020B0604030504040204" pitchFamily="34" charset="-120"/>
                        </a:rPr>
                        <a:t>為確保資料的完整性，帳號權限表的一致性在每次的帳號清查作業中比例不得低於</a:t>
                      </a:r>
                      <a:r>
                        <a:rPr lang="en-US" altLang="zh-TW" sz="900" dirty="0">
                          <a:latin typeface="微軟正黑體" panose="020B0604030504040204" pitchFamily="34" charset="-120"/>
                          <a:ea typeface="微軟正黑體" panose="020B0604030504040204" pitchFamily="34" charset="-120"/>
                        </a:rPr>
                        <a:t>99%</a:t>
                      </a:r>
                      <a:r>
                        <a:rPr lang="zh-TW" altLang="en-US" sz="900" dirty="0">
                          <a:latin typeface="微軟正黑體" panose="020B0604030504040204" pitchFamily="34" charset="-120"/>
                          <a:ea typeface="微軟正黑體" panose="020B0604030504040204" pitchFamily="34" charset="-120"/>
                        </a:rPr>
                        <a:t>。</a:t>
                      </a:r>
                      <a:endParaRPr lang="en-US" altLang="zh-TW" sz="900" dirty="0">
                        <a:latin typeface="微軟正黑體" panose="020B0604030504040204" pitchFamily="34" charset="-120"/>
                        <a:ea typeface="微軟正黑體" panose="020B0604030504040204" pitchFamily="34" charset="-120"/>
                      </a:endParaRPr>
                    </a:p>
                    <a:p>
                      <a:pPr marL="0" marR="0" lvl="0" indent="0" algn="l" defTabSz="911225" rtl="0" eaLnBrk="1" fontAlgn="auto" latinLnBrk="0" hangingPunct="1">
                        <a:lnSpc>
                          <a:spcPct val="100000"/>
                        </a:lnSpc>
                        <a:spcBef>
                          <a:spcPts val="0"/>
                        </a:spcBef>
                        <a:spcAft>
                          <a:spcPts val="0"/>
                        </a:spcAft>
                        <a:buClrTx/>
                        <a:buSzTx/>
                        <a:buFontTx/>
                        <a:buNone/>
                        <a:defRPr/>
                      </a:pPr>
                      <a:endParaRPr lang="en-US" altLang="zh-TW" sz="900" dirty="0">
                        <a:latin typeface="微軟正黑體" panose="020B0604030504040204" pitchFamily="34" charset="-120"/>
                        <a:ea typeface="微軟正黑體" panose="020B0604030504040204" pitchFamily="34" charset="-120"/>
                      </a:endParaRPr>
                    </a:p>
                    <a:p>
                      <a:pPr marL="0" marR="0" lvl="0" indent="0" algn="l" defTabSz="911225" rtl="0" eaLnBrk="1" fontAlgn="auto" latinLnBrk="0" hangingPunct="1">
                        <a:lnSpc>
                          <a:spcPct val="100000"/>
                        </a:lnSpc>
                        <a:spcBef>
                          <a:spcPts val="0"/>
                        </a:spcBef>
                        <a:spcAft>
                          <a:spcPts val="0"/>
                        </a:spcAft>
                        <a:buClrTx/>
                        <a:buSzTx/>
                        <a:buFontTx/>
                        <a:buNone/>
                        <a:defRPr/>
                      </a:pPr>
                      <a:r>
                        <a:rPr lang="zh-TW" altLang="en-US" sz="900" dirty="0">
                          <a:latin typeface="微軟正黑體" panose="020B0604030504040204" pitchFamily="34" charset="-120"/>
                          <a:ea typeface="微軟正黑體" panose="020B0604030504040204" pitchFamily="34" charset="-120"/>
                        </a:rPr>
                        <a:t>重點作法</a:t>
                      </a:r>
                      <a:r>
                        <a:rPr lang="en-US" altLang="zh-TW" sz="900" dirty="0">
                          <a:latin typeface="微軟正黑體" panose="020B0604030504040204" pitchFamily="34" charset="-120"/>
                          <a:ea typeface="微軟正黑體" panose="020B0604030504040204" pitchFamily="34" charset="-120"/>
                        </a:rPr>
                        <a:t>:</a:t>
                      </a:r>
                    </a:p>
                    <a:p>
                      <a:pPr marL="171450" marR="0" lvl="0" indent="-171450" algn="l" defTabSz="911225" rtl="0" eaLnBrk="1" fontAlgn="auto" latinLnBrk="0" hangingPunct="1">
                        <a:lnSpc>
                          <a:spcPct val="100000"/>
                        </a:lnSpc>
                        <a:spcBef>
                          <a:spcPts val="0"/>
                        </a:spcBef>
                        <a:spcAft>
                          <a:spcPts val="0"/>
                        </a:spcAft>
                        <a:buClrTx/>
                        <a:buSzTx/>
                        <a:buFont typeface="Arial" panose="020B0604020202020204" pitchFamily="34" charset="0"/>
                        <a:buChar char="•"/>
                        <a:defRPr/>
                      </a:pPr>
                      <a:r>
                        <a:rPr lang="zh-TW" altLang="en-US" sz="900" dirty="0">
                          <a:latin typeface="微軟正黑體" panose="020B0604030504040204" pitchFamily="34" charset="-120"/>
                          <a:ea typeface="微軟正黑體" panose="020B0604030504040204" pitchFamily="34" charset="-120"/>
                        </a:rPr>
                        <a:t>為提高資訊資產的可用性，資訊資產盤點每年至少舉辦</a:t>
                      </a:r>
                      <a:r>
                        <a:rPr lang="en-US" altLang="zh-TW" sz="900" dirty="0">
                          <a:latin typeface="微軟正黑體" panose="020B0604030504040204" pitchFamily="34" charset="-120"/>
                          <a:ea typeface="微軟正黑體" panose="020B0604030504040204" pitchFamily="34" charset="-120"/>
                        </a:rPr>
                        <a:t>2</a:t>
                      </a:r>
                      <a:r>
                        <a:rPr lang="zh-TW" altLang="en-US" sz="900" dirty="0">
                          <a:latin typeface="微軟正黑體" panose="020B0604030504040204" pitchFamily="34" charset="-120"/>
                          <a:ea typeface="微軟正黑體" panose="020B0604030504040204" pitchFamily="34" charset="-120"/>
                        </a:rPr>
                        <a:t>次。</a:t>
                      </a:r>
                      <a:r>
                        <a:rPr lang="en-US" altLang="zh-TW" sz="900" dirty="0">
                          <a:latin typeface="微軟正黑體" panose="020B0604030504040204" pitchFamily="34" charset="-120"/>
                          <a:ea typeface="微軟正黑體" panose="020B0604030504040204" pitchFamily="34" charset="-120"/>
                        </a:rPr>
                        <a:t>(Availability)</a:t>
                      </a:r>
                    </a:p>
                    <a:p>
                      <a:pPr marL="171450" marR="0" lvl="0" indent="-171450" algn="l" defTabSz="911225" rtl="0" eaLnBrk="1" fontAlgn="auto" latinLnBrk="0" hangingPunct="1">
                        <a:lnSpc>
                          <a:spcPct val="100000"/>
                        </a:lnSpc>
                        <a:spcBef>
                          <a:spcPts val="0"/>
                        </a:spcBef>
                        <a:spcAft>
                          <a:spcPts val="0"/>
                        </a:spcAft>
                        <a:buClrTx/>
                        <a:buSzTx/>
                        <a:buFont typeface="Arial" panose="020B0604020202020204" pitchFamily="34" charset="0"/>
                        <a:buChar char="•"/>
                        <a:defRPr/>
                      </a:pPr>
                      <a:r>
                        <a:rPr lang="zh-TW" altLang="en-US" sz="900" dirty="0">
                          <a:latin typeface="微軟正黑體" panose="020B0604030504040204" pitchFamily="34" charset="-120"/>
                          <a:ea typeface="微軟正黑體" panose="020B0604030504040204" pitchFamily="34" charset="-120"/>
                        </a:rPr>
                        <a:t>為使服務不中斷及提高本單位對於災害復原</a:t>
                      </a:r>
                      <a:r>
                        <a:rPr lang="en-US" altLang="zh-TW" sz="900" dirty="0">
                          <a:latin typeface="微軟正黑體" panose="020B0604030504040204" pitchFamily="34" charset="-120"/>
                          <a:ea typeface="微軟正黑體" panose="020B0604030504040204" pitchFamily="34" charset="-120"/>
                        </a:rPr>
                        <a:t>(ITDR)</a:t>
                      </a:r>
                      <a:r>
                        <a:rPr lang="zh-TW" altLang="en-US" sz="900" dirty="0">
                          <a:latin typeface="微軟正黑體" panose="020B0604030504040204" pitchFamily="34" charset="-120"/>
                          <a:ea typeface="微軟正黑體" panose="020B0604030504040204" pitchFamily="34" charset="-120"/>
                        </a:rPr>
                        <a:t>的應變能力，每年至少舉辦</a:t>
                      </a:r>
                      <a:r>
                        <a:rPr lang="en-US" altLang="zh-TW" sz="900" dirty="0">
                          <a:latin typeface="微軟正黑體" panose="020B0604030504040204" pitchFamily="34" charset="-120"/>
                          <a:ea typeface="微軟正黑體" panose="020B0604030504040204" pitchFamily="34" charset="-120"/>
                        </a:rPr>
                        <a:t>1</a:t>
                      </a:r>
                      <a:r>
                        <a:rPr lang="zh-TW" altLang="en-US" sz="900" dirty="0" smtClean="0">
                          <a:latin typeface="微軟正黑體" panose="020B0604030504040204" pitchFamily="34" charset="-120"/>
                          <a:ea typeface="微軟正黑體" panose="020B0604030504040204" pitchFamily="34" charset="-120"/>
                        </a:rPr>
                        <a:t>次災難復原演練</a:t>
                      </a:r>
                      <a:r>
                        <a:rPr lang="zh-TW" altLang="en-US" sz="900" dirty="0">
                          <a:latin typeface="微軟正黑體" panose="020B0604030504040204" pitchFamily="34" charset="-120"/>
                          <a:ea typeface="微軟正黑體" panose="020B0604030504040204" pitchFamily="34" charset="-120"/>
                        </a:rPr>
                        <a:t>。</a:t>
                      </a:r>
                      <a:r>
                        <a:rPr lang="en-US" altLang="zh-TW" sz="900" dirty="0">
                          <a:latin typeface="微軟正黑體" panose="020B0604030504040204" pitchFamily="34" charset="-120"/>
                          <a:ea typeface="微軟正黑體" panose="020B0604030504040204" pitchFamily="34" charset="-120"/>
                        </a:rPr>
                        <a:t>(Availability </a:t>
                      </a:r>
                      <a:r>
                        <a:rPr lang="zh-TW" altLang="en-US" sz="900" dirty="0">
                          <a:latin typeface="微軟正黑體" panose="020B0604030504040204" pitchFamily="34" charset="-120"/>
                          <a:ea typeface="微軟正黑體" panose="020B0604030504040204" pitchFamily="34" charset="-120"/>
                        </a:rPr>
                        <a:t>、</a:t>
                      </a:r>
                      <a:r>
                        <a:rPr lang="en-US" altLang="zh-TW" sz="900" dirty="0">
                          <a:latin typeface="微軟正黑體" panose="020B0604030504040204" pitchFamily="34" charset="-120"/>
                          <a:ea typeface="微軟正黑體" panose="020B0604030504040204" pitchFamily="34" charset="-120"/>
                        </a:rPr>
                        <a:t>Integrity)</a:t>
                      </a:r>
                    </a:p>
                    <a:p>
                      <a:pPr marL="171450" marR="0" lvl="0" indent="-171450" algn="l" defTabSz="911225" rtl="0" eaLnBrk="1" fontAlgn="auto" latinLnBrk="0" hangingPunct="1">
                        <a:lnSpc>
                          <a:spcPct val="100000"/>
                        </a:lnSpc>
                        <a:spcBef>
                          <a:spcPts val="0"/>
                        </a:spcBef>
                        <a:spcAft>
                          <a:spcPts val="0"/>
                        </a:spcAft>
                        <a:buClrTx/>
                        <a:buSzTx/>
                        <a:buFont typeface="Arial" panose="020B0604020202020204" pitchFamily="34" charset="0"/>
                        <a:buChar char="•"/>
                        <a:defRPr/>
                      </a:pPr>
                      <a:r>
                        <a:rPr lang="zh-TW" altLang="en-US" sz="900" dirty="0">
                          <a:latin typeface="微軟正黑體" panose="020B0604030504040204" pitchFamily="34" charset="-120"/>
                          <a:ea typeface="微軟正黑體" panose="020B0604030504040204" pitchFamily="34" charset="-120"/>
                        </a:rPr>
                        <a:t>為落實資訊資產風險評鑑作業，同時為了了解本單位對於入侵的抵禦能力，應每年執行至少</a:t>
                      </a:r>
                      <a:r>
                        <a:rPr lang="en-US" altLang="zh-TW" sz="900" dirty="0">
                          <a:latin typeface="微軟正黑體" panose="020B0604030504040204" pitchFamily="34" charset="-120"/>
                          <a:ea typeface="微軟正黑體" panose="020B0604030504040204" pitchFamily="34" charset="-120"/>
                        </a:rPr>
                        <a:t>1</a:t>
                      </a:r>
                      <a:r>
                        <a:rPr lang="zh-TW" altLang="en-US" sz="900" dirty="0">
                          <a:latin typeface="微軟正黑體" panose="020B0604030504040204" pitchFamily="34" charset="-120"/>
                          <a:ea typeface="微軟正黑體" panose="020B0604030504040204" pitchFamily="34" charset="-120"/>
                        </a:rPr>
                        <a:t>次弱點掃描。</a:t>
                      </a:r>
                      <a:r>
                        <a:rPr lang="en-US" altLang="zh-TW" sz="900" dirty="0">
                          <a:latin typeface="微軟正黑體" panose="020B0604030504040204" pitchFamily="34" charset="-120"/>
                          <a:ea typeface="微軟正黑體" panose="020B0604030504040204" pitchFamily="34" charset="-120"/>
                        </a:rPr>
                        <a:t>(Confidentiality)</a:t>
                      </a:r>
                    </a:p>
                    <a:p>
                      <a:pPr marL="171450" marR="0" lvl="0" indent="-171450" algn="l" defTabSz="911225" rtl="0" eaLnBrk="1" fontAlgn="auto" latinLnBrk="0" hangingPunct="1">
                        <a:lnSpc>
                          <a:spcPct val="100000"/>
                        </a:lnSpc>
                        <a:spcBef>
                          <a:spcPts val="0"/>
                        </a:spcBef>
                        <a:spcAft>
                          <a:spcPts val="0"/>
                        </a:spcAft>
                        <a:buClrTx/>
                        <a:buSzTx/>
                        <a:buFont typeface="Arial" panose="020B0604020202020204" pitchFamily="34" charset="0"/>
                        <a:buChar char="•"/>
                        <a:defRPr/>
                      </a:pPr>
                      <a:r>
                        <a:rPr lang="zh-TW" altLang="en-US" sz="900" dirty="0">
                          <a:latin typeface="微軟正黑體" panose="020B0604030504040204" pitchFamily="34" charset="-120"/>
                          <a:ea typeface="微軟正黑體" panose="020B0604030504040204" pitchFamily="34" charset="-120"/>
                        </a:rPr>
                        <a:t>為強化資訊方案營運處全體同仁之資訊安全認知，每年至少舉辦</a:t>
                      </a:r>
                      <a:r>
                        <a:rPr lang="en-US" altLang="zh-TW" sz="900" dirty="0">
                          <a:latin typeface="微軟正黑體" panose="020B0604030504040204" pitchFamily="34" charset="-120"/>
                          <a:ea typeface="微軟正黑體" panose="020B0604030504040204" pitchFamily="34" charset="-120"/>
                        </a:rPr>
                        <a:t>1</a:t>
                      </a:r>
                      <a:r>
                        <a:rPr lang="zh-TW" altLang="en-US" sz="900" dirty="0">
                          <a:latin typeface="微軟正黑體" panose="020B0604030504040204" pitchFamily="34" charset="-120"/>
                          <a:ea typeface="微軟正黑體" panose="020B0604030504040204" pitchFamily="34" charset="-120"/>
                        </a:rPr>
                        <a:t>次資訊安全教育宣導。</a:t>
                      </a:r>
                      <a:r>
                        <a:rPr lang="en-US" altLang="zh-TW" sz="900" dirty="0">
                          <a:latin typeface="微軟正黑體" panose="020B0604030504040204" pitchFamily="34" charset="-120"/>
                          <a:ea typeface="微軟正黑體" panose="020B0604030504040204" pitchFamily="34" charset="-120"/>
                        </a:rPr>
                        <a:t>(Confidentiality</a:t>
                      </a:r>
                      <a:r>
                        <a:rPr lang="zh-TW" altLang="en-US" sz="900" dirty="0">
                          <a:latin typeface="微軟正黑體" panose="020B0604030504040204" pitchFamily="34" charset="-120"/>
                          <a:ea typeface="微軟正黑體" panose="020B0604030504040204" pitchFamily="34" charset="-120"/>
                        </a:rPr>
                        <a:t>、</a:t>
                      </a:r>
                      <a:r>
                        <a:rPr lang="en-US" altLang="zh-TW" sz="900" dirty="0">
                          <a:latin typeface="微軟正黑體" panose="020B0604030504040204" pitchFamily="34" charset="-120"/>
                          <a:ea typeface="微軟正黑體" panose="020B0604030504040204" pitchFamily="34" charset="-120"/>
                        </a:rPr>
                        <a:t>Integrity)</a:t>
                      </a:r>
                    </a:p>
                    <a:p>
                      <a:pPr marL="171450" marR="0" lvl="0" indent="-171450" algn="l" defTabSz="911225" rtl="0" eaLnBrk="1" fontAlgn="auto" latinLnBrk="0" hangingPunct="1">
                        <a:lnSpc>
                          <a:spcPct val="100000"/>
                        </a:lnSpc>
                        <a:spcBef>
                          <a:spcPts val="0"/>
                        </a:spcBef>
                        <a:spcAft>
                          <a:spcPts val="0"/>
                        </a:spcAft>
                        <a:buClrTx/>
                        <a:buSzTx/>
                        <a:buFont typeface="Arial" panose="020B0604020202020204" pitchFamily="34" charset="0"/>
                        <a:buChar char="•"/>
                        <a:defRPr/>
                      </a:pPr>
                      <a:r>
                        <a:rPr lang="zh-TW" altLang="en-US" sz="900" dirty="0">
                          <a:latin typeface="微軟正黑體" panose="020B0604030504040204" pitchFamily="34" charset="-120"/>
                          <a:ea typeface="微軟正黑體" panose="020B0604030504040204" pitchFamily="34" charset="-120"/>
                        </a:rPr>
                        <a:t>為了維持系統資料機密性與完整性，每年至少進行</a:t>
                      </a:r>
                      <a:r>
                        <a:rPr lang="en-US" altLang="zh-TW" sz="900" dirty="0">
                          <a:latin typeface="微軟正黑體" panose="020B0604030504040204" pitchFamily="34" charset="-120"/>
                          <a:ea typeface="微軟正黑體" panose="020B0604030504040204" pitchFamily="34" charset="-120"/>
                        </a:rPr>
                        <a:t>1</a:t>
                      </a:r>
                      <a:r>
                        <a:rPr lang="zh-TW" altLang="en-US" sz="900" dirty="0">
                          <a:latin typeface="微軟正黑體" panose="020B0604030504040204" pitchFamily="34" charset="-120"/>
                          <a:ea typeface="微軟正黑體" panose="020B0604030504040204" pitchFamily="34" charset="-120"/>
                        </a:rPr>
                        <a:t>次帳號、權限清查並修正的作業。</a:t>
                      </a:r>
                      <a:r>
                        <a:rPr lang="en-US" altLang="zh-TW" sz="900" dirty="0">
                          <a:latin typeface="微軟正黑體" panose="020B0604030504040204" pitchFamily="34" charset="-120"/>
                          <a:ea typeface="微軟正黑體" panose="020B0604030504040204" pitchFamily="34" charset="-120"/>
                        </a:rPr>
                        <a:t>(Confidentiality</a:t>
                      </a:r>
                      <a:r>
                        <a:rPr lang="zh-TW" altLang="en-US" sz="900" dirty="0">
                          <a:latin typeface="微軟正黑體" panose="020B0604030504040204" pitchFamily="34" charset="-120"/>
                          <a:ea typeface="微軟正黑體" panose="020B0604030504040204" pitchFamily="34" charset="-120"/>
                        </a:rPr>
                        <a:t>、</a:t>
                      </a:r>
                      <a:r>
                        <a:rPr lang="en-US" altLang="zh-TW" sz="900" dirty="0">
                          <a:latin typeface="微軟正黑體" panose="020B0604030504040204" pitchFamily="34" charset="-120"/>
                          <a:ea typeface="微軟正黑體" panose="020B0604030504040204" pitchFamily="34" charset="-120"/>
                        </a:rPr>
                        <a:t>Integrity)</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zh-TW"/>
                    </a:p>
                  </a:txBody>
                  <a:tcPr/>
                </a:tc>
              </a:tr>
            </a:tbl>
          </a:graphicData>
        </a:graphic>
      </p:graphicFrame>
    </p:spTree>
    <p:extLst>
      <p:ext uri="{BB962C8B-B14F-4D97-AF65-F5344CB8AC3E}">
        <p14:creationId xmlns:p14="http://schemas.microsoft.com/office/powerpoint/2010/main" val="40461206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lnSpcReduction="10000"/>
          </a:bodyPr>
          <a:lstStyle/>
          <a:p>
            <a:pPr lvl="0"/>
            <a:r>
              <a:rPr lang="en-US" altLang="zh-TW" sz="1000" dirty="0" smtClean="0"/>
              <a:t>A.          </a:t>
            </a:r>
            <a:r>
              <a:rPr lang="zh-TW" altLang="zh-TW" sz="1000" dirty="0" smtClean="0"/>
              <a:t>資</a:t>
            </a:r>
            <a:r>
              <a:rPr lang="zh-TW" altLang="zh-TW" sz="1000" dirty="0"/>
              <a:t>安管理概述</a:t>
            </a:r>
            <a:r>
              <a:rPr lang="en-US" altLang="zh-TW" sz="1000" dirty="0"/>
              <a:t>:</a:t>
            </a:r>
            <a:r>
              <a:rPr lang="zh-TW" altLang="zh-TW" sz="1000" dirty="0"/>
              <a:t>本公司重視資訊安全，由行動資訊總處負責</a:t>
            </a:r>
            <a:r>
              <a:rPr lang="en-US" altLang="zh-TW" sz="1000" dirty="0"/>
              <a:t>TPBG</a:t>
            </a:r>
            <a:r>
              <a:rPr lang="zh-TW" altLang="zh-TW" sz="1000" dirty="0"/>
              <a:t>、</a:t>
            </a:r>
            <a:r>
              <a:rPr lang="en-US" altLang="zh-TW" sz="1000" dirty="0"/>
              <a:t>NJBG</a:t>
            </a:r>
            <a:r>
              <a:rPr lang="zh-TW" altLang="zh-TW" sz="1000" dirty="0"/>
              <a:t>、</a:t>
            </a:r>
            <a:r>
              <a:rPr lang="en-US" altLang="zh-TW" sz="1000" dirty="0"/>
              <a:t>SBM</a:t>
            </a:r>
            <a:r>
              <a:rPr lang="zh-TW" altLang="zh-TW" sz="1000" dirty="0"/>
              <a:t>的產線資安，藉由</a:t>
            </a:r>
            <a:r>
              <a:rPr lang="en-US" altLang="zh-TW" sz="1000" dirty="0"/>
              <a:t>Plan-Do-Check-Act (PDCA)</a:t>
            </a:r>
            <a:r>
              <a:rPr lang="zh-TW" altLang="zh-TW" sz="1000" dirty="0"/>
              <a:t>管理循環，持續改善資訊安全系統，以落實與強化資安管理。</a:t>
            </a:r>
          </a:p>
          <a:p>
            <a:r>
              <a:rPr lang="en-US" altLang="zh-TW" sz="1000" dirty="0"/>
              <a:t> </a:t>
            </a:r>
            <a:endParaRPr lang="zh-TW" altLang="zh-TW" sz="1000" dirty="0"/>
          </a:p>
          <a:p>
            <a:r>
              <a:rPr lang="en-US" altLang="zh-TW" sz="1000" dirty="0"/>
              <a:t>B.	</a:t>
            </a:r>
            <a:r>
              <a:rPr lang="en-US" altLang="zh-TW" sz="1000" dirty="0" smtClean="0"/>
              <a:t>         </a:t>
            </a:r>
            <a:r>
              <a:rPr lang="zh-TW" altLang="zh-TW" sz="1000" dirty="0" smtClean="0"/>
              <a:t>加強</a:t>
            </a:r>
            <a:r>
              <a:rPr lang="zh-TW" altLang="zh-TW" sz="1000" dirty="0"/>
              <a:t>資安管理</a:t>
            </a:r>
            <a:r>
              <a:rPr lang="en-US" altLang="zh-TW" sz="1000" dirty="0"/>
              <a:t>:</a:t>
            </a:r>
            <a:r>
              <a:rPr lang="zh-TW" altLang="zh-TW" sz="1000" dirty="0"/>
              <a:t>依據內控文件</a:t>
            </a:r>
            <a:r>
              <a:rPr lang="en-US" altLang="zh-TW" sz="1000" dirty="0"/>
              <a:t>-</a:t>
            </a:r>
            <a:r>
              <a:rPr lang="zh-TW" altLang="zh-TW" sz="1000" dirty="0"/>
              <a:t>第九循環資訊循環之「行動資訊管理辦法」，落實英華達資訊安全管理，滿足客戶對英華達資安的期望，確保企業之系統、網路維運，達到機密性、完整性、可用性，防止非法使用，並持續對員工進行資訊安全宣導，主動進行風險弱點管理，並設置微軟安全補丁更新報表系統，確保實體環境安全、電腦主機安全、網路使用安全、系統存取安全、開發維護安全、移動與行動裝置安全。強化公司員工資安意識，公司同仁於入職時簽署「員工行為準則」、「員工保密同意書」中均包含資訊保密事項，並適時發布資安公告，提醒同仁小心資安風險。本公司適時對同仁進行資訊安全宣導，讓同仁知道英華達資安管理相關規定，培養同仁資安理念，並能遵守資安規定，並提供同仁最新資安案例與熱門的資安資訊，提升同仁資安素養。並設置網路威脅報警系統，監控全球各廠區病毒偵測的情形，並進行必要的防護措施與病毒查殺管理，追蹤各廠區電腦與病毒接觸的原因，並確認病毒已根除，避免產線發生資安事件造成停產而影響公司營運。</a:t>
            </a:r>
          </a:p>
          <a:p>
            <a:r>
              <a:rPr lang="en-US" altLang="zh-TW" sz="1000" dirty="0"/>
              <a:t> </a:t>
            </a:r>
            <a:endParaRPr lang="zh-TW" altLang="zh-TW" sz="1000" dirty="0"/>
          </a:p>
          <a:p>
            <a:r>
              <a:rPr lang="en-US" altLang="zh-TW" sz="1000" dirty="0"/>
              <a:t>C.	</a:t>
            </a:r>
            <a:r>
              <a:rPr lang="en-US" altLang="zh-TW" sz="1000" dirty="0" smtClean="0"/>
              <a:t>        </a:t>
            </a:r>
            <a:r>
              <a:rPr lang="zh-TW" altLang="zh-TW" sz="1000" dirty="0" smtClean="0"/>
              <a:t>進行</a:t>
            </a:r>
            <a:r>
              <a:rPr lang="zh-TW" altLang="zh-TW" sz="1000" dirty="0"/>
              <a:t>資安檢查</a:t>
            </a:r>
            <a:r>
              <a:rPr lang="en-US" altLang="zh-TW" sz="1000" dirty="0"/>
              <a:t>:</a:t>
            </a:r>
            <a:r>
              <a:rPr lang="zh-TW" altLang="zh-TW" sz="1000" dirty="0"/>
              <a:t>每年進行內部自檢，包含人力資源安全、資產管理、存取控制、密碼管理、實體與環境安全、運作安全、通訊安全、資訊安全弱點管理</a:t>
            </a:r>
            <a:r>
              <a:rPr lang="en-US" altLang="zh-TW" sz="1000" dirty="0"/>
              <a:t/>
            </a:r>
            <a:br>
              <a:rPr lang="en-US" altLang="zh-TW" sz="1000" dirty="0"/>
            </a:br>
            <a:r>
              <a:rPr lang="zh-TW" altLang="zh-TW" sz="1000" dirty="0"/>
              <a:t>、持續營運管理及合規性的檢查。</a:t>
            </a:r>
          </a:p>
          <a:p>
            <a:r>
              <a:rPr lang="en-US" altLang="zh-TW" sz="1000" dirty="0"/>
              <a:t> </a:t>
            </a:r>
            <a:endParaRPr lang="zh-TW" altLang="zh-TW" sz="1000" dirty="0"/>
          </a:p>
          <a:p>
            <a:r>
              <a:rPr lang="en-US" altLang="zh-TW" sz="1000" dirty="0"/>
              <a:t>D</a:t>
            </a:r>
            <a:r>
              <a:rPr lang="en-US" altLang="zh-TW" sz="1000" dirty="0" smtClean="0"/>
              <a:t>.          2019</a:t>
            </a:r>
            <a:r>
              <a:rPr lang="zh-TW" altLang="zh-TW" sz="1000" dirty="0"/>
              <a:t>無客戶申訴資安事件；申訴管道：平日專線</a:t>
            </a:r>
            <a:r>
              <a:rPr lang="en-US" altLang="zh-TW" sz="1000" dirty="0"/>
              <a:t>8585</a:t>
            </a:r>
            <a:r>
              <a:rPr lang="zh-TW" altLang="zh-TW" sz="1000" dirty="0"/>
              <a:t>，假日專線</a:t>
            </a:r>
            <a:r>
              <a:rPr lang="en-US" altLang="zh-TW" sz="1000" dirty="0"/>
              <a:t>2666</a:t>
            </a:r>
            <a:r>
              <a:rPr lang="zh-TW" altLang="zh-TW" sz="1000" dirty="0" smtClean="0"/>
              <a:t>或</a:t>
            </a:r>
            <a:r>
              <a:rPr lang="en-US" altLang="zh-TW" sz="1000" dirty="0" smtClean="0"/>
              <a:t>   </a:t>
            </a:r>
            <a:r>
              <a:rPr lang="en-US" altLang="zh-TW" sz="1000" dirty="0"/>
              <a:t>13918328364</a:t>
            </a:r>
            <a:endParaRPr lang="zh-TW" altLang="zh-TW" sz="1000" dirty="0"/>
          </a:p>
          <a:p>
            <a:endParaRPr lang="zh-TW" altLang="en-US" dirty="0"/>
          </a:p>
        </p:txBody>
      </p:sp>
      <p:sp>
        <p:nvSpPr>
          <p:cNvPr id="3" name="內容版面配置區 2"/>
          <p:cNvSpPr>
            <a:spLocks noGrp="1"/>
          </p:cNvSpPr>
          <p:nvPr>
            <p:ph idx="12"/>
          </p:nvPr>
        </p:nvSpPr>
        <p:spPr/>
        <p:txBody>
          <a:bodyPr>
            <a:normAutofit/>
          </a:bodyPr>
          <a:lstStyle/>
          <a:p>
            <a:pPr marL="0" indent="0"/>
            <a:endParaRPr lang="en-US" altLang="zh-TW" sz="1000" dirty="0"/>
          </a:p>
          <a:p>
            <a:pPr>
              <a:buAutoNum type="alphaUcPeriod" startAt="4"/>
            </a:pPr>
            <a:endParaRPr lang="en-US" altLang="zh-TW" sz="1000" dirty="0"/>
          </a:p>
          <a:p>
            <a:pPr>
              <a:buAutoNum type="alphaUcPeriod" startAt="4"/>
            </a:pPr>
            <a:endParaRPr lang="zh-TW" altLang="en-US" sz="1000" dirty="0"/>
          </a:p>
        </p:txBody>
      </p:sp>
      <p:sp>
        <p:nvSpPr>
          <p:cNvPr id="8" name="標題 4">
            <a:extLst>
              <a:ext uri="{FF2B5EF4-FFF2-40B4-BE49-F238E27FC236}">
                <a16:creationId xmlns="" xmlns:a16="http://schemas.microsoft.com/office/drawing/2014/main" id="{E894B4BC-425F-4016-94CA-2736E9EA5B1E}"/>
              </a:ext>
            </a:extLst>
          </p:cNvPr>
          <p:cNvSpPr txBox="1">
            <a:spLocks/>
          </p:cNvSpPr>
          <p:nvPr/>
        </p:nvSpPr>
        <p:spPr>
          <a:xfrm>
            <a:off x="344192" y="358863"/>
            <a:ext cx="2513484" cy="405841"/>
          </a:xfrm>
          <a:prstGeom prst="rect">
            <a:avLst/>
          </a:prstGeom>
        </p:spPr>
        <p:txBody>
          <a:bodyPr vert="horz" lIns="91440" tIns="45720" rIns="91440" bIns="45720" rtlCol="0" anchor="ctr">
            <a:normAutofit/>
          </a:bodyPr>
          <a:lstStyle>
            <a:lvl1pPr algn="l" rtl="0" eaLnBrk="1" latinLnBrk="0" hangingPunct="1">
              <a:spcBef>
                <a:spcPct val="0"/>
              </a:spcBef>
              <a:buNone/>
              <a:defRPr kumimoji="0" sz="1800" b="1" kern="1200" cap="small" baseline="0">
                <a:solidFill>
                  <a:schemeClr val="tx2"/>
                </a:solidFill>
                <a:latin typeface="微軟正黑體" panose="020B0604030504040204" pitchFamily="34" charset="-120"/>
                <a:ea typeface="微軟正黑體" panose="020B0604030504040204" pitchFamily="34" charset="-120"/>
                <a:cs typeface="+mj-cs"/>
              </a:defRPr>
            </a:lvl1pPr>
          </a:lstStyle>
          <a:p>
            <a:r>
              <a:rPr lang="zh-TW" altLang="en-US" dirty="0">
                <a:solidFill>
                  <a:schemeClr val="tx1"/>
                </a:solidFill>
              </a:rPr>
              <a:t>英華達公司</a:t>
            </a:r>
          </a:p>
        </p:txBody>
      </p:sp>
      <p:sp>
        <p:nvSpPr>
          <p:cNvPr id="9" name="標題 4">
            <a:extLst>
              <a:ext uri="{FF2B5EF4-FFF2-40B4-BE49-F238E27FC236}">
                <a16:creationId xmlns="" xmlns:a16="http://schemas.microsoft.com/office/drawing/2014/main" id="{CF60A0D2-18E3-447C-BB21-003BF92C6EA3}"/>
              </a:ext>
            </a:extLst>
          </p:cNvPr>
          <p:cNvSpPr>
            <a:spLocks noGrp="1"/>
          </p:cNvSpPr>
          <p:nvPr>
            <p:ph type="title"/>
          </p:nvPr>
        </p:nvSpPr>
        <p:spPr>
          <a:xfrm>
            <a:off x="351284" y="637077"/>
            <a:ext cx="2513484" cy="288032"/>
          </a:xfrm>
        </p:spPr>
        <p:txBody>
          <a:bodyPr/>
          <a:lstStyle/>
          <a:p>
            <a:r>
              <a:rPr lang="en-US" altLang="zh-TW" sz="1100" dirty="0">
                <a:solidFill>
                  <a:schemeClr val="tx1"/>
                </a:solidFill>
                <a:cs typeface="+mn-cs"/>
              </a:rPr>
              <a:t>9. </a:t>
            </a:r>
            <a:r>
              <a:rPr lang="en-US" altLang="zh-TW" sz="1100" dirty="0" smtClean="0">
                <a:solidFill>
                  <a:schemeClr val="tx1"/>
                </a:solidFill>
                <a:cs typeface="+mn-cs"/>
              </a:rPr>
              <a:t> </a:t>
            </a:r>
            <a:r>
              <a:rPr lang="zh-TW" altLang="en-US" sz="1100" dirty="0" smtClean="0">
                <a:solidFill>
                  <a:schemeClr val="tx1"/>
                </a:solidFill>
                <a:cs typeface="+mn-cs"/>
              </a:rPr>
              <a:t>客戶</a:t>
            </a:r>
            <a:r>
              <a:rPr lang="zh-TW" altLang="en-US" sz="1100" dirty="0">
                <a:solidFill>
                  <a:schemeClr val="tx1"/>
                </a:solidFill>
                <a:cs typeface="+mn-cs"/>
              </a:rPr>
              <a:t>資安</a:t>
            </a:r>
          </a:p>
        </p:txBody>
      </p:sp>
      <p:pic>
        <p:nvPicPr>
          <p:cNvPr id="1027" name="Picture 3" descr="D:\桌面\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6170" y="3556847"/>
            <a:ext cx="4303214" cy="28449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D:\桌面\擷取.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16896" y="301743"/>
            <a:ext cx="4303214" cy="2870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29499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en-US" altLang="zh-TW" dirty="0"/>
              <a:t>GRI </a:t>
            </a:r>
            <a:r>
              <a:rPr lang="zh-TW" altLang="en-US" dirty="0"/>
              <a:t>內容指引</a:t>
            </a:r>
          </a:p>
        </p:txBody>
      </p:sp>
      <p:graphicFrame>
        <p:nvGraphicFramePr>
          <p:cNvPr id="7" name="表格 6">
            <a:extLst>
              <a:ext uri="{FF2B5EF4-FFF2-40B4-BE49-F238E27FC236}">
                <a16:creationId xmlns="" xmlns:a16="http://schemas.microsoft.com/office/drawing/2014/main" id="{9FC0BFDF-42A7-43F9-A4BE-07869B96ED85}"/>
              </a:ext>
            </a:extLst>
          </p:cNvPr>
          <p:cNvGraphicFramePr>
            <a:graphicFrameLocks noGrp="1"/>
          </p:cNvGraphicFramePr>
          <p:nvPr>
            <p:extLst>
              <p:ext uri="{D42A27DB-BD31-4B8C-83A1-F6EECF244321}">
                <p14:modId xmlns:p14="http://schemas.microsoft.com/office/powerpoint/2010/main" val="2581715716"/>
              </p:ext>
            </p:extLst>
          </p:nvPr>
        </p:nvGraphicFramePr>
        <p:xfrm>
          <a:off x="389471" y="445542"/>
          <a:ext cx="9110140" cy="4788760"/>
        </p:xfrm>
        <a:graphic>
          <a:graphicData uri="http://schemas.openxmlformats.org/drawingml/2006/table">
            <a:tbl>
              <a:tblPr>
                <a:tableStyleId>{BC89EF96-8CEA-46FF-86C4-4CE0E7609802}</a:tableStyleId>
              </a:tblPr>
              <a:tblGrid>
                <a:gridCol w="1096429">
                  <a:extLst>
                    <a:ext uri="{9D8B030D-6E8A-4147-A177-3AD203B41FA5}">
                      <a16:colId xmlns="" xmlns:a16="http://schemas.microsoft.com/office/drawing/2014/main" val="20000"/>
                    </a:ext>
                  </a:extLst>
                </a:gridCol>
                <a:gridCol w="581025">
                  <a:extLst>
                    <a:ext uri="{9D8B030D-6E8A-4147-A177-3AD203B41FA5}">
                      <a16:colId xmlns="" xmlns:a16="http://schemas.microsoft.com/office/drawing/2014/main" val="20001"/>
                    </a:ext>
                  </a:extLst>
                </a:gridCol>
                <a:gridCol w="1562100">
                  <a:extLst>
                    <a:ext uri="{9D8B030D-6E8A-4147-A177-3AD203B41FA5}">
                      <a16:colId xmlns="" xmlns:a16="http://schemas.microsoft.com/office/drawing/2014/main" val="20002"/>
                    </a:ext>
                  </a:extLst>
                </a:gridCol>
                <a:gridCol w="695325">
                  <a:extLst>
                    <a:ext uri="{9D8B030D-6E8A-4147-A177-3AD203B41FA5}">
                      <a16:colId xmlns="" xmlns:a16="http://schemas.microsoft.com/office/drawing/2014/main" val="20003"/>
                    </a:ext>
                  </a:extLst>
                </a:gridCol>
                <a:gridCol w="2390775">
                  <a:extLst>
                    <a:ext uri="{9D8B030D-6E8A-4147-A177-3AD203B41FA5}">
                      <a16:colId xmlns="" xmlns:a16="http://schemas.microsoft.com/office/drawing/2014/main" val="20004"/>
                    </a:ext>
                  </a:extLst>
                </a:gridCol>
                <a:gridCol w="2784486">
                  <a:extLst>
                    <a:ext uri="{9D8B030D-6E8A-4147-A177-3AD203B41FA5}">
                      <a16:colId xmlns="" xmlns:a16="http://schemas.microsoft.com/office/drawing/2014/main" val="20005"/>
                    </a:ext>
                  </a:extLst>
                </a:gridCol>
              </a:tblGrid>
              <a:tr h="478734">
                <a:tc gridSpan="6">
                  <a:txBody>
                    <a:bodyPr/>
                    <a:lstStyle/>
                    <a:p>
                      <a:pPr algn="ctr" fontAlgn="ctr"/>
                      <a:r>
                        <a:rPr lang="zh-TW" altLang="en-US" sz="1400" b="0" i="0" u="none" strike="noStrike" dirty="0">
                          <a:solidFill>
                            <a:srgbClr val="000000"/>
                          </a:solidFill>
                          <a:effectLst/>
                          <a:latin typeface="微軟正黑體" panose="020B0604030504040204" pitchFamily="34" charset="-120"/>
                          <a:ea typeface="微軟正黑體" panose="020B0604030504040204" pitchFamily="34" charset="-120"/>
                        </a:rPr>
                        <a:t>重大主題</a:t>
                      </a:r>
                    </a:p>
                  </a:txBody>
                  <a:tcPr marL="36000" marR="36000" marT="18000" marB="18000" anchor="ctr">
                    <a:solidFill>
                      <a:schemeClr val="accent1">
                        <a:lumMod val="20000"/>
                        <a:lumOff val="80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pPr algn="ctr" fontAlgn="ctr"/>
                      <a:endParaRPr lang="zh-TW" altLang="en-US" sz="900" b="0" i="0" u="none" strike="noStrike" dirty="0">
                        <a:solidFill>
                          <a:srgbClr val="000000"/>
                        </a:solidFill>
                        <a:effectLst/>
                        <a:latin typeface="Arial Unicode MS"/>
                      </a:endParaRPr>
                    </a:p>
                  </a:txBody>
                  <a:tcPr marL="36000" marR="36000" marT="18000" marB="18000" anchor="ctr">
                    <a:solidFill>
                      <a:schemeClr val="accent1">
                        <a:lumMod val="20000"/>
                        <a:lumOff val="80000"/>
                      </a:schemeClr>
                    </a:solidFill>
                  </a:tcPr>
                </a:tc>
                <a:tc hMerge="1">
                  <a:txBody>
                    <a:bodyPr/>
                    <a:lstStyle/>
                    <a:p>
                      <a:endParaRPr lang="zh-TW" altLang="en-US"/>
                    </a:p>
                  </a:txBody>
                  <a:tcPr/>
                </a:tc>
                <a:extLst>
                  <a:ext uri="{0D108BD9-81ED-4DB2-BD59-A6C34878D82A}">
                    <a16:rowId xmlns="" xmlns:a16="http://schemas.microsoft.com/office/drawing/2014/main" val="10000"/>
                  </a:ext>
                </a:extLst>
              </a:tr>
              <a:tr h="390958">
                <a:tc>
                  <a:txBody>
                    <a:bodyPr/>
                    <a:lstStyle/>
                    <a:p>
                      <a:pPr algn="ctr" fontAlgn="ctr"/>
                      <a:r>
                        <a:rPr lang="zh-TW" altLang="en-US" sz="1100" u="none" strike="noStrike" dirty="0">
                          <a:effectLst/>
                          <a:latin typeface="微軟正黑體" panose="020B0604030504040204" pitchFamily="34" charset="-120"/>
                          <a:ea typeface="微軟正黑體" panose="020B0604030504040204" pitchFamily="34" charset="-120"/>
                        </a:rPr>
                        <a:t>重大主題</a:t>
                      </a:r>
                      <a:endParaRPr lang="zh-TW" alt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36000" marR="36000" marT="18000" marB="18000" anchor="ctr">
                    <a:solidFill>
                      <a:schemeClr val="accent1">
                        <a:lumMod val="20000"/>
                        <a:lumOff val="80000"/>
                      </a:schemeClr>
                    </a:solidFill>
                  </a:tcPr>
                </a:tc>
                <a:tc gridSpan="2">
                  <a:txBody>
                    <a:bodyPr/>
                    <a:lstStyle/>
                    <a:p>
                      <a:pPr algn="ctr" fontAlgn="ctr"/>
                      <a:r>
                        <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rPr>
                        <a:t>GRI </a:t>
                      </a:r>
                      <a:r>
                        <a:rPr lang="zh-TW" altLang="en-US" sz="1100" b="0" i="0" u="none" strike="noStrike" dirty="0">
                          <a:solidFill>
                            <a:srgbClr val="000000"/>
                          </a:solidFill>
                          <a:effectLst/>
                          <a:latin typeface="微軟正黑體" panose="020B0604030504040204" pitchFamily="34" charset="-120"/>
                          <a:ea typeface="微軟正黑體" panose="020B0604030504040204" pitchFamily="34" charset="-120"/>
                        </a:rPr>
                        <a:t>準則</a:t>
                      </a:r>
                    </a:p>
                  </a:txBody>
                  <a:tcPr marL="36000" marR="36000" marT="18000" marB="18000" anchor="ctr">
                    <a:solidFill>
                      <a:schemeClr val="accent1">
                        <a:lumMod val="20000"/>
                        <a:lumOff val="80000"/>
                      </a:schemeClr>
                    </a:solidFill>
                  </a:tcPr>
                </a:tc>
                <a:tc hMerge="1">
                  <a:txBody>
                    <a:bodyPr/>
                    <a:lstStyle/>
                    <a:p>
                      <a:endParaRPr lang="zh-TW" altLang="en-US"/>
                    </a:p>
                  </a:txBody>
                  <a:tcPr/>
                </a:tc>
                <a:tc>
                  <a:txBody>
                    <a:bodyPr/>
                    <a:lstStyle/>
                    <a:p>
                      <a:pPr algn="ctr" fontAlgn="ctr"/>
                      <a:r>
                        <a:rPr lang="zh-TW" altLang="en-US" sz="1100" b="0" i="0" u="none" strike="noStrike" dirty="0">
                          <a:solidFill>
                            <a:srgbClr val="000000"/>
                          </a:solidFill>
                          <a:effectLst/>
                          <a:latin typeface="微軟正黑體" panose="020B0604030504040204" pitchFamily="34" charset="-120"/>
                          <a:ea typeface="微軟正黑體" panose="020B0604030504040204" pitchFamily="34" charset="-120"/>
                        </a:rPr>
                        <a:t>公司</a:t>
                      </a:r>
                    </a:p>
                  </a:txBody>
                  <a:tcPr marL="36000" marR="36000" marT="18000" marB="18000" anchor="ctr">
                    <a:solidFill>
                      <a:schemeClr val="accent1">
                        <a:lumMod val="20000"/>
                        <a:lumOff val="80000"/>
                      </a:schemeClr>
                    </a:solidFill>
                  </a:tcPr>
                </a:tc>
                <a:tc gridSpan="2">
                  <a:txBody>
                    <a:bodyPr/>
                    <a:lstStyle/>
                    <a:p>
                      <a:pPr algn="ctr" fontAlgn="ctr"/>
                      <a:r>
                        <a:rPr lang="en-US" altLang="zh-TW" sz="1100" b="0" i="0" u="none" strike="noStrike" dirty="0">
                          <a:solidFill>
                            <a:schemeClr val="tx1"/>
                          </a:solidFill>
                          <a:effectLst/>
                          <a:latin typeface="微軟正黑體" panose="020B0604030504040204" pitchFamily="34" charset="-120"/>
                          <a:ea typeface="微軟正黑體" panose="020B0604030504040204" pitchFamily="34" charset="-120"/>
                        </a:rPr>
                        <a:t>GRI 103-1</a:t>
                      </a:r>
                      <a:r>
                        <a:rPr lang="zh-TW" altLang="en-US" sz="1100" b="0" i="0" u="none" strike="noStrike" dirty="0">
                          <a:solidFill>
                            <a:schemeClr val="tx1"/>
                          </a:solidFill>
                          <a:effectLst/>
                          <a:latin typeface="微軟正黑體" panose="020B0604030504040204" pitchFamily="34" charset="-120"/>
                          <a:ea typeface="微軟正黑體" panose="020B0604030504040204" pitchFamily="34" charset="-120"/>
                        </a:rPr>
                        <a:t>、</a:t>
                      </a:r>
                      <a:r>
                        <a:rPr lang="en-US" altLang="zh-TW" sz="1100" b="0" i="0" u="none" strike="noStrike" dirty="0">
                          <a:solidFill>
                            <a:schemeClr val="tx1"/>
                          </a:solidFill>
                          <a:effectLst/>
                          <a:latin typeface="微軟正黑體" panose="020B0604030504040204" pitchFamily="34" charset="-120"/>
                          <a:ea typeface="微軟正黑體" panose="020B0604030504040204" pitchFamily="34" charset="-120"/>
                        </a:rPr>
                        <a:t>GRI103-2</a:t>
                      </a:r>
                      <a:r>
                        <a:rPr lang="zh-TW" altLang="en-US" sz="1100" b="0" i="0" u="none" strike="noStrike" dirty="0">
                          <a:solidFill>
                            <a:schemeClr val="tx1"/>
                          </a:solidFill>
                          <a:effectLst/>
                          <a:latin typeface="微軟正黑體" panose="020B0604030504040204" pitchFamily="34" charset="-120"/>
                          <a:ea typeface="微軟正黑體" panose="020B0604030504040204" pitchFamily="34" charset="-120"/>
                        </a:rPr>
                        <a:t>、</a:t>
                      </a:r>
                      <a:r>
                        <a:rPr lang="en-US" altLang="zh-TW" sz="1100" b="0" i="0" u="none" strike="noStrike" dirty="0">
                          <a:solidFill>
                            <a:schemeClr val="tx1"/>
                          </a:solidFill>
                          <a:effectLst/>
                          <a:latin typeface="微軟正黑體" panose="020B0604030504040204" pitchFamily="34" charset="-120"/>
                          <a:ea typeface="微軟正黑體" panose="020B0604030504040204" pitchFamily="34" charset="-120"/>
                        </a:rPr>
                        <a:t>GRI</a:t>
                      </a:r>
                      <a:r>
                        <a:rPr lang="en-US" altLang="zh-TW" sz="1100" b="0" i="0" u="none" strike="noStrike" baseline="0" dirty="0">
                          <a:solidFill>
                            <a:schemeClr val="tx1"/>
                          </a:solidFill>
                          <a:effectLst/>
                          <a:latin typeface="微軟正黑體" panose="020B0604030504040204" pitchFamily="34" charset="-120"/>
                          <a:ea typeface="微軟正黑體" panose="020B0604030504040204" pitchFamily="34" charset="-120"/>
                        </a:rPr>
                        <a:t> 103-3</a:t>
                      </a:r>
                      <a:r>
                        <a:rPr lang="zh-TW" altLang="en-US" sz="1100" b="0" i="0" u="none" strike="noStrike" dirty="0">
                          <a:solidFill>
                            <a:srgbClr val="000000"/>
                          </a:solidFill>
                          <a:effectLst/>
                          <a:latin typeface="微軟正黑體" panose="020B0604030504040204" pitchFamily="34" charset="-120"/>
                          <a:ea typeface="微軟正黑體" panose="020B0604030504040204" pitchFamily="34" charset="-120"/>
                        </a:rPr>
                        <a:t>所在之章節與頁碼</a:t>
                      </a:r>
                    </a:p>
                  </a:txBody>
                  <a:tcPr marL="36000" marR="36000" marT="18000" marB="18000" anchor="ctr">
                    <a:solidFill>
                      <a:schemeClr val="accent1">
                        <a:lumMod val="20000"/>
                        <a:lumOff val="80000"/>
                      </a:schemeClr>
                    </a:solidFill>
                  </a:tcPr>
                </a:tc>
                <a:tc hMerge="1">
                  <a:txBody>
                    <a:bodyPr/>
                    <a:lstStyle/>
                    <a:p>
                      <a:endParaRPr lang="zh-TW" altLang="en-US"/>
                    </a:p>
                  </a:txBody>
                  <a:tcPr/>
                </a:tc>
                <a:extLst>
                  <a:ext uri="{0D108BD9-81ED-4DB2-BD59-A6C34878D82A}">
                    <a16:rowId xmlns="" xmlns:a16="http://schemas.microsoft.com/office/drawing/2014/main" val="10001"/>
                  </a:ext>
                </a:extLst>
              </a:tr>
              <a:tr h="326589">
                <a:tc>
                  <a:txBody>
                    <a:bodyPr/>
                    <a:lstStyle/>
                    <a:p>
                      <a:pPr algn="l" fontAlgn="t"/>
                      <a:r>
                        <a:rPr lang="zh-TW" altLang="en-US" sz="880" u="none" strike="noStrike" dirty="0">
                          <a:effectLst/>
                          <a:latin typeface="微軟正黑體" panose="020B0604030504040204" pitchFamily="34" charset="-120"/>
                          <a:ea typeface="微軟正黑體" panose="020B0604030504040204" pitchFamily="34" charset="-120"/>
                        </a:rPr>
                        <a:t>勞動法規符合度</a:t>
                      </a:r>
                      <a:endParaRPr lang="en-US" altLang="zh-TW" sz="88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36000" marR="36000" marT="18000" marB="18000" anchor="ctr">
                    <a:solidFill>
                      <a:schemeClr val="bg1"/>
                    </a:solidFill>
                  </a:tcPr>
                </a:tc>
                <a:tc>
                  <a:txBody>
                    <a:bodyPr/>
                    <a:lstStyle/>
                    <a:p>
                      <a:pPr algn="l"/>
                      <a:r>
                        <a:rPr lang="en-US" altLang="zh-TW" sz="880" dirty="0">
                          <a:solidFill>
                            <a:schemeClr val="tx1"/>
                          </a:solidFill>
                          <a:latin typeface="微軟正黑體" panose="020B0604030504040204" pitchFamily="34" charset="-120"/>
                          <a:ea typeface="微軟正黑體" panose="020B0604030504040204" pitchFamily="34" charset="-120"/>
                        </a:rPr>
                        <a:t>GRI 103</a:t>
                      </a:r>
                    </a:p>
                  </a:txBody>
                  <a:tcPr marL="36000" marR="36000" marT="18000" marB="18000" anchor="ctr">
                    <a:solidFill>
                      <a:schemeClr val="bg1"/>
                    </a:solidFill>
                  </a:tcPr>
                </a:tc>
                <a:tc>
                  <a:txBody>
                    <a:bodyPr/>
                    <a:lstStyle/>
                    <a:p>
                      <a:r>
                        <a:rPr lang="en-US" altLang="zh-TW" sz="880" dirty="0">
                          <a:solidFill>
                            <a:schemeClr val="tx1"/>
                          </a:solidFill>
                          <a:latin typeface="微軟正黑體" panose="020B0604030504040204" pitchFamily="34" charset="-120"/>
                          <a:ea typeface="微軟正黑體" panose="020B0604030504040204" pitchFamily="34" charset="-120"/>
                        </a:rPr>
                        <a:t>GRI 419</a:t>
                      </a:r>
                    </a:p>
                  </a:txBody>
                  <a:tcPr marL="36000" marR="36000" marT="18000" marB="18000" anchor="ctr">
                    <a:solidFill>
                      <a:schemeClr val="bg1"/>
                    </a:solidFill>
                  </a:tcPr>
                </a:tc>
                <a:tc>
                  <a:txBody>
                    <a:bodyPr/>
                    <a:lstStyle/>
                    <a:p>
                      <a:pPr algn="ctr"/>
                      <a:r>
                        <a:rPr lang="zh-TW" altLang="en-US" sz="880" dirty="0">
                          <a:solidFill>
                            <a:schemeClr val="tx1"/>
                          </a:solidFill>
                          <a:latin typeface="微軟正黑體" panose="020B0604030504040204" pitchFamily="34" charset="-120"/>
                          <a:ea typeface="微軟正黑體" panose="020B0604030504040204" pitchFamily="34" charset="-120"/>
                        </a:rPr>
                        <a:t>英華達</a:t>
                      </a:r>
                      <a:endParaRPr lang="en-US" altLang="zh-TW" sz="880" dirty="0">
                        <a:solidFill>
                          <a:schemeClr val="tx1"/>
                        </a:solidFill>
                        <a:latin typeface="微軟正黑體" panose="020B0604030504040204" pitchFamily="34" charset="-120"/>
                        <a:ea typeface="微軟正黑體" panose="020B0604030504040204" pitchFamily="34" charset="-120"/>
                      </a:endParaRPr>
                    </a:p>
                  </a:txBody>
                  <a:tcPr marL="36000" marR="36000" marT="18000" marB="18000" anchor="ctr">
                    <a:solidFill>
                      <a:schemeClr val="bg1"/>
                    </a:solidFill>
                  </a:tcPr>
                </a:tc>
                <a:tc>
                  <a:txBody>
                    <a:bodyPr/>
                    <a:lstStyle/>
                    <a:p>
                      <a:r>
                        <a:rPr lang="en-US" altLang="zh-TW" sz="880" dirty="0">
                          <a:solidFill>
                            <a:schemeClr val="tx1"/>
                          </a:solidFill>
                          <a:latin typeface="微軟正黑體" panose="020B0604030504040204" pitchFamily="34" charset="-120"/>
                          <a:ea typeface="微軟正黑體" panose="020B0604030504040204" pitchFamily="34" charset="-120"/>
                        </a:rPr>
                        <a:t>2. </a:t>
                      </a:r>
                      <a:r>
                        <a:rPr lang="zh-TW" altLang="en-US" sz="880" dirty="0">
                          <a:solidFill>
                            <a:schemeClr val="tx1"/>
                          </a:solidFill>
                          <a:latin typeface="微軟正黑體" panose="020B0604030504040204" pitchFamily="34" charset="-120"/>
                          <a:ea typeface="微軟正黑體" panose="020B0604030504040204" pitchFamily="34" charset="-120"/>
                        </a:rPr>
                        <a:t>人才資源與發展</a:t>
                      </a:r>
                    </a:p>
                  </a:txBody>
                  <a:tcPr marL="36000" marR="36000" marT="18000" marB="18000"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8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2019 </a:t>
                      </a:r>
                      <a:r>
                        <a:rPr kumimoji="0" lang="zh-TW" altLang="en-US" sz="88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英華達企業社會責任報告書                              </a:t>
                      </a:r>
                      <a:endParaRPr kumimoji="0" lang="zh-TW" altLang="en-US" sz="88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36000" marR="36000" marT="18000" marB="18000" anchor="ctr">
                    <a:solidFill>
                      <a:schemeClr val="bg1"/>
                    </a:solidFill>
                  </a:tcPr>
                </a:tc>
                <a:extLst>
                  <a:ext uri="{0D108BD9-81ED-4DB2-BD59-A6C34878D82A}">
                    <a16:rowId xmlns="" xmlns:a16="http://schemas.microsoft.com/office/drawing/2014/main" val="2377038656"/>
                  </a:ext>
                </a:extLst>
              </a:tr>
              <a:tr h="326589">
                <a:tc>
                  <a:txBody>
                    <a:bodyPr/>
                    <a:lstStyle/>
                    <a:p>
                      <a:pPr algn="l" fontAlgn="t"/>
                      <a:r>
                        <a:rPr lang="zh-TW" altLang="en-US" sz="880" u="none" strike="noStrike" dirty="0">
                          <a:effectLst/>
                          <a:latin typeface="微軟正黑體" panose="020B0604030504040204" pitchFamily="34" charset="-120"/>
                          <a:ea typeface="微軟正黑體" panose="020B0604030504040204" pitchFamily="34" charset="-120"/>
                        </a:rPr>
                        <a:t>供應鏈管理</a:t>
                      </a:r>
                      <a:endParaRPr lang="en-US" altLang="zh-TW" sz="88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36000" marR="36000" marT="18000" marB="18000" anchor="c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880" dirty="0">
                          <a:solidFill>
                            <a:schemeClr val="tx1"/>
                          </a:solidFill>
                          <a:latin typeface="微軟正黑體" panose="020B0604030504040204" pitchFamily="34" charset="-120"/>
                          <a:ea typeface="微軟正黑體" panose="020B0604030504040204" pitchFamily="34" charset="-120"/>
                        </a:rPr>
                        <a:t>GRI 103</a:t>
                      </a:r>
                    </a:p>
                  </a:txBody>
                  <a:tcPr marL="36000" marR="36000" marT="18000" marB="18000" anchor="c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880" dirty="0">
                          <a:solidFill>
                            <a:schemeClr val="tx1"/>
                          </a:solidFill>
                          <a:latin typeface="微軟正黑體" panose="020B0604030504040204" pitchFamily="34" charset="-120"/>
                          <a:ea typeface="微軟正黑體" panose="020B0604030504040204" pitchFamily="34" charset="-120"/>
                        </a:rPr>
                        <a:t>GRI 204</a:t>
                      </a:r>
                      <a:r>
                        <a:rPr lang="zh-TW" altLang="en-US" sz="880" dirty="0">
                          <a:solidFill>
                            <a:schemeClr val="tx1"/>
                          </a:solidFill>
                          <a:latin typeface="微軟正黑體" panose="020B0604030504040204" pitchFamily="34" charset="-120"/>
                          <a:ea typeface="微軟正黑體" panose="020B0604030504040204" pitchFamily="34" charset="-120"/>
                        </a:rPr>
                        <a:t>、</a:t>
                      </a:r>
                      <a:r>
                        <a:rPr lang="en-US" altLang="zh-TW" sz="880" dirty="0">
                          <a:solidFill>
                            <a:schemeClr val="tx1"/>
                          </a:solidFill>
                          <a:latin typeface="微軟正黑體" panose="020B0604030504040204" pitchFamily="34" charset="-120"/>
                          <a:ea typeface="微軟正黑體" panose="020B0604030504040204" pitchFamily="34" charset="-120"/>
                        </a:rPr>
                        <a:t>GRI 308</a:t>
                      </a:r>
                      <a:r>
                        <a:rPr lang="zh-TW" altLang="en-US" sz="880" dirty="0">
                          <a:solidFill>
                            <a:schemeClr val="tx1"/>
                          </a:solidFill>
                          <a:latin typeface="微軟正黑體" panose="020B0604030504040204" pitchFamily="34" charset="-120"/>
                          <a:ea typeface="微軟正黑體" panose="020B0604030504040204" pitchFamily="34" charset="-120"/>
                        </a:rPr>
                        <a:t>、</a:t>
                      </a:r>
                      <a:r>
                        <a:rPr lang="en-US" altLang="zh-TW" sz="880" dirty="0">
                          <a:solidFill>
                            <a:schemeClr val="tx1"/>
                          </a:solidFill>
                          <a:latin typeface="微軟正黑體" panose="020B0604030504040204" pitchFamily="34" charset="-120"/>
                          <a:ea typeface="微軟正黑體" panose="020B0604030504040204" pitchFamily="34" charset="-120"/>
                        </a:rPr>
                        <a:t>GRI 414</a:t>
                      </a:r>
                    </a:p>
                  </a:txBody>
                  <a:tcPr marL="36000" marR="36000" marT="18000" marB="18000"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880" dirty="0">
                          <a:solidFill>
                            <a:schemeClr val="tx1"/>
                          </a:solidFill>
                          <a:latin typeface="微軟正黑體" panose="020B0604030504040204" pitchFamily="34" charset="-120"/>
                          <a:ea typeface="微軟正黑體" panose="020B0604030504040204" pitchFamily="34" charset="-120"/>
                        </a:rPr>
                        <a:t>英華達</a:t>
                      </a:r>
                      <a:endParaRPr lang="en-US" altLang="zh-TW" sz="880" dirty="0">
                        <a:solidFill>
                          <a:schemeClr val="tx1"/>
                        </a:solidFill>
                        <a:latin typeface="微軟正黑體" panose="020B0604030504040204" pitchFamily="34" charset="-120"/>
                        <a:ea typeface="微軟正黑體" panose="020B0604030504040204" pitchFamily="34" charset="-120"/>
                      </a:endParaRPr>
                    </a:p>
                  </a:txBody>
                  <a:tcPr marL="36000" marR="36000" marT="18000" marB="18000" anchor="ctr">
                    <a:solidFill>
                      <a:schemeClr val="bg1"/>
                    </a:solidFill>
                  </a:tcPr>
                </a:tc>
                <a:tc>
                  <a:txBody>
                    <a:bodyPr/>
                    <a:lstStyle/>
                    <a:p>
                      <a:r>
                        <a:rPr lang="en-US" altLang="zh-TW" sz="880" dirty="0">
                          <a:solidFill>
                            <a:schemeClr val="tx1"/>
                          </a:solidFill>
                          <a:latin typeface="微軟正黑體" panose="020B0604030504040204" pitchFamily="34" charset="-120"/>
                          <a:ea typeface="微軟正黑體" panose="020B0604030504040204" pitchFamily="34" charset="-120"/>
                        </a:rPr>
                        <a:t>4. </a:t>
                      </a:r>
                      <a:r>
                        <a:rPr lang="zh-TW" altLang="en-US" sz="880" dirty="0">
                          <a:solidFill>
                            <a:schemeClr val="tx1"/>
                          </a:solidFill>
                          <a:latin typeface="微軟正黑體" panose="020B0604030504040204" pitchFamily="34" charset="-120"/>
                          <a:ea typeface="微軟正黑體" panose="020B0604030504040204" pitchFamily="34" charset="-120"/>
                        </a:rPr>
                        <a:t>顧客價值與供應鏈管理</a:t>
                      </a:r>
                    </a:p>
                  </a:txBody>
                  <a:tcPr marL="36000" marR="36000" marT="18000" marB="18000"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8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2019 </a:t>
                      </a:r>
                      <a:r>
                        <a:rPr kumimoji="0" lang="zh-TW" altLang="en-US" sz="88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英華達企業社會責任報告書                              </a:t>
                      </a:r>
                    </a:p>
                  </a:txBody>
                  <a:tcPr marL="36000" marR="36000" marT="18000" marB="18000" anchor="ctr">
                    <a:solidFill>
                      <a:schemeClr val="bg1"/>
                    </a:solidFill>
                  </a:tcPr>
                </a:tc>
                <a:extLst>
                  <a:ext uri="{0D108BD9-81ED-4DB2-BD59-A6C34878D82A}">
                    <a16:rowId xmlns="" xmlns:a16="http://schemas.microsoft.com/office/drawing/2014/main" val="1594099703"/>
                  </a:ext>
                </a:extLst>
              </a:tr>
              <a:tr h="326589">
                <a:tc>
                  <a:txBody>
                    <a:bodyPr/>
                    <a:lstStyle/>
                    <a:p>
                      <a:pPr algn="l" fontAlgn="t"/>
                      <a:r>
                        <a:rPr lang="zh-TW" altLang="en-US" sz="880" u="none" strike="noStrike" dirty="0">
                          <a:effectLst/>
                          <a:latin typeface="微軟正黑體" panose="020B0604030504040204" pitchFamily="34" charset="-120"/>
                          <a:ea typeface="微軟正黑體" panose="020B0604030504040204" pitchFamily="34" charset="-120"/>
                        </a:rPr>
                        <a:t>能源管理</a:t>
                      </a:r>
                      <a:endParaRPr lang="zh-TW" altLang="en-US" sz="88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36000" marR="36000" marT="18000" marB="18000" anchor="ctr">
                    <a:solidFill>
                      <a:schemeClr val="bg1"/>
                    </a:solidFill>
                  </a:tcPr>
                </a:tc>
                <a:tc>
                  <a:txBody>
                    <a:bodyPr/>
                    <a:lstStyle/>
                    <a:p>
                      <a:pPr algn="l"/>
                      <a:r>
                        <a:rPr lang="en-US" altLang="zh-TW" sz="880" dirty="0">
                          <a:solidFill>
                            <a:schemeClr val="tx1"/>
                          </a:solidFill>
                          <a:latin typeface="微軟正黑體" panose="020B0604030504040204" pitchFamily="34" charset="-120"/>
                          <a:ea typeface="微軟正黑體" panose="020B0604030504040204" pitchFamily="34" charset="-120"/>
                        </a:rPr>
                        <a:t>GRI 103</a:t>
                      </a:r>
                    </a:p>
                  </a:txBody>
                  <a:tcPr marL="36000" marR="36000" marT="18000" marB="18000" anchor="ctr">
                    <a:solidFill>
                      <a:schemeClr val="bg1"/>
                    </a:solidFill>
                  </a:tcPr>
                </a:tc>
                <a:tc>
                  <a:txBody>
                    <a:bodyPr/>
                    <a:lstStyle/>
                    <a:p>
                      <a:r>
                        <a:rPr lang="en-US" altLang="zh-TW" sz="880" dirty="0">
                          <a:solidFill>
                            <a:schemeClr val="tx1"/>
                          </a:solidFill>
                          <a:latin typeface="微軟正黑體" panose="020B0604030504040204" pitchFamily="34" charset="-120"/>
                          <a:ea typeface="微軟正黑體" panose="020B0604030504040204" pitchFamily="34" charset="-120"/>
                        </a:rPr>
                        <a:t>GRI 302</a:t>
                      </a:r>
                    </a:p>
                  </a:txBody>
                  <a:tcPr marL="36000" marR="36000" marT="18000" marB="18000" anchor="ctr">
                    <a:solidFill>
                      <a:schemeClr val="bg1"/>
                    </a:solidFill>
                  </a:tcPr>
                </a:tc>
                <a:tc>
                  <a:txBody>
                    <a:bodyPr/>
                    <a:lstStyle/>
                    <a:p>
                      <a:pPr algn="ctr"/>
                      <a:r>
                        <a:rPr lang="zh-TW" altLang="en-US" sz="880" dirty="0">
                          <a:solidFill>
                            <a:schemeClr val="tx1"/>
                          </a:solidFill>
                          <a:latin typeface="微軟正黑體" panose="020B0604030504040204" pitchFamily="34" charset="-120"/>
                          <a:ea typeface="微軟正黑體" panose="020B0604030504040204" pitchFamily="34" charset="-120"/>
                        </a:rPr>
                        <a:t>英華達</a:t>
                      </a:r>
                      <a:endParaRPr lang="en-US" altLang="zh-TW" sz="880" dirty="0">
                        <a:solidFill>
                          <a:schemeClr val="tx1"/>
                        </a:solidFill>
                        <a:latin typeface="微軟正黑體" panose="020B0604030504040204" pitchFamily="34" charset="-120"/>
                        <a:ea typeface="微軟正黑體" panose="020B0604030504040204" pitchFamily="34" charset="-120"/>
                      </a:endParaRPr>
                    </a:p>
                  </a:txBody>
                  <a:tcPr marL="36000" marR="36000" marT="18000" marB="18000" anchor="ctr">
                    <a:solidFill>
                      <a:schemeClr val="bg1"/>
                    </a:solidFill>
                  </a:tcPr>
                </a:tc>
                <a:tc>
                  <a:txBody>
                    <a:bodyPr/>
                    <a:lstStyle/>
                    <a:p>
                      <a:r>
                        <a:rPr lang="en-US" altLang="zh-TW" sz="880" dirty="0">
                          <a:latin typeface="微軟正黑體" panose="020B0604030504040204" pitchFamily="34" charset="-120"/>
                          <a:ea typeface="微軟正黑體" panose="020B0604030504040204" pitchFamily="34" charset="-120"/>
                        </a:rPr>
                        <a:t>8. </a:t>
                      </a:r>
                      <a:r>
                        <a:rPr lang="zh-TW" altLang="en-US" sz="880" dirty="0">
                          <a:latin typeface="微軟正黑體" panose="020B0604030504040204" pitchFamily="34" charset="-120"/>
                          <a:ea typeface="微軟正黑體" panose="020B0604030504040204" pitchFamily="34" charset="-120"/>
                        </a:rPr>
                        <a:t>能資源管理</a:t>
                      </a:r>
                    </a:p>
                  </a:txBody>
                  <a:tcPr marL="36000" marR="36000" marT="18000" marB="18000"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8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2019 </a:t>
                      </a:r>
                      <a:r>
                        <a:rPr kumimoji="0" lang="zh-TW" altLang="en-US" sz="88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英華達企業社會責任報告書                              </a:t>
                      </a:r>
                      <a:endParaRPr kumimoji="0" lang="zh-TW" altLang="en-US" sz="88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36000" marR="36000" marT="18000" marB="18000" anchor="ctr">
                    <a:solidFill>
                      <a:schemeClr val="bg1"/>
                    </a:solidFill>
                  </a:tcPr>
                </a:tc>
                <a:extLst>
                  <a:ext uri="{0D108BD9-81ED-4DB2-BD59-A6C34878D82A}">
                    <a16:rowId xmlns="" xmlns:a16="http://schemas.microsoft.com/office/drawing/2014/main" val="2682208781"/>
                  </a:ext>
                </a:extLst>
              </a:tr>
              <a:tr h="326589">
                <a:tc>
                  <a:txBody>
                    <a:bodyPr/>
                    <a:lstStyle/>
                    <a:p>
                      <a:pPr algn="l" fontAlgn="t"/>
                      <a:r>
                        <a:rPr lang="zh-TW" altLang="en-US" sz="880" u="none" strike="noStrike" dirty="0">
                          <a:effectLst/>
                          <a:latin typeface="微軟正黑體" panose="020B0604030504040204" pitchFamily="34" charset="-120"/>
                          <a:ea typeface="微軟正黑體" panose="020B0604030504040204" pitchFamily="34" charset="-120"/>
                        </a:rPr>
                        <a:t>員工健康安全衛生</a:t>
                      </a:r>
                      <a:endParaRPr lang="zh-TW" altLang="en-US" sz="88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36000" marR="36000" marT="18000" marB="18000" anchor="ctr">
                    <a:solidFill>
                      <a:schemeClr val="bg1"/>
                    </a:solidFill>
                  </a:tcPr>
                </a:tc>
                <a:tc>
                  <a:txBody>
                    <a:bodyPr/>
                    <a:lstStyle/>
                    <a:p>
                      <a:pPr algn="l"/>
                      <a:r>
                        <a:rPr lang="en-US" altLang="zh-TW" sz="880" dirty="0">
                          <a:solidFill>
                            <a:schemeClr val="tx1"/>
                          </a:solidFill>
                          <a:latin typeface="微軟正黑體" panose="020B0604030504040204" pitchFamily="34" charset="-120"/>
                          <a:ea typeface="微軟正黑體" panose="020B0604030504040204" pitchFamily="34" charset="-120"/>
                        </a:rPr>
                        <a:t>GRI 103</a:t>
                      </a:r>
                    </a:p>
                  </a:txBody>
                  <a:tcPr marL="36000" marR="36000" marT="18000" marB="18000" anchor="ctr">
                    <a:solidFill>
                      <a:schemeClr val="bg1"/>
                    </a:solidFill>
                  </a:tcPr>
                </a:tc>
                <a:tc>
                  <a:txBody>
                    <a:bodyPr/>
                    <a:lstStyle/>
                    <a:p>
                      <a:r>
                        <a:rPr lang="en-US" altLang="zh-TW" sz="880" dirty="0">
                          <a:latin typeface="微軟正黑體" panose="020B0604030504040204" pitchFamily="34" charset="-120"/>
                          <a:ea typeface="微軟正黑體" panose="020B0604030504040204" pitchFamily="34" charset="-120"/>
                        </a:rPr>
                        <a:t>GRI 403</a:t>
                      </a:r>
                    </a:p>
                  </a:txBody>
                  <a:tcPr marL="36000" marR="36000" marT="18000" marB="18000" anchor="ctr">
                    <a:solidFill>
                      <a:schemeClr val="bg1"/>
                    </a:solidFill>
                  </a:tcPr>
                </a:tc>
                <a:tc>
                  <a:txBody>
                    <a:bodyPr/>
                    <a:lstStyle/>
                    <a:p>
                      <a:pPr algn="ctr"/>
                      <a:r>
                        <a:rPr lang="zh-TW" altLang="en-US" sz="880" dirty="0">
                          <a:latin typeface="微軟正黑體" panose="020B0604030504040204" pitchFamily="34" charset="-120"/>
                          <a:ea typeface="微軟正黑體" panose="020B0604030504040204" pitchFamily="34" charset="-120"/>
                        </a:rPr>
                        <a:t>英華達</a:t>
                      </a:r>
                      <a:endParaRPr lang="en-US" altLang="zh-TW" sz="880" dirty="0">
                        <a:latin typeface="微軟正黑體" panose="020B0604030504040204" pitchFamily="34" charset="-120"/>
                        <a:ea typeface="微軟正黑體" panose="020B0604030504040204" pitchFamily="34" charset="-120"/>
                      </a:endParaRPr>
                    </a:p>
                  </a:txBody>
                  <a:tcPr marL="36000" marR="36000" marT="18000" marB="18000" anchor="ctr">
                    <a:solidFill>
                      <a:schemeClr val="bg1"/>
                    </a:solidFill>
                  </a:tcPr>
                </a:tc>
                <a:tc>
                  <a:txBody>
                    <a:bodyPr/>
                    <a:lstStyle/>
                    <a:p>
                      <a:r>
                        <a:rPr lang="en-US" altLang="zh-TW" sz="880" dirty="0">
                          <a:latin typeface="微軟正黑體" panose="020B0604030504040204" pitchFamily="34" charset="-120"/>
                          <a:ea typeface="微軟正黑體" panose="020B0604030504040204" pitchFamily="34" charset="-120"/>
                        </a:rPr>
                        <a:t>3. </a:t>
                      </a:r>
                      <a:r>
                        <a:rPr lang="zh-TW" altLang="en-US" sz="880" dirty="0">
                          <a:latin typeface="微軟正黑體" panose="020B0604030504040204" pitchFamily="34" charset="-120"/>
                          <a:ea typeface="微軟正黑體" panose="020B0604030504040204" pitchFamily="34" charset="-120"/>
                        </a:rPr>
                        <a:t>友善職場</a:t>
                      </a:r>
                    </a:p>
                  </a:txBody>
                  <a:tcPr marL="36000" marR="36000" marT="18000" marB="18000"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8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2019 </a:t>
                      </a:r>
                      <a:r>
                        <a:rPr kumimoji="0" lang="zh-TW" altLang="en-US" sz="88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英華達企業社會責任報告書                              </a:t>
                      </a:r>
                      <a:endParaRPr kumimoji="0" lang="zh-TW" altLang="en-US" sz="88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36000" marR="36000" marT="18000" marB="18000" anchor="ctr">
                    <a:solidFill>
                      <a:schemeClr val="bg1"/>
                    </a:solidFill>
                  </a:tcPr>
                </a:tc>
                <a:extLst>
                  <a:ext uri="{0D108BD9-81ED-4DB2-BD59-A6C34878D82A}">
                    <a16:rowId xmlns="" xmlns:a16="http://schemas.microsoft.com/office/drawing/2014/main" val="1301241466"/>
                  </a:ext>
                </a:extLst>
              </a:tr>
              <a:tr h="326589">
                <a:tc>
                  <a:txBody>
                    <a:bodyPr/>
                    <a:lstStyle/>
                    <a:p>
                      <a:pPr algn="l" fontAlgn="t"/>
                      <a:r>
                        <a:rPr lang="zh-TW" altLang="en-US" sz="880" u="none" strike="noStrike" dirty="0">
                          <a:effectLst/>
                          <a:latin typeface="微軟正黑體" panose="020B0604030504040204" pitchFamily="34" charset="-120"/>
                          <a:ea typeface="微軟正黑體" panose="020B0604030504040204" pitchFamily="34" charset="-120"/>
                        </a:rPr>
                        <a:t>氣候變遷風險</a:t>
                      </a:r>
                      <a:endParaRPr lang="zh-TW" altLang="en-US" sz="88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36000" marR="36000" marT="18000" marB="18000" anchor="ctr">
                    <a:solidFill>
                      <a:schemeClr val="bg1"/>
                    </a:solidFill>
                  </a:tcPr>
                </a:tc>
                <a:tc>
                  <a:txBody>
                    <a:bodyPr/>
                    <a:lstStyle/>
                    <a:p>
                      <a:pPr algn="l"/>
                      <a:r>
                        <a:rPr lang="en-US" altLang="zh-TW" sz="880" dirty="0">
                          <a:solidFill>
                            <a:schemeClr val="tx1"/>
                          </a:solidFill>
                          <a:latin typeface="微軟正黑體" panose="020B0604030504040204" pitchFamily="34" charset="-120"/>
                          <a:ea typeface="微軟正黑體" panose="020B0604030504040204" pitchFamily="34" charset="-120"/>
                        </a:rPr>
                        <a:t>GRI 103</a:t>
                      </a:r>
                    </a:p>
                  </a:txBody>
                  <a:tcPr marL="36000" marR="36000" marT="18000" marB="18000" anchor="ctr">
                    <a:solidFill>
                      <a:schemeClr val="bg1"/>
                    </a:solidFill>
                  </a:tcPr>
                </a:tc>
                <a:tc>
                  <a:txBody>
                    <a:bodyPr/>
                    <a:lstStyle/>
                    <a:p>
                      <a:r>
                        <a:rPr lang="en-US" altLang="zh-TW" sz="880" dirty="0">
                          <a:solidFill>
                            <a:schemeClr val="tx1"/>
                          </a:solidFill>
                          <a:latin typeface="微軟正黑體" panose="020B0604030504040204" pitchFamily="34" charset="-120"/>
                          <a:ea typeface="微軟正黑體" panose="020B0604030504040204" pitchFamily="34" charset="-120"/>
                        </a:rPr>
                        <a:t>GRI 201</a:t>
                      </a:r>
                      <a:r>
                        <a:rPr lang="zh-TW" altLang="en-US" sz="880" dirty="0">
                          <a:solidFill>
                            <a:schemeClr val="tx1"/>
                          </a:solidFill>
                          <a:latin typeface="微軟正黑體" panose="020B0604030504040204" pitchFamily="34" charset="-120"/>
                          <a:ea typeface="微軟正黑體" panose="020B0604030504040204" pitchFamily="34" charset="-120"/>
                        </a:rPr>
                        <a:t>、</a:t>
                      </a:r>
                      <a:r>
                        <a:rPr lang="en-US" altLang="zh-TW" sz="880" dirty="0">
                          <a:solidFill>
                            <a:schemeClr val="tx1"/>
                          </a:solidFill>
                          <a:latin typeface="微軟正黑體" panose="020B0604030504040204" pitchFamily="34" charset="-120"/>
                          <a:ea typeface="微軟正黑體" panose="020B0604030504040204" pitchFamily="34" charset="-120"/>
                        </a:rPr>
                        <a:t>GRI 305</a:t>
                      </a:r>
                    </a:p>
                  </a:txBody>
                  <a:tcPr marL="36000" marR="36000" marT="18000" marB="18000" anchor="ctr">
                    <a:solidFill>
                      <a:schemeClr val="bg1"/>
                    </a:solidFill>
                  </a:tcPr>
                </a:tc>
                <a:tc>
                  <a:txBody>
                    <a:bodyPr/>
                    <a:lstStyle/>
                    <a:p>
                      <a:pPr algn="ctr"/>
                      <a:r>
                        <a:rPr lang="zh-TW" altLang="en-US" sz="880" dirty="0">
                          <a:solidFill>
                            <a:schemeClr val="tx1"/>
                          </a:solidFill>
                          <a:latin typeface="微軟正黑體" panose="020B0604030504040204" pitchFamily="34" charset="-120"/>
                          <a:ea typeface="微軟正黑體" panose="020B0604030504040204" pitchFamily="34" charset="-120"/>
                        </a:rPr>
                        <a:t>英華達</a:t>
                      </a:r>
                      <a:endParaRPr lang="en-US" altLang="zh-TW" sz="880" dirty="0">
                        <a:solidFill>
                          <a:schemeClr val="tx1"/>
                        </a:solidFill>
                        <a:latin typeface="微軟正黑體" panose="020B0604030504040204" pitchFamily="34" charset="-120"/>
                        <a:ea typeface="微軟正黑體" panose="020B0604030504040204" pitchFamily="34" charset="-120"/>
                      </a:endParaRPr>
                    </a:p>
                  </a:txBody>
                  <a:tcPr marL="36000" marR="36000" marT="18000" marB="18000" anchor="ctr">
                    <a:solidFill>
                      <a:schemeClr val="bg1"/>
                    </a:solidFill>
                  </a:tcPr>
                </a:tc>
                <a:tc>
                  <a:txBody>
                    <a:bodyPr/>
                    <a:lstStyle/>
                    <a:p>
                      <a:r>
                        <a:rPr lang="en-US" altLang="zh-TW" sz="880" dirty="0">
                          <a:latin typeface="微軟正黑體" panose="020B0604030504040204" pitchFamily="34" charset="-120"/>
                          <a:ea typeface="微軟正黑體" panose="020B0604030504040204" pitchFamily="34" charset="-120"/>
                        </a:rPr>
                        <a:t>7. </a:t>
                      </a:r>
                      <a:r>
                        <a:rPr lang="zh-TW" altLang="en-US" sz="880" dirty="0">
                          <a:latin typeface="微軟正黑體" panose="020B0604030504040204" pitchFamily="34" charset="-120"/>
                          <a:ea typeface="微軟正黑體" panose="020B0604030504040204" pitchFamily="34" charset="-120"/>
                        </a:rPr>
                        <a:t>溫室氣體管理</a:t>
                      </a:r>
                    </a:p>
                  </a:txBody>
                  <a:tcPr marL="36000" marR="36000" marT="18000" marB="18000"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8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2019 </a:t>
                      </a:r>
                      <a:r>
                        <a:rPr kumimoji="0" lang="zh-TW" altLang="en-US" sz="88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英華達企業社會責任報告書                              </a:t>
                      </a:r>
                    </a:p>
                  </a:txBody>
                  <a:tcPr marL="36000" marR="36000" marT="18000" marB="18000" anchor="ctr">
                    <a:solidFill>
                      <a:schemeClr val="bg1"/>
                    </a:solidFill>
                  </a:tcPr>
                </a:tc>
                <a:extLst>
                  <a:ext uri="{0D108BD9-81ED-4DB2-BD59-A6C34878D82A}">
                    <a16:rowId xmlns="" xmlns:a16="http://schemas.microsoft.com/office/drawing/2014/main" val="10002"/>
                  </a:ext>
                </a:extLst>
              </a:tr>
              <a:tr h="326589">
                <a:tc>
                  <a:txBody>
                    <a:bodyPr/>
                    <a:lstStyle/>
                    <a:p>
                      <a:pPr algn="l" fontAlgn="t"/>
                      <a:r>
                        <a:rPr lang="zh-TW" altLang="en-US" sz="880" b="0" i="0" u="none" strike="noStrike" dirty="0">
                          <a:solidFill>
                            <a:srgbClr val="000000"/>
                          </a:solidFill>
                          <a:effectLst/>
                          <a:latin typeface="微軟正黑體" panose="020B0604030504040204" pitchFamily="34" charset="-120"/>
                          <a:ea typeface="微軟正黑體" panose="020B0604030504040204" pitchFamily="34" charset="-120"/>
                        </a:rPr>
                        <a:t>廢棄物管理</a:t>
                      </a:r>
                    </a:p>
                  </a:txBody>
                  <a:tcPr marL="36000" marR="36000" marT="18000" marB="18000" anchor="ctr">
                    <a:solidFill>
                      <a:schemeClr val="bg1"/>
                    </a:solidFill>
                  </a:tcPr>
                </a:tc>
                <a:tc>
                  <a:txBody>
                    <a:bodyPr/>
                    <a:lstStyle/>
                    <a:p>
                      <a:pPr algn="l"/>
                      <a:r>
                        <a:rPr lang="en-US" altLang="zh-TW" sz="880" dirty="0">
                          <a:solidFill>
                            <a:schemeClr val="tx1"/>
                          </a:solidFill>
                          <a:latin typeface="微軟正黑體" panose="020B0604030504040204" pitchFamily="34" charset="-120"/>
                          <a:ea typeface="微軟正黑體" panose="020B0604030504040204" pitchFamily="34" charset="-120"/>
                        </a:rPr>
                        <a:t>GRI 103</a:t>
                      </a:r>
                      <a:endParaRPr lang="zh-TW" altLang="en-US" sz="880" dirty="0">
                        <a:solidFill>
                          <a:schemeClr val="tx1"/>
                        </a:solidFill>
                        <a:latin typeface="微軟正黑體" panose="020B0604030504040204" pitchFamily="34" charset="-120"/>
                        <a:ea typeface="微軟正黑體" panose="020B0604030504040204" pitchFamily="34" charset="-120"/>
                      </a:endParaRPr>
                    </a:p>
                  </a:txBody>
                  <a:tcPr marL="36000" marR="36000" marT="18000" marB="18000" anchor="ctr">
                    <a:solidFill>
                      <a:schemeClr val="bg1"/>
                    </a:solidFill>
                  </a:tcPr>
                </a:tc>
                <a:tc>
                  <a:txBody>
                    <a:bodyPr/>
                    <a:lstStyle/>
                    <a:p>
                      <a:r>
                        <a:rPr lang="en-US" altLang="zh-TW" sz="880" dirty="0">
                          <a:solidFill>
                            <a:schemeClr val="tx1"/>
                          </a:solidFill>
                          <a:latin typeface="微軟正黑體" panose="020B0604030504040204" pitchFamily="34" charset="-120"/>
                          <a:ea typeface="微軟正黑體" panose="020B0604030504040204" pitchFamily="34" charset="-120"/>
                        </a:rPr>
                        <a:t>GRI 306</a:t>
                      </a:r>
                    </a:p>
                  </a:txBody>
                  <a:tcPr marL="36000" marR="36000" marT="18000" marB="18000" anchor="ctr">
                    <a:solidFill>
                      <a:schemeClr val="bg1"/>
                    </a:solidFill>
                  </a:tcPr>
                </a:tc>
                <a:tc>
                  <a:txBody>
                    <a:bodyPr/>
                    <a:lstStyle/>
                    <a:p>
                      <a:pPr algn="ctr"/>
                      <a:r>
                        <a:rPr lang="zh-TW" altLang="en-US" sz="880" dirty="0">
                          <a:solidFill>
                            <a:schemeClr val="tx1"/>
                          </a:solidFill>
                          <a:latin typeface="微軟正黑體" panose="020B0604030504040204" pitchFamily="34" charset="-120"/>
                          <a:ea typeface="微軟正黑體" panose="020B0604030504040204" pitchFamily="34" charset="-120"/>
                        </a:rPr>
                        <a:t>英華達</a:t>
                      </a:r>
                    </a:p>
                  </a:txBody>
                  <a:tcPr marL="36000" marR="36000" marT="18000" marB="18000" anchor="ctr">
                    <a:solidFill>
                      <a:schemeClr val="bg1"/>
                    </a:solidFill>
                  </a:tcPr>
                </a:tc>
                <a:tc>
                  <a:txBody>
                    <a:bodyPr/>
                    <a:lstStyle/>
                    <a:p>
                      <a:r>
                        <a:rPr lang="en-US" altLang="zh-TW" sz="880" dirty="0">
                          <a:solidFill>
                            <a:schemeClr val="tx1"/>
                          </a:solidFill>
                          <a:latin typeface="微軟正黑體" panose="020B0604030504040204" pitchFamily="34" charset="-120"/>
                          <a:ea typeface="微軟正黑體" panose="020B0604030504040204" pitchFamily="34" charset="-120"/>
                        </a:rPr>
                        <a:t>8. </a:t>
                      </a:r>
                      <a:r>
                        <a:rPr lang="zh-TW" altLang="en-US" sz="880" dirty="0">
                          <a:solidFill>
                            <a:schemeClr val="tx1"/>
                          </a:solidFill>
                          <a:latin typeface="微軟正黑體" panose="020B0604030504040204" pitchFamily="34" charset="-120"/>
                          <a:ea typeface="微軟正黑體" panose="020B0604030504040204" pitchFamily="34" charset="-120"/>
                        </a:rPr>
                        <a:t>能資源管理</a:t>
                      </a:r>
                    </a:p>
                  </a:txBody>
                  <a:tcPr marL="36000" marR="36000" marT="18000" marB="18000"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8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2019 </a:t>
                      </a:r>
                      <a:r>
                        <a:rPr kumimoji="0" lang="zh-TW" altLang="en-US" sz="88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英華達企業社會責任報告書                              </a:t>
                      </a:r>
                    </a:p>
                  </a:txBody>
                  <a:tcPr marL="36000" marR="36000" marT="18000" marB="18000" anchor="ctr">
                    <a:solidFill>
                      <a:schemeClr val="bg1"/>
                    </a:solidFill>
                  </a:tcPr>
                </a:tc>
                <a:extLst>
                  <a:ext uri="{0D108BD9-81ED-4DB2-BD59-A6C34878D82A}">
                    <a16:rowId xmlns="" xmlns:a16="http://schemas.microsoft.com/office/drawing/2014/main" val="699344603"/>
                  </a:ext>
                </a:extLst>
              </a:tr>
              <a:tr h="326589">
                <a:tc>
                  <a:txBody>
                    <a:bodyPr/>
                    <a:lstStyle/>
                    <a:p>
                      <a:pPr algn="l" fontAlgn="t"/>
                      <a:r>
                        <a:rPr lang="zh-TW" altLang="en-US" sz="880" u="none" strike="noStrike" dirty="0">
                          <a:effectLst/>
                          <a:latin typeface="微軟正黑體" panose="020B0604030504040204" pitchFamily="34" charset="-120"/>
                          <a:ea typeface="微軟正黑體" panose="020B0604030504040204" pitchFamily="34" charset="-120"/>
                        </a:rPr>
                        <a:t>反貪腐</a:t>
                      </a:r>
                      <a:endParaRPr lang="zh-TW" altLang="en-US" sz="88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36000" marR="36000" marT="18000" marB="18000" anchor="ctr">
                    <a:solidFill>
                      <a:schemeClr val="bg1"/>
                    </a:solidFill>
                  </a:tcPr>
                </a:tc>
                <a:tc>
                  <a:txBody>
                    <a:bodyPr/>
                    <a:lstStyle/>
                    <a:p>
                      <a:pPr algn="l"/>
                      <a:r>
                        <a:rPr lang="en-US" altLang="zh-TW" sz="880" dirty="0">
                          <a:solidFill>
                            <a:schemeClr val="tx1"/>
                          </a:solidFill>
                          <a:latin typeface="微軟正黑體" panose="020B0604030504040204" pitchFamily="34" charset="-120"/>
                          <a:ea typeface="微軟正黑體" panose="020B0604030504040204" pitchFamily="34" charset="-120"/>
                        </a:rPr>
                        <a:t>GRI 103</a:t>
                      </a:r>
                    </a:p>
                  </a:txBody>
                  <a:tcPr marL="36000" marR="36000" marT="18000" marB="18000" anchor="ctr">
                    <a:solidFill>
                      <a:schemeClr val="bg1"/>
                    </a:solidFill>
                  </a:tcPr>
                </a:tc>
                <a:tc>
                  <a:txBody>
                    <a:bodyPr/>
                    <a:lstStyle/>
                    <a:p>
                      <a:r>
                        <a:rPr lang="en-US" altLang="zh-TW" sz="880" dirty="0">
                          <a:solidFill>
                            <a:schemeClr val="tx1"/>
                          </a:solidFill>
                          <a:latin typeface="微軟正黑體" panose="020B0604030504040204" pitchFamily="34" charset="-120"/>
                          <a:ea typeface="微軟正黑體" panose="020B0604030504040204" pitchFamily="34" charset="-120"/>
                        </a:rPr>
                        <a:t>GRI 205</a:t>
                      </a:r>
                    </a:p>
                  </a:txBody>
                  <a:tcPr marL="36000" marR="36000" marT="18000" marB="18000" anchor="ctr">
                    <a:solidFill>
                      <a:schemeClr val="bg1"/>
                    </a:solidFill>
                  </a:tcPr>
                </a:tc>
                <a:tc>
                  <a:txBody>
                    <a:bodyPr/>
                    <a:lstStyle/>
                    <a:p>
                      <a:pPr algn="ctr"/>
                      <a:r>
                        <a:rPr lang="zh-TW" altLang="en-US" sz="880" dirty="0">
                          <a:solidFill>
                            <a:schemeClr val="tx1"/>
                          </a:solidFill>
                          <a:latin typeface="微軟正黑體" panose="020B0604030504040204" pitchFamily="34" charset="-120"/>
                          <a:ea typeface="微軟正黑體" panose="020B0604030504040204" pitchFamily="34" charset="-120"/>
                        </a:rPr>
                        <a:t>英華達</a:t>
                      </a:r>
                      <a:endParaRPr lang="en-US" altLang="zh-TW" sz="880" dirty="0">
                        <a:solidFill>
                          <a:schemeClr val="tx1"/>
                        </a:solidFill>
                        <a:latin typeface="微軟正黑體" panose="020B0604030504040204" pitchFamily="34" charset="-120"/>
                        <a:ea typeface="微軟正黑體" panose="020B0604030504040204" pitchFamily="34" charset="-120"/>
                      </a:endParaRPr>
                    </a:p>
                  </a:txBody>
                  <a:tcPr marL="36000" marR="36000" marT="18000" marB="18000" anchor="ctr">
                    <a:solidFill>
                      <a:schemeClr val="bg1"/>
                    </a:solidFill>
                  </a:tcPr>
                </a:tc>
                <a:tc>
                  <a:txBody>
                    <a:bodyPr/>
                    <a:lstStyle/>
                    <a:p>
                      <a:r>
                        <a:rPr lang="en-US" altLang="zh-TW" sz="880" dirty="0">
                          <a:solidFill>
                            <a:schemeClr val="tx1"/>
                          </a:solidFill>
                          <a:latin typeface="微軟正黑體" panose="020B0604030504040204" pitchFamily="34" charset="-120"/>
                          <a:ea typeface="微軟正黑體" panose="020B0604030504040204" pitchFamily="34" charset="-120"/>
                        </a:rPr>
                        <a:t>2. </a:t>
                      </a:r>
                      <a:r>
                        <a:rPr lang="zh-TW" altLang="en-US" sz="880" dirty="0">
                          <a:solidFill>
                            <a:schemeClr val="tx1"/>
                          </a:solidFill>
                          <a:latin typeface="微軟正黑體" panose="020B0604030504040204" pitchFamily="34" charset="-120"/>
                          <a:ea typeface="微軟正黑體" panose="020B0604030504040204" pitchFamily="34" charset="-120"/>
                        </a:rPr>
                        <a:t>人才資源與發展</a:t>
                      </a:r>
                    </a:p>
                  </a:txBody>
                  <a:tcPr marL="36000" marR="36000" marT="18000" marB="18000"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8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2019 </a:t>
                      </a:r>
                      <a:r>
                        <a:rPr kumimoji="0" lang="zh-TW" altLang="en-US" sz="88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英華達企業社會責任報告書                              </a:t>
                      </a:r>
                      <a:endParaRPr kumimoji="0" lang="zh-TW" altLang="en-US" sz="88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36000" marR="36000" marT="18000" marB="18000" anchor="ctr">
                    <a:solidFill>
                      <a:schemeClr val="bg1"/>
                    </a:solidFill>
                  </a:tcPr>
                </a:tc>
                <a:extLst>
                  <a:ext uri="{0D108BD9-81ED-4DB2-BD59-A6C34878D82A}">
                    <a16:rowId xmlns="" xmlns:a16="http://schemas.microsoft.com/office/drawing/2014/main" val="1777822475"/>
                  </a:ext>
                </a:extLst>
              </a:tr>
              <a:tr h="326589">
                <a:tc>
                  <a:txBody>
                    <a:bodyPr/>
                    <a:lstStyle/>
                    <a:p>
                      <a:pPr algn="l" fontAlgn="t"/>
                      <a:r>
                        <a:rPr lang="zh-TW" altLang="en-US" sz="880" u="none" strike="noStrike" dirty="0">
                          <a:effectLst/>
                          <a:latin typeface="微軟正黑體" panose="020B0604030504040204" pitchFamily="34" charset="-120"/>
                          <a:ea typeface="微軟正黑體" panose="020B0604030504040204" pitchFamily="34" charset="-120"/>
                        </a:rPr>
                        <a:t>員工福利</a:t>
                      </a:r>
                      <a:endParaRPr lang="zh-TW" altLang="en-US" sz="88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36000" marR="36000" marT="18000" marB="18000" anchor="ctr">
                    <a:solidFill>
                      <a:schemeClr val="bg1"/>
                    </a:solidFill>
                  </a:tcPr>
                </a:tc>
                <a:tc>
                  <a:txBody>
                    <a:bodyPr/>
                    <a:lstStyle/>
                    <a:p>
                      <a:pPr algn="l"/>
                      <a:r>
                        <a:rPr lang="en-US" altLang="zh-TW" sz="880" dirty="0">
                          <a:solidFill>
                            <a:schemeClr val="tx1"/>
                          </a:solidFill>
                          <a:latin typeface="微軟正黑體" panose="020B0604030504040204" pitchFamily="34" charset="-120"/>
                          <a:ea typeface="微軟正黑體" panose="020B0604030504040204" pitchFamily="34" charset="-120"/>
                        </a:rPr>
                        <a:t>GRI 103</a:t>
                      </a:r>
                    </a:p>
                  </a:txBody>
                  <a:tcPr marL="36000" marR="36000" marT="18000" marB="18000" anchor="ctr">
                    <a:solidFill>
                      <a:schemeClr val="bg1"/>
                    </a:solidFill>
                  </a:tcPr>
                </a:tc>
                <a:tc>
                  <a:txBody>
                    <a:bodyPr/>
                    <a:lstStyle/>
                    <a:p>
                      <a:r>
                        <a:rPr lang="en-US" altLang="zh-TW" sz="880" dirty="0">
                          <a:solidFill>
                            <a:schemeClr val="tx1"/>
                          </a:solidFill>
                          <a:latin typeface="微軟正黑體" panose="020B0604030504040204" pitchFamily="34" charset="-120"/>
                          <a:ea typeface="微軟正黑體" panose="020B0604030504040204" pitchFamily="34" charset="-120"/>
                        </a:rPr>
                        <a:t>GRI 201</a:t>
                      </a:r>
                      <a:r>
                        <a:rPr lang="zh-TW" altLang="en-US" sz="880" dirty="0">
                          <a:solidFill>
                            <a:schemeClr val="tx1"/>
                          </a:solidFill>
                          <a:latin typeface="微軟正黑體" panose="020B0604030504040204" pitchFamily="34" charset="-120"/>
                          <a:ea typeface="微軟正黑體" panose="020B0604030504040204" pitchFamily="34" charset="-120"/>
                        </a:rPr>
                        <a:t>、</a:t>
                      </a:r>
                      <a:r>
                        <a:rPr lang="en-US" altLang="zh-TW" sz="880" dirty="0">
                          <a:solidFill>
                            <a:schemeClr val="tx1"/>
                          </a:solidFill>
                          <a:latin typeface="微軟正黑體" panose="020B0604030504040204" pitchFamily="34" charset="-120"/>
                          <a:ea typeface="微軟正黑體" panose="020B0604030504040204" pitchFamily="34" charset="-120"/>
                        </a:rPr>
                        <a:t>GRI 401</a:t>
                      </a:r>
                    </a:p>
                  </a:txBody>
                  <a:tcPr marL="36000" marR="36000" marT="18000" marB="18000" anchor="ctr">
                    <a:solidFill>
                      <a:schemeClr val="bg1"/>
                    </a:solidFill>
                  </a:tcPr>
                </a:tc>
                <a:tc>
                  <a:txBody>
                    <a:bodyPr/>
                    <a:lstStyle/>
                    <a:p>
                      <a:pPr algn="ctr"/>
                      <a:r>
                        <a:rPr lang="zh-TW" altLang="en-US" sz="880" dirty="0">
                          <a:solidFill>
                            <a:schemeClr val="tx1"/>
                          </a:solidFill>
                          <a:latin typeface="微軟正黑體" panose="020B0604030504040204" pitchFamily="34" charset="-120"/>
                          <a:ea typeface="微軟正黑體" panose="020B0604030504040204" pitchFamily="34" charset="-120"/>
                        </a:rPr>
                        <a:t>英華達</a:t>
                      </a:r>
                      <a:endParaRPr lang="en-US" altLang="zh-TW" sz="880" dirty="0">
                        <a:solidFill>
                          <a:schemeClr val="tx1"/>
                        </a:solidFill>
                        <a:latin typeface="微軟正黑體" panose="020B0604030504040204" pitchFamily="34" charset="-120"/>
                        <a:ea typeface="微軟正黑體" panose="020B0604030504040204" pitchFamily="34" charset="-120"/>
                      </a:endParaRPr>
                    </a:p>
                  </a:txBody>
                  <a:tcPr marL="36000" marR="36000" marT="18000" marB="18000" anchor="ctr">
                    <a:solidFill>
                      <a:schemeClr val="bg1"/>
                    </a:solidFill>
                  </a:tcPr>
                </a:tc>
                <a:tc>
                  <a:txBody>
                    <a:bodyPr/>
                    <a:lstStyle/>
                    <a:p>
                      <a:r>
                        <a:rPr lang="en-US" altLang="zh-TW" sz="880" dirty="0">
                          <a:solidFill>
                            <a:schemeClr val="tx1"/>
                          </a:solidFill>
                          <a:latin typeface="微軟正黑體" panose="020B0604030504040204" pitchFamily="34" charset="-120"/>
                          <a:ea typeface="微軟正黑體" panose="020B0604030504040204" pitchFamily="34" charset="-120"/>
                        </a:rPr>
                        <a:t>3. </a:t>
                      </a:r>
                      <a:r>
                        <a:rPr lang="zh-TW" altLang="en-US" sz="880" dirty="0">
                          <a:solidFill>
                            <a:schemeClr val="tx1"/>
                          </a:solidFill>
                          <a:latin typeface="微軟正黑體" panose="020B0604030504040204" pitchFamily="34" charset="-120"/>
                          <a:ea typeface="微軟正黑體" panose="020B0604030504040204" pitchFamily="34" charset="-120"/>
                        </a:rPr>
                        <a:t>友善職場</a:t>
                      </a:r>
                    </a:p>
                  </a:txBody>
                  <a:tcPr marL="36000" marR="36000" marT="18000" marB="18000"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8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2019 </a:t>
                      </a:r>
                      <a:r>
                        <a:rPr kumimoji="0" lang="zh-TW" altLang="en-US" sz="88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英華達企業社會責任報告書                              </a:t>
                      </a:r>
                      <a:endParaRPr kumimoji="0" lang="zh-TW" altLang="en-US" sz="88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36000" marR="36000" marT="18000" marB="18000" anchor="ctr">
                    <a:solidFill>
                      <a:schemeClr val="bg1"/>
                    </a:solidFill>
                  </a:tcPr>
                </a:tc>
                <a:extLst>
                  <a:ext uri="{0D108BD9-81ED-4DB2-BD59-A6C34878D82A}">
                    <a16:rowId xmlns="" xmlns:a16="http://schemas.microsoft.com/office/drawing/2014/main" val="10011"/>
                  </a:ext>
                </a:extLst>
              </a:tr>
              <a:tr h="326589">
                <a:tc>
                  <a:txBody>
                    <a:bodyPr/>
                    <a:lstStyle/>
                    <a:p>
                      <a:pPr algn="l" fontAlgn="t"/>
                      <a:r>
                        <a:rPr lang="zh-TW" altLang="en-US" sz="880" b="0" i="0" u="none" strike="noStrike" dirty="0">
                          <a:solidFill>
                            <a:srgbClr val="000000"/>
                          </a:solidFill>
                          <a:effectLst/>
                          <a:latin typeface="微軟正黑體" panose="020B0604030504040204" pitchFamily="34" charset="-120"/>
                          <a:ea typeface="微軟正黑體" panose="020B0604030504040204" pitchFamily="34" charset="-120"/>
                        </a:rPr>
                        <a:t>風險管理</a:t>
                      </a:r>
                    </a:p>
                  </a:txBody>
                  <a:tcPr marL="36000" marR="36000" marT="18000" marB="18000" anchor="ctr">
                    <a:solidFill>
                      <a:schemeClr val="bg1"/>
                    </a:solidFill>
                  </a:tcPr>
                </a:tc>
                <a:tc>
                  <a:txBody>
                    <a:bodyPr/>
                    <a:lstStyle/>
                    <a:p>
                      <a:pPr algn="l"/>
                      <a:r>
                        <a:rPr lang="en-US" altLang="zh-TW" sz="880" dirty="0">
                          <a:solidFill>
                            <a:schemeClr val="tx1"/>
                          </a:solidFill>
                          <a:latin typeface="微軟正黑體" panose="020B0604030504040204" pitchFamily="34" charset="-120"/>
                          <a:ea typeface="微軟正黑體" panose="020B0604030504040204" pitchFamily="34" charset="-120"/>
                        </a:rPr>
                        <a:t>GRI 103</a:t>
                      </a:r>
                    </a:p>
                  </a:txBody>
                  <a:tcPr marL="36000" marR="36000" marT="18000" marB="18000" anchor="ctr">
                    <a:solidFill>
                      <a:schemeClr val="bg1"/>
                    </a:solidFill>
                  </a:tcPr>
                </a:tc>
                <a:tc>
                  <a:txBody>
                    <a:bodyPr/>
                    <a:lstStyle/>
                    <a:p>
                      <a:r>
                        <a:rPr lang="en-US" altLang="zh-TW" sz="880" dirty="0">
                          <a:solidFill>
                            <a:schemeClr val="tx1"/>
                          </a:solidFill>
                          <a:latin typeface="微軟正黑體" panose="020B0604030504040204" pitchFamily="34" charset="-120"/>
                          <a:ea typeface="微軟正黑體" panose="020B0604030504040204" pitchFamily="34" charset="-120"/>
                        </a:rPr>
                        <a:t>GRI</a:t>
                      </a:r>
                      <a:r>
                        <a:rPr lang="zh-TW" altLang="en-US" sz="880" dirty="0">
                          <a:solidFill>
                            <a:schemeClr val="tx1"/>
                          </a:solidFill>
                          <a:latin typeface="微軟正黑體" panose="020B0604030504040204" pitchFamily="34" charset="-120"/>
                          <a:ea typeface="微軟正黑體" panose="020B0604030504040204" pitchFamily="34" charset="-120"/>
                        </a:rPr>
                        <a:t> </a:t>
                      </a:r>
                      <a:r>
                        <a:rPr lang="en-US" altLang="zh-TW" sz="880" dirty="0">
                          <a:solidFill>
                            <a:schemeClr val="tx1"/>
                          </a:solidFill>
                          <a:latin typeface="微軟正黑體" panose="020B0604030504040204" pitchFamily="34" charset="-120"/>
                          <a:ea typeface="微軟正黑體" panose="020B0604030504040204" pitchFamily="34" charset="-120"/>
                        </a:rPr>
                        <a:t>205</a:t>
                      </a:r>
                    </a:p>
                  </a:txBody>
                  <a:tcPr marL="36000" marR="36000" marT="18000" marB="18000" anchor="ctr">
                    <a:solidFill>
                      <a:schemeClr val="bg1"/>
                    </a:solidFill>
                  </a:tcPr>
                </a:tc>
                <a:tc>
                  <a:txBody>
                    <a:bodyPr/>
                    <a:lstStyle/>
                    <a:p>
                      <a:pPr algn="ctr"/>
                      <a:r>
                        <a:rPr lang="zh-TW" altLang="en-US" sz="880" dirty="0">
                          <a:solidFill>
                            <a:schemeClr val="tx1"/>
                          </a:solidFill>
                          <a:latin typeface="微軟正黑體" panose="020B0604030504040204" pitchFamily="34" charset="-120"/>
                          <a:ea typeface="微軟正黑體" panose="020B0604030504040204" pitchFamily="34" charset="-120"/>
                        </a:rPr>
                        <a:t>英業達</a:t>
                      </a:r>
                      <a:endParaRPr lang="en-US" altLang="zh-TW" sz="880" dirty="0">
                        <a:solidFill>
                          <a:schemeClr val="tx1"/>
                        </a:solidFill>
                        <a:latin typeface="微軟正黑體" panose="020B0604030504040204" pitchFamily="34" charset="-120"/>
                        <a:ea typeface="微軟正黑體" panose="020B0604030504040204" pitchFamily="34" charset="-120"/>
                      </a:endParaRPr>
                    </a:p>
                    <a:p>
                      <a:pPr algn="ctr"/>
                      <a:r>
                        <a:rPr lang="zh-TW" altLang="en-US" sz="880" dirty="0">
                          <a:solidFill>
                            <a:schemeClr val="tx1"/>
                          </a:solidFill>
                          <a:latin typeface="微軟正黑體" panose="020B0604030504040204" pitchFamily="34" charset="-120"/>
                          <a:ea typeface="微軟正黑體" panose="020B0604030504040204" pitchFamily="34" charset="-120"/>
                        </a:rPr>
                        <a:t>英華達</a:t>
                      </a:r>
                      <a:endParaRPr lang="en-US" altLang="zh-TW" sz="880" dirty="0">
                        <a:solidFill>
                          <a:schemeClr val="tx1"/>
                        </a:solidFill>
                        <a:latin typeface="微軟正黑體" panose="020B0604030504040204" pitchFamily="34" charset="-120"/>
                        <a:ea typeface="微軟正黑體" panose="020B0604030504040204" pitchFamily="34" charset="-120"/>
                      </a:endParaRPr>
                    </a:p>
                  </a:txBody>
                  <a:tcPr marL="36000" marR="36000" marT="18000" marB="18000" anchor="ctr">
                    <a:solidFill>
                      <a:schemeClr val="bg1"/>
                    </a:solidFill>
                  </a:tcPr>
                </a:tc>
                <a:tc>
                  <a:txBody>
                    <a:bodyPr/>
                    <a:lstStyle/>
                    <a:p>
                      <a:r>
                        <a:rPr lang="en-US" altLang="zh-TW" sz="880" dirty="0">
                          <a:solidFill>
                            <a:schemeClr val="tx1"/>
                          </a:solidFill>
                          <a:latin typeface="微軟正黑體" panose="020B0604030504040204" pitchFamily="34" charset="-120"/>
                          <a:ea typeface="微軟正黑體" panose="020B0604030504040204" pitchFamily="34" charset="-120"/>
                        </a:rPr>
                        <a:t>2.2 </a:t>
                      </a:r>
                      <a:r>
                        <a:rPr lang="zh-TW" altLang="en-US" sz="880" dirty="0">
                          <a:solidFill>
                            <a:schemeClr val="tx1"/>
                          </a:solidFill>
                          <a:latin typeface="微軟正黑體" panose="020B0604030504040204" pitchFamily="34" charset="-120"/>
                          <a:ea typeface="微軟正黑體" panose="020B0604030504040204" pitchFamily="34" charset="-120"/>
                        </a:rPr>
                        <a:t>誠信經營</a:t>
                      </a:r>
                    </a:p>
                  </a:txBody>
                  <a:tcPr marL="36000" marR="36000" marT="18000" marB="18000"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8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2019 </a:t>
                      </a:r>
                      <a:r>
                        <a:rPr kumimoji="0" lang="zh-TW" altLang="en-US" sz="88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英業達企業社會責任報告書                              </a:t>
                      </a:r>
                    </a:p>
                  </a:txBody>
                  <a:tcPr marL="36000" marR="36000" marT="18000" marB="18000" anchor="ctr">
                    <a:solidFill>
                      <a:schemeClr val="bg1"/>
                    </a:solidFill>
                  </a:tcPr>
                </a:tc>
                <a:extLst>
                  <a:ext uri="{0D108BD9-81ED-4DB2-BD59-A6C34878D82A}">
                    <a16:rowId xmlns="" xmlns:a16="http://schemas.microsoft.com/office/drawing/2014/main" val="3209868874"/>
                  </a:ext>
                </a:extLst>
              </a:tr>
              <a:tr h="326589">
                <a:tc>
                  <a:txBody>
                    <a:bodyPr/>
                    <a:lstStyle/>
                    <a:p>
                      <a:pPr algn="l" fontAlgn="t"/>
                      <a:r>
                        <a:rPr lang="zh-TW" altLang="en-US" sz="880" b="0" i="0" u="none" strike="noStrike" dirty="0">
                          <a:solidFill>
                            <a:srgbClr val="000000"/>
                          </a:solidFill>
                          <a:effectLst/>
                          <a:latin typeface="微軟正黑體" panose="020B0604030504040204" pitchFamily="34" charset="-120"/>
                          <a:ea typeface="微軟正黑體" panose="020B0604030504040204" pitchFamily="34" charset="-120"/>
                        </a:rPr>
                        <a:t>客戶資安</a:t>
                      </a:r>
                    </a:p>
                  </a:txBody>
                  <a:tcPr marL="36000" marR="36000" marT="18000" marB="18000" anchor="ctr">
                    <a:solidFill>
                      <a:schemeClr val="bg1"/>
                    </a:solidFill>
                  </a:tcPr>
                </a:tc>
                <a:tc>
                  <a:txBody>
                    <a:bodyPr/>
                    <a:lstStyle/>
                    <a:p>
                      <a:pPr algn="l"/>
                      <a:r>
                        <a:rPr lang="en-US" altLang="zh-TW" sz="880" dirty="0">
                          <a:solidFill>
                            <a:schemeClr val="tx1"/>
                          </a:solidFill>
                          <a:latin typeface="微軟正黑體" panose="020B0604030504040204" pitchFamily="34" charset="-120"/>
                          <a:ea typeface="微軟正黑體" panose="020B0604030504040204" pitchFamily="34" charset="-120"/>
                        </a:rPr>
                        <a:t>GRI 103</a:t>
                      </a:r>
                    </a:p>
                  </a:txBody>
                  <a:tcPr marL="36000" marR="36000" marT="18000" marB="18000" anchor="ctr">
                    <a:solidFill>
                      <a:schemeClr val="bg1"/>
                    </a:solidFill>
                  </a:tcPr>
                </a:tc>
                <a:tc>
                  <a:txBody>
                    <a:bodyPr/>
                    <a:lstStyle/>
                    <a:p>
                      <a:r>
                        <a:rPr lang="en-US" altLang="zh-TW" sz="880" dirty="0">
                          <a:solidFill>
                            <a:schemeClr val="tx1"/>
                          </a:solidFill>
                          <a:latin typeface="微軟正黑體" panose="020B0604030504040204" pitchFamily="34" charset="-120"/>
                          <a:ea typeface="微軟正黑體" panose="020B0604030504040204" pitchFamily="34" charset="-120"/>
                        </a:rPr>
                        <a:t>GRI 418</a:t>
                      </a:r>
                    </a:p>
                  </a:txBody>
                  <a:tcPr marL="36000" marR="36000" marT="18000" marB="18000" anchor="ctr">
                    <a:solidFill>
                      <a:schemeClr val="bg1"/>
                    </a:solidFill>
                  </a:tcPr>
                </a:tc>
                <a:tc>
                  <a:txBody>
                    <a:bodyPr/>
                    <a:lstStyle/>
                    <a:p>
                      <a:pPr algn="ctr"/>
                      <a:r>
                        <a:rPr lang="zh-TW" altLang="en-US" sz="880" dirty="0">
                          <a:solidFill>
                            <a:schemeClr val="tx1"/>
                          </a:solidFill>
                          <a:latin typeface="微軟正黑體" panose="020B0604030504040204" pitchFamily="34" charset="-120"/>
                          <a:ea typeface="微軟正黑體" panose="020B0604030504040204" pitchFamily="34" charset="-120"/>
                        </a:rPr>
                        <a:t>英華達</a:t>
                      </a:r>
                      <a:endParaRPr lang="en-US" altLang="zh-TW" sz="880" dirty="0">
                        <a:solidFill>
                          <a:schemeClr val="tx1"/>
                        </a:solidFill>
                        <a:latin typeface="微軟正黑體" panose="020B0604030504040204" pitchFamily="34" charset="-120"/>
                        <a:ea typeface="微軟正黑體" panose="020B0604030504040204" pitchFamily="34" charset="-120"/>
                      </a:endParaRPr>
                    </a:p>
                  </a:txBody>
                  <a:tcPr marL="36000" marR="36000" marT="18000" marB="18000" anchor="ctr">
                    <a:solidFill>
                      <a:schemeClr val="bg1"/>
                    </a:solidFill>
                  </a:tcPr>
                </a:tc>
                <a:tc>
                  <a:txBody>
                    <a:bodyPr/>
                    <a:lstStyle/>
                    <a:p>
                      <a:r>
                        <a:rPr lang="en-US" altLang="zh-TW" sz="880" dirty="0">
                          <a:solidFill>
                            <a:schemeClr val="tx1"/>
                          </a:solidFill>
                          <a:latin typeface="微軟正黑體" panose="020B0604030504040204" pitchFamily="34" charset="-120"/>
                          <a:ea typeface="微軟正黑體" panose="020B0604030504040204" pitchFamily="34" charset="-120"/>
                        </a:rPr>
                        <a:t>9. </a:t>
                      </a:r>
                      <a:r>
                        <a:rPr lang="zh-TW" altLang="en-US" sz="880" dirty="0">
                          <a:solidFill>
                            <a:schemeClr val="tx1"/>
                          </a:solidFill>
                          <a:latin typeface="微軟正黑體" panose="020B0604030504040204" pitchFamily="34" charset="-120"/>
                          <a:ea typeface="微軟正黑體" panose="020B0604030504040204" pitchFamily="34" charset="-120"/>
                        </a:rPr>
                        <a:t>客戶資安</a:t>
                      </a:r>
                    </a:p>
                  </a:txBody>
                  <a:tcPr marL="36000" marR="36000" marT="18000" marB="18000"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8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2019 </a:t>
                      </a:r>
                      <a:r>
                        <a:rPr kumimoji="0" lang="zh-TW" altLang="en-US" sz="88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英華達企業社會責任報告書                              </a:t>
                      </a:r>
                      <a:endParaRPr kumimoji="0" lang="zh-TW" altLang="en-US" sz="88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36000" marR="36000" marT="18000" marB="18000" anchor="ctr">
                    <a:solidFill>
                      <a:schemeClr val="bg1"/>
                    </a:solidFill>
                  </a:tcPr>
                </a:tc>
                <a:extLst>
                  <a:ext uri="{0D108BD9-81ED-4DB2-BD59-A6C34878D82A}">
                    <a16:rowId xmlns="" xmlns:a16="http://schemas.microsoft.com/office/drawing/2014/main" val="839666233"/>
                  </a:ext>
                </a:extLst>
              </a:tr>
              <a:tr h="326589">
                <a:tc>
                  <a:txBody>
                    <a:bodyPr/>
                    <a:lstStyle/>
                    <a:p>
                      <a:pPr algn="l" fontAlgn="t"/>
                      <a:r>
                        <a:rPr lang="zh-TW" altLang="en-US" sz="880" u="none" strike="noStrike" dirty="0">
                          <a:effectLst/>
                          <a:latin typeface="微軟正黑體" panose="020B0604030504040204" pitchFamily="34" charset="-120"/>
                          <a:ea typeface="微軟正黑體" panose="020B0604030504040204" pitchFamily="34" charset="-120"/>
                        </a:rPr>
                        <a:t>人才培育</a:t>
                      </a:r>
                      <a:endParaRPr lang="zh-TW" altLang="en-US" sz="88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36000" marR="36000" marT="18000" marB="18000" anchor="ctr">
                    <a:solidFill>
                      <a:schemeClr val="bg1"/>
                    </a:solidFill>
                  </a:tcPr>
                </a:tc>
                <a:tc>
                  <a:txBody>
                    <a:bodyPr/>
                    <a:lstStyle/>
                    <a:p>
                      <a:pPr algn="l"/>
                      <a:r>
                        <a:rPr lang="en-US" altLang="zh-TW" sz="880" dirty="0">
                          <a:solidFill>
                            <a:schemeClr val="tx1"/>
                          </a:solidFill>
                          <a:latin typeface="微軟正黑體" panose="020B0604030504040204" pitchFamily="34" charset="-120"/>
                          <a:ea typeface="微軟正黑體" panose="020B0604030504040204" pitchFamily="34" charset="-120"/>
                        </a:rPr>
                        <a:t>GRI 103</a:t>
                      </a:r>
                    </a:p>
                  </a:txBody>
                  <a:tcPr marL="36000" marR="36000" marT="18000" marB="18000" anchor="ctr">
                    <a:solidFill>
                      <a:schemeClr val="bg1"/>
                    </a:solidFill>
                  </a:tcPr>
                </a:tc>
                <a:tc>
                  <a:txBody>
                    <a:bodyPr/>
                    <a:lstStyle/>
                    <a:p>
                      <a:r>
                        <a:rPr lang="en-US" altLang="zh-TW" sz="880" dirty="0">
                          <a:solidFill>
                            <a:schemeClr val="tx1"/>
                          </a:solidFill>
                          <a:latin typeface="微軟正黑體" panose="020B0604030504040204" pitchFamily="34" charset="-120"/>
                          <a:ea typeface="微軟正黑體" panose="020B0604030504040204" pitchFamily="34" charset="-120"/>
                        </a:rPr>
                        <a:t>GRI 404</a:t>
                      </a:r>
                    </a:p>
                  </a:txBody>
                  <a:tcPr marL="36000" marR="36000" marT="18000" marB="18000" anchor="ctr">
                    <a:solidFill>
                      <a:schemeClr val="bg1"/>
                    </a:solidFill>
                  </a:tcPr>
                </a:tc>
                <a:tc>
                  <a:txBody>
                    <a:bodyPr/>
                    <a:lstStyle/>
                    <a:p>
                      <a:pPr algn="ctr"/>
                      <a:r>
                        <a:rPr lang="zh-TW" altLang="en-US" sz="880" dirty="0">
                          <a:solidFill>
                            <a:schemeClr val="tx1"/>
                          </a:solidFill>
                          <a:latin typeface="微軟正黑體" panose="020B0604030504040204" pitchFamily="34" charset="-120"/>
                          <a:ea typeface="微軟正黑體" panose="020B0604030504040204" pitchFamily="34" charset="-120"/>
                        </a:rPr>
                        <a:t>英華達</a:t>
                      </a:r>
                      <a:endParaRPr lang="en-US" altLang="zh-TW" sz="880" dirty="0">
                        <a:solidFill>
                          <a:schemeClr val="tx1"/>
                        </a:solidFill>
                        <a:latin typeface="微軟正黑體" panose="020B0604030504040204" pitchFamily="34" charset="-120"/>
                        <a:ea typeface="微軟正黑體" panose="020B0604030504040204" pitchFamily="34" charset="-120"/>
                      </a:endParaRPr>
                    </a:p>
                  </a:txBody>
                  <a:tcPr marL="36000" marR="36000" marT="18000" marB="18000" anchor="ctr">
                    <a:solidFill>
                      <a:schemeClr val="bg1"/>
                    </a:solidFill>
                  </a:tcPr>
                </a:tc>
                <a:tc>
                  <a:txBody>
                    <a:bodyPr/>
                    <a:lstStyle/>
                    <a:p>
                      <a:r>
                        <a:rPr lang="en-US" altLang="zh-TW" sz="880" dirty="0">
                          <a:solidFill>
                            <a:schemeClr val="tx1"/>
                          </a:solidFill>
                          <a:latin typeface="微軟正黑體" panose="020B0604030504040204" pitchFamily="34" charset="-120"/>
                          <a:ea typeface="微軟正黑體" panose="020B0604030504040204" pitchFamily="34" charset="-120"/>
                        </a:rPr>
                        <a:t>2. </a:t>
                      </a:r>
                      <a:r>
                        <a:rPr lang="zh-TW" altLang="en-US" sz="880" dirty="0">
                          <a:solidFill>
                            <a:schemeClr val="tx1"/>
                          </a:solidFill>
                          <a:latin typeface="微軟正黑體" panose="020B0604030504040204" pitchFamily="34" charset="-120"/>
                          <a:ea typeface="微軟正黑體" panose="020B0604030504040204" pitchFamily="34" charset="-120"/>
                        </a:rPr>
                        <a:t>人才資源與發展</a:t>
                      </a:r>
                    </a:p>
                  </a:txBody>
                  <a:tcPr marL="36000" marR="36000" marT="18000" marB="18000"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8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2019 </a:t>
                      </a:r>
                      <a:r>
                        <a:rPr kumimoji="0" lang="zh-TW" altLang="en-US" sz="88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英華達企業社會責任報告書                              </a:t>
                      </a:r>
                      <a:endParaRPr kumimoji="0" lang="zh-TW" altLang="en-US" sz="88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36000" marR="36000" marT="18000" marB="18000" anchor="ctr">
                    <a:solidFill>
                      <a:schemeClr val="bg1"/>
                    </a:solidFill>
                  </a:tcPr>
                </a:tc>
                <a:extLst>
                  <a:ext uri="{0D108BD9-81ED-4DB2-BD59-A6C34878D82A}">
                    <a16:rowId xmlns="" xmlns:a16="http://schemas.microsoft.com/office/drawing/2014/main" val="10014"/>
                  </a:ext>
                </a:extLst>
              </a:tr>
              <a:tr h="326589">
                <a:tc>
                  <a:txBody>
                    <a:bodyPr/>
                    <a:lstStyle/>
                    <a:p>
                      <a:pPr algn="l" fontAlgn="t"/>
                      <a:r>
                        <a:rPr lang="zh-TW" altLang="en-US" sz="880" b="0" i="0" u="none" strike="noStrike" dirty="0">
                          <a:solidFill>
                            <a:srgbClr val="000000"/>
                          </a:solidFill>
                          <a:effectLst/>
                          <a:latin typeface="微軟正黑體" panose="020B0604030504040204" pitchFamily="34" charset="-120"/>
                          <a:ea typeface="微軟正黑體" panose="020B0604030504040204" pitchFamily="34" charset="-120"/>
                        </a:rPr>
                        <a:t>財務績效</a:t>
                      </a:r>
                    </a:p>
                  </a:txBody>
                  <a:tcPr marL="36000" marR="36000" marT="18000" marB="18000" anchor="ctr">
                    <a:solidFill>
                      <a:schemeClr val="bg1"/>
                    </a:solidFill>
                  </a:tcPr>
                </a:tc>
                <a:tc>
                  <a:txBody>
                    <a:bodyPr/>
                    <a:lstStyle/>
                    <a:p>
                      <a:pPr algn="l"/>
                      <a:r>
                        <a:rPr lang="en-US" altLang="zh-TW" sz="880" dirty="0">
                          <a:solidFill>
                            <a:schemeClr val="tx1"/>
                          </a:solidFill>
                          <a:latin typeface="微軟正黑體" panose="020B0604030504040204" pitchFamily="34" charset="-120"/>
                          <a:ea typeface="微軟正黑體" panose="020B0604030504040204" pitchFamily="34" charset="-120"/>
                        </a:rPr>
                        <a:t>GRI 103</a:t>
                      </a:r>
                    </a:p>
                  </a:txBody>
                  <a:tcPr marL="36000" marR="36000" marT="18000" marB="18000" anchor="ctr">
                    <a:solidFill>
                      <a:schemeClr val="bg1"/>
                    </a:solidFill>
                  </a:tcPr>
                </a:tc>
                <a:tc>
                  <a:txBody>
                    <a:bodyPr/>
                    <a:lstStyle/>
                    <a:p>
                      <a:r>
                        <a:rPr lang="en-US" altLang="zh-TW" sz="880" dirty="0">
                          <a:solidFill>
                            <a:schemeClr val="tx1"/>
                          </a:solidFill>
                          <a:latin typeface="微軟正黑體" panose="020B0604030504040204" pitchFamily="34" charset="-120"/>
                          <a:ea typeface="微軟正黑體" panose="020B0604030504040204" pitchFamily="34" charset="-120"/>
                        </a:rPr>
                        <a:t>GRI 201</a:t>
                      </a:r>
                    </a:p>
                  </a:txBody>
                  <a:tcPr marL="36000" marR="36000" marT="18000" marB="18000" anchor="ctr">
                    <a:solidFill>
                      <a:schemeClr val="bg1"/>
                    </a:solidFill>
                  </a:tcPr>
                </a:tc>
                <a:tc>
                  <a:txBody>
                    <a:bodyPr/>
                    <a:lstStyle/>
                    <a:p>
                      <a:pPr algn="ctr"/>
                      <a:r>
                        <a:rPr lang="zh-TW" altLang="en-US" sz="880" dirty="0">
                          <a:solidFill>
                            <a:schemeClr val="tx1"/>
                          </a:solidFill>
                          <a:latin typeface="微軟正黑體" panose="020B0604030504040204" pitchFamily="34" charset="-120"/>
                          <a:ea typeface="微軟正黑體" panose="020B0604030504040204" pitchFamily="34" charset="-120"/>
                        </a:rPr>
                        <a:t>英業達</a:t>
                      </a:r>
                      <a:endParaRPr lang="en-US" altLang="zh-TW" sz="880" dirty="0">
                        <a:solidFill>
                          <a:schemeClr val="tx1"/>
                        </a:solidFill>
                        <a:latin typeface="微軟正黑體" panose="020B0604030504040204" pitchFamily="34" charset="-120"/>
                        <a:ea typeface="微軟正黑體" panose="020B0604030504040204" pitchFamily="34" charset="-120"/>
                      </a:endParaRPr>
                    </a:p>
                    <a:p>
                      <a:pPr algn="ctr"/>
                      <a:r>
                        <a:rPr lang="zh-TW" altLang="en-US" sz="880" dirty="0">
                          <a:solidFill>
                            <a:schemeClr val="tx1"/>
                          </a:solidFill>
                          <a:latin typeface="微軟正黑體" panose="020B0604030504040204" pitchFamily="34" charset="-120"/>
                          <a:ea typeface="微軟正黑體" panose="020B0604030504040204" pitchFamily="34" charset="-120"/>
                        </a:rPr>
                        <a:t>英華達</a:t>
                      </a:r>
                      <a:endParaRPr lang="en-US" altLang="zh-TW" sz="880" dirty="0">
                        <a:solidFill>
                          <a:schemeClr val="tx1"/>
                        </a:solidFill>
                        <a:latin typeface="微軟正黑體" panose="020B0604030504040204" pitchFamily="34" charset="-120"/>
                        <a:ea typeface="微軟正黑體" panose="020B0604030504040204" pitchFamily="34" charset="-120"/>
                      </a:endParaRPr>
                    </a:p>
                  </a:txBody>
                  <a:tcPr marL="36000" marR="36000" marT="18000" marB="18000" anchor="ctr">
                    <a:solidFill>
                      <a:schemeClr val="bg1"/>
                    </a:solidFill>
                  </a:tcPr>
                </a:tc>
                <a:tc>
                  <a:txBody>
                    <a:bodyPr/>
                    <a:lstStyle/>
                    <a:p>
                      <a:r>
                        <a:rPr lang="en-US" altLang="zh-TW" sz="880" dirty="0">
                          <a:solidFill>
                            <a:schemeClr val="tx1"/>
                          </a:solidFill>
                          <a:latin typeface="微軟正黑體" panose="020B0604030504040204" pitchFamily="34" charset="-120"/>
                          <a:ea typeface="微軟正黑體" panose="020B0604030504040204" pitchFamily="34" charset="-120"/>
                        </a:rPr>
                        <a:t>3.1.6 </a:t>
                      </a:r>
                      <a:r>
                        <a:rPr lang="zh-TW" altLang="en-US" sz="880" dirty="0">
                          <a:solidFill>
                            <a:schemeClr val="tx1"/>
                          </a:solidFill>
                          <a:latin typeface="微軟正黑體" panose="020B0604030504040204" pitchFamily="34" charset="-120"/>
                          <a:ea typeface="微軟正黑體" panose="020B0604030504040204" pitchFamily="34" charset="-120"/>
                        </a:rPr>
                        <a:t>經營績效</a:t>
                      </a:r>
                    </a:p>
                  </a:txBody>
                  <a:tcPr marL="36000" marR="36000" marT="18000" marB="18000"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8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2019 </a:t>
                      </a:r>
                      <a:r>
                        <a:rPr kumimoji="0" lang="zh-TW" altLang="en-US" sz="88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英業達企業社會責任報告書                              </a:t>
                      </a:r>
                    </a:p>
                  </a:txBody>
                  <a:tcPr marL="36000" marR="36000" marT="18000" marB="18000" anchor="ctr">
                    <a:solidFill>
                      <a:schemeClr val="bg1"/>
                    </a:solidFill>
                  </a:tcPr>
                </a:tc>
                <a:extLst>
                  <a:ext uri="{0D108BD9-81ED-4DB2-BD59-A6C34878D82A}">
                    <a16:rowId xmlns="" xmlns:a16="http://schemas.microsoft.com/office/drawing/2014/main" val="952228809"/>
                  </a:ext>
                </a:extLst>
              </a:tr>
            </a:tbl>
          </a:graphicData>
        </a:graphic>
      </p:graphicFrame>
    </p:spTree>
    <p:extLst>
      <p:ext uri="{BB962C8B-B14F-4D97-AF65-F5344CB8AC3E}">
        <p14:creationId xmlns:p14="http://schemas.microsoft.com/office/powerpoint/2010/main" val="37990473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桌面\CSR\2019CSR\匯總表單\2019 Inventec CSR Report AA1000 Assurance Statement_CH-1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91" y="10262"/>
            <a:ext cx="49845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桌面\CSR\2019CSR\匯總表單\2019 Inventec CSR Report AA1000 Assurance Statement_CH-2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3384" y="-7019"/>
            <a:ext cx="495529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3154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桌面\CSR\2019CSR\匯總表單\2019 Inventec CSR Report AA1000 Assurance Statement_EN-1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2" y="13265"/>
            <a:ext cx="496039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D:\桌面\CSR\2019CSR\匯總表單\2019 Inventec CSR Report AA1000 Assurance Statement_EN-2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5008" y="2676"/>
            <a:ext cx="497751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50724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2"/>
          </p:nvPr>
        </p:nvSpPr>
        <p:spPr>
          <a:xfrm>
            <a:off x="6569184" y="453645"/>
            <a:ext cx="2896488" cy="6404356"/>
          </a:xfrm>
        </p:spPr>
        <p:txBody>
          <a:bodyPr/>
          <a:lstStyle/>
          <a:p>
            <a:pPr marL="0" indent="265113"/>
            <a:endParaRPr lang="zh-CN" altLang="zh-TW" sz="900" dirty="0">
              <a:sym typeface="微軟正黑體" pitchFamily="34" charset="-120"/>
            </a:endParaRPr>
          </a:p>
          <a:p>
            <a:endParaRPr lang="zh-TW" altLang="en-US" dirty="0"/>
          </a:p>
        </p:txBody>
      </p:sp>
      <p:sp>
        <p:nvSpPr>
          <p:cNvPr id="3" name="內容版面配置區 2"/>
          <p:cNvSpPr>
            <a:spLocks noGrp="1"/>
          </p:cNvSpPr>
          <p:nvPr>
            <p:ph idx="13"/>
          </p:nvPr>
        </p:nvSpPr>
        <p:spPr>
          <a:xfrm>
            <a:off x="3511635" y="836712"/>
            <a:ext cx="2879725" cy="5851525"/>
          </a:xfrm>
        </p:spPr>
        <p:txBody>
          <a:bodyPr>
            <a:normAutofit fontScale="92500"/>
          </a:bodyPr>
          <a:lstStyle/>
          <a:p>
            <a:r>
              <a:rPr lang="en-US" altLang="zh-TW" b="1" dirty="0">
                <a:sym typeface="Calibri" pitchFamily="34" charset="0"/>
              </a:rPr>
              <a:t>3).</a:t>
            </a:r>
            <a:r>
              <a:rPr lang="zh-TW" altLang="en-US" b="1" dirty="0">
                <a:sym typeface="Calibri" pitchFamily="34" charset="0"/>
              </a:rPr>
              <a:t>員工行為準則</a:t>
            </a:r>
            <a:endParaRPr lang="en-US" altLang="zh-TW" b="1" dirty="0">
              <a:sym typeface="Calibri" pitchFamily="34" charset="0"/>
            </a:endParaRPr>
          </a:p>
          <a:p>
            <a:pPr marL="0" lvl="2" indent="265113" algn="just">
              <a:lnSpc>
                <a:spcPct val="160000"/>
              </a:lnSpc>
              <a:spcBef>
                <a:spcPts val="600"/>
              </a:spcBef>
              <a:spcAft>
                <a:spcPts val="600"/>
              </a:spcAft>
              <a:buNone/>
            </a:pPr>
            <a:r>
              <a:rPr lang="zh-TW" altLang="en-US" sz="900" dirty="0">
                <a:latin typeface="+mj-ea"/>
                <a:ea typeface="+mn-ea"/>
                <a:sym typeface="微軟正黑體" pitchFamily="34" charset="-120"/>
              </a:rPr>
              <a:t>英華達於各廠區明定[員工行為準則]，以規範勞資雙方在公平的基礎上的基本行為，身為英華達員工，面對各種工作行為、道德和法律上的問題時，應遵守個國家或地區法律及道德基本要求為前提之下，遵守各項公司內部控制制度。有關[員工行為準則]彙集重點摘要如下:</a:t>
            </a:r>
            <a:endParaRPr lang="en-US" altLang="zh-TW" sz="900" dirty="0">
              <a:latin typeface="+mj-ea"/>
              <a:ea typeface="+mn-ea"/>
              <a:sym typeface="微軟正黑體" pitchFamily="34" charset="-120"/>
            </a:endParaRPr>
          </a:p>
          <a:p>
            <a:pPr algn="just">
              <a:spcAft>
                <a:spcPts val="600"/>
              </a:spcAft>
            </a:pPr>
            <a:r>
              <a:rPr lang="zh-TW" altLang="en-US" sz="900" dirty="0">
                <a:solidFill>
                  <a:srgbClr val="000000"/>
                </a:solidFill>
                <a:sym typeface="微軟正黑體" pitchFamily="34" charset="-120"/>
              </a:rPr>
              <a:t>(1).不得竊取或侵占公司資産(財務、人、信用、資訊、個人資料及智慧資産)或洩露公司營業秘密。</a:t>
            </a:r>
          </a:p>
          <a:p>
            <a:pPr algn="just">
              <a:spcAft>
                <a:spcPts val="600"/>
              </a:spcAft>
            </a:pPr>
            <a:r>
              <a:rPr lang="zh-TW" altLang="en-US" sz="900" dirty="0">
                <a:solidFill>
                  <a:srgbClr val="000000"/>
                </a:solidFill>
                <a:sym typeface="微軟正黑體" pitchFamily="34" charset="-120"/>
              </a:rPr>
              <a:t>(2).不得為謀求私利，不當收賄、索討回扣或特殊招待、與他人勾結者。</a:t>
            </a:r>
          </a:p>
          <a:p>
            <a:pPr algn="just">
              <a:spcAft>
                <a:spcPts val="600"/>
              </a:spcAft>
            </a:pPr>
            <a:r>
              <a:rPr lang="zh-TW" altLang="en-US" sz="900" dirty="0">
                <a:solidFill>
                  <a:srgbClr val="000000"/>
                </a:solidFill>
                <a:sym typeface="微軟正黑體" pitchFamily="34" charset="-120"/>
              </a:rPr>
              <a:t>(3).維護無性別、國籍、人種、年齡、殘障等歧視的健康工作環境。</a:t>
            </a:r>
          </a:p>
          <a:p>
            <a:pPr algn="just">
              <a:spcAft>
                <a:spcPts val="600"/>
              </a:spcAft>
            </a:pPr>
            <a:r>
              <a:rPr lang="zh-TW" altLang="en-US" sz="900" dirty="0">
                <a:solidFill>
                  <a:srgbClr val="000000"/>
                </a:solidFill>
                <a:sym typeface="微軟正黑體" pitchFamily="34" charset="-120"/>
              </a:rPr>
              <a:t>(4).員工須遵守著作權的規定。</a:t>
            </a:r>
          </a:p>
          <a:p>
            <a:pPr algn="just">
              <a:spcAft>
                <a:spcPts val="600"/>
              </a:spcAft>
            </a:pPr>
            <a:r>
              <a:rPr lang="zh-TW" altLang="en-US" sz="900" dirty="0">
                <a:solidFill>
                  <a:srgbClr val="000000"/>
                </a:solidFill>
                <a:sym typeface="微軟正黑體" pitchFamily="34" charset="-120"/>
              </a:rPr>
              <a:t>(5).員工須保護智慧財產權。</a:t>
            </a:r>
          </a:p>
          <a:p>
            <a:pPr algn="just">
              <a:spcAft>
                <a:spcPts val="600"/>
              </a:spcAft>
            </a:pPr>
            <a:r>
              <a:rPr lang="zh-TW" altLang="en-US" sz="900" dirty="0">
                <a:solidFill>
                  <a:srgbClr val="000000"/>
                </a:solidFill>
                <a:sym typeface="微軟正黑體" pitchFamily="34" charset="-120"/>
              </a:rPr>
              <a:t>(6).所有公司相關機密資訊及個人資訊上的資料都必須保密。 </a:t>
            </a:r>
          </a:p>
          <a:p>
            <a:pPr algn="just">
              <a:spcAft>
                <a:spcPts val="600"/>
              </a:spcAft>
            </a:pPr>
            <a:r>
              <a:rPr lang="zh-TW" altLang="en-US" sz="900" dirty="0">
                <a:solidFill>
                  <a:srgbClr val="000000"/>
                </a:solidFill>
                <a:sym typeface="微軟正黑體" pitchFamily="34" charset="-120"/>
              </a:rPr>
              <a:t>(7).公司員工在執行業務時必須謹守利益窗衝突之迴避的原則。</a:t>
            </a:r>
          </a:p>
          <a:p>
            <a:pPr algn="just">
              <a:spcAft>
                <a:spcPts val="600"/>
              </a:spcAft>
            </a:pPr>
            <a:r>
              <a:rPr lang="zh-TW" altLang="en-US" sz="900" dirty="0">
                <a:solidFill>
                  <a:srgbClr val="000000"/>
                </a:solidFill>
                <a:sym typeface="微軟正黑體" pitchFamily="34" charset="-120"/>
              </a:rPr>
              <a:t>(8).禁止利用內線資訊及內線交易</a:t>
            </a:r>
          </a:p>
          <a:p>
            <a:pPr algn="just">
              <a:spcAft>
                <a:spcPts val="600"/>
              </a:spcAft>
            </a:pPr>
            <a:r>
              <a:rPr lang="zh-TW" altLang="en-US" sz="900" dirty="0">
                <a:solidFill>
                  <a:srgbClr val="000000"/>
                </a:solidFill>
                <a:sym typeface="微軟正黑體" pitchFamily="34" charset="-120"/>
              </a:rPr>
              <a:t>凡違反以上規定及相關要求，一律以公司內部規定及相關法律進行懲處。</a:t>
            </a:r>
            <a:endParaRPr lang="en-US" altLang="zh-TW" sz="900" dirty="0">
              <a:solidFill>
                <a:srgbClr val="000000"/>
              </a:solidFill>
              <a:sym typeface="微軟正黑體" pitchFamily="34" charset="-120"/>
            </a:endParaRPr>
          </a:p>
          <a:p>
            <a:pPr>
              <a:spcAft>
                <a:spcPts val="600"/>
              </a:spcAft>
            </a:pPr>
            <a:endParaRPr lang="en-US" altLang="zh-TW" sz="900" dirty="0">
              <a:solidFill>
                <a:srgbClr val="000000"/>
              </a:solidFill>
              <a:sym typeface="微軟正黑體" pitchFamily="34" charset="-120"/>
            </a:endParaRPr>
          </a:p>
          <a:p>
            <a:pPr>
              <a:spcAft>
                <a:spcPts val="600"/>
              </a:spcAft>
            </a:pPr>
            <a:r>
              <a:rPr lang="en-US" altLang="zh-TW" b="1" dirty="0">
                <a:solidFill>
                  <a:prstClr val="black"/>
                </a:solidFill>
                <a:latin typeface="微軟正黑體"/>
              </a:rPr>
              <a:t>4).</a:t>
            </a:r>
            <a:r>
              <a:rPr lang="zh-TW" altLang="en-US" b="1" dirty="0">
                <a:solidFill>
                  <a:prstClr val="black"/>
                </a:solidFill>
                <a:latin typeface="微軟正黑體"/>
              </a:rPr>
              <a:t>勞動法規符合度</a:t>
            </a:r>
            <a:endParaRPr lang="en-US" altLang="zh-TW" b="1" dirty="0">
              <a:solidFill>
                <a:prstClr val="black"/>
              </a:solidFill>
              <a:latin typeface="微軟正黑體"/>
            </a:endParaRPr>
          </a:p>
          <a:p>
            <a:pPr marL="0" indent="265113">
              <a:spcAft>
                <a:spcPts val="600"/>
              </a:spcAft>
            </a:pPr>
            <a:r>
              <a:rPr lang="zh-TW" altLang="en-US" sz="900" dirty="0">
                <a:latin typeface="微軟正黑體"/>
              </a:rPr>
              <a:t>英華達各廠區不論是台灣或大陸廠區均恪遵當地勞動法規的要求，</a:t>
            </a:r>
            <a:r>
              <a:rPr lang="en-US" altLang="zh-TW" sz="900" dirty="0" smtClean="0">
                <a:latin typeface="微軟正黑體"/>
              </a:rPr>
              <a:t>2019</a:t>
            </a:r>
            <a:r>
              <a:rPr lang="zh-TW" altLang="en-US" sz="900" dirty="0" smtClean="0">
                <a:latin typeface="微軟正黑體"/>
              </a:rPr>
              <a:t>年度</a:t>
            </a:r>
            <a:r>
              <a:rPr lang="zh-TW" altLang="en-US" sz="900" dirty="0">
                <a:latin typeface="微軟正黑體"/>
              </a:rPr>
              <a:t>在人員錄用及續約時合同簽署率</a:t>
            </a:r>
            <a:r>
              <a:rPr lang="en-US" altLang="zh-TW" sz="900" dirty="0">
                <a:latin typeface="微軟正黑體"/>
              </a:rPr>
              <a:t>100%</a:t>
            </a:r>
            <a:r>
              <a:rPr lang="zh-TW" altLang="en-US" sz="900" dirty="0">
                <a:latin typeface="微軟正黑體"/>
              </a:rPr>
              <a:t>，根據要求為</a:t>
            </a:r>
            <a:r>
              <a:rPr lang="zh-TW" altLang="en-US" sz="900" dirty="0">
                <a:solidFill>
                  <a:prstClr val="black"/>
                </a:solidFill>
                <a:latin typeface="微軟正黑體"/>
              </a:rPr>
              <a:t>員工提供工作保障，保險繳納率</a:t>
            </a:r>
            <a:r>
              <a:rPr lang="en-US" altLang="zh-TW" sz="900" dirty="0">
                <a:solidFill>
                  <a:prstClr val="black"/>
                </a:solidFill>
                <a:latin typeface="微軟正黑體"/>
              </a:rPr>
              <a:t>100%</a:t>
            </a:r>
            <a:r>
              <a:rPr lang="zh-TW" altLang="en-US" sz="900" dirty="0">
                <a:solidFill>
                  <a:prstClr val="black"/>
                </a:solidFill>
                <a:latin typeface="微軟正黑體"/>
              </a:rPr>
              <a:t>，無因勞資糾紛遭受重大損失。</a:t>
            </a:r>
            <a:endParaRPr lang="zh-TW" altLang="en-US" sz="900" dirty="0">
              <a:solidFill>
                <a:srgbClr val="000000"/>
              </a:solidFill>
              <a:sym typeface="微軟正黑體" pitchFamily="34" charset="-120"/>
            </a:endParaRPr>
          </a:p>
        </p:txBody>
      </p:sp>
      <p:sp>
        <p:nvSpPr>
          <p:cNvPr id="5" name="內容版面配置區 4"/>
          <p:cNvSpPr>
            <a:spLocks noGrp="1"/>
          </p:cNvSpPr>
          <p:nvPr>
            <p:ph idx="4294967295"/>
          </p:nvPr>
        </p:nvSpPr>
        <p:spPr>
          <a:xfrm>
            <a:off x="452437" y="777070"/>
            <a:ext cx="2881313" cy="5892290"/>
          </a:xfrm>
          <a:prstGeom prst="rect">
            <a:avLst/>
          </a:prstGeom>
        </p:spPr>
        <p:txBody>
          <a:bodyPr/>
          <a:lstStyle/>
          <a:p>
            <a:pPr marL="0" indent="0">
              <a:buNone/>
            </a:pPr>
            <a:r>
              <a:rPr lang="en-US" altLang="zh-TW" sz="1100" b="1" dirty="0">
                <a:latin typeface="微軟正黑體" panose="020B0604030504040204" pitchFamily="34" charset="-120"/>
                <a:ea typeface="微軟正黑體" panose="020B0604030504040204" pitchFamily="34" charset="-120"/>
                <a:sym typeface="微軟正黑體" pitchFamily="34" charset="-120"/>
              </a:rPr>
              <a:t>2.</a:t>
            </a:r>
            <a:r>
              <a:rPr lang="zh-TW" altLang="en-US" sz="1100" b="1" dirty="0">
                <a:latin typeface="微軟正黑體" panose="020B0604030504040204" pitchFamily="34" charset="-120"/>
                <a:ea typeface="微軟正黑體" panose="020B0604030504040204" pitchFamily="34" charset="-120"/>
                <a:sym typeface="微軟正黑體" pitchFamily="34" charset="-120"/>
              </a:rPr>
              <a:t> 人才資源與發展</a:t>
            </a:r>
            <a:endParaRPr lang="en-US" altLang="zh-TW" sz="1100" b="1" dirty="0">
              <a:latin typeface="微軟正黑體" panose="020B0604030504040204" pitchFamily="34" charset="-120"/>
              <a:ea typeface="微軟正黑體" panose="020B0604030504040204" pitchFamily="34" charset="-120"/>
              <a:sym typeface="微軟正黑體" pitchFamily="34" charset="-120"/>
            </a:endParaRPr>
          </a:p>
          <a:p>
            <a:endParaRPr lang="en-US" altLang="zh-TW" sz="1100" dirty="0">
              <a:latin typeface="微軟正黑體" panose="020B0604030504040204" pitchFamily="34" charset="-120"/>
              <a:ea typeface="微軟正黑體" panose="020B0604030504040204" pitchFamily="34" charset="-120"/>
            </a:endParaRPr>
          </a:p>
          <a:p>
            <a:endParaRPr lang="zh-TW" altLang="en-US" sz="1100" dirty="0">
              <a:latin typeface="微軟正黑體" panose="020B0604030504040204" pitchFamily="34" charset="-120"/>
              <a:ea typeface="微軟正黑體" panose="020B0604030504040204" pitchFamily="34" charset="-120"/>
            </a:endParaRPr>
          </a:p>
        </p:txBody>
      </p:sp>
      <p:pic>
        <p:nvPicPr>
          <p:cNvPr id="10"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13451" y="3205451"/>
            <a:ext cx="2921062" cy="1879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矩形 10"/>
          <p:cNvSpPr/>
          <p:nvPr/>
        </p:nvSpPr>
        <p:spPr>
          <a:xfrm>
            <a:off x="6613451" y="780380"/>
            <a:ext cx="2793705" cy="2000548"/>
          </a:xfrm>
          <a:prstGeom prst="rect">
            <a:avLst/>
          </a:prstGeom>
        </p:spPr>
        <p:txBody>
          <a:bodyPr wrap="square">
            <a:spAutoFit/>
          </a:bodyPr>
          <a:lstStyle/>
          <a:p>
            <a:r>
              <a:rPr lang="en-US" altLang="zh-TW" sz="1100" b="1" dirty="0">
                <a:latin typeface="微軟正黑體" panose="020B0604030504040204" pitchFamily="34" charset="-120"/>
                <a:ea typeface="微軟正黑體" panose="020B0604030504040204" pitchFamily="34" charset="-120"/>
              </a:rPr>
              <a:t>5).</a:t>
            </a:r>
            <a:r>
              <a:rPr lang="zh-TW" altLang="en-US" sz="1100" b="1" dirty="0">
                <a:latin typeface="微軟正黑體" panose="020B0604030504040204" pitchFamily="34" charset="-120"/>
                <a:ea typeface="微軟正黑體" panose="020B0604030504040204" pitchFamily="34" charset="-120"/>
              </a:rPr>
              <a:t>人才發展</a:t>
            </a:r>
            <a:endParaRPr lang="en-US" altLang="zh-TW" sz="1100" b="1" dirty="0">
              <a:latin typeface="微軟正黑體" panose="020B0604030504040204" pitchFamily="34" charset="-120"/>
              <a:ea typeface="微軟正黑體" panose="020B0604030504040204" pitchFamily="34" charset="-120"/>
            </a:endParaRPr>
          </a:p>
          <a:p>
            <a:pPr marL="0" lvl="2" indent="265113" algn="just">
              <a:lnSpc>
                <a:spcPct val="150000"/>
              </a:lnSpc>
              <a:spcBef>
                <a:spcPts val="600"/>
              </a:spcBef>
              <a:spcAft>
                <a:spcPts val="600"/>
              </a:spcAft>
              <a:buNone/>
            </a:pPr>
            <a:r>
              <a:rPr lang="zh-CN" altLang="zh-TW" sz="900" dirty="0">
                <a:latin typeface="+mj-ea"/>
                <a:sym typeface="微軟正黑體" pitchFamily="34" charset="-120"/>
              </a:rPr>
              <a:t>英華達採多元化的人才培育</a:t>
            </a:r>
            <a:r>
              <a:rPr lang="zh-TW" altLang="en-US" sz="900" dirty="0">
                <a:latin typeface="+mj-ea"/>
                <a:sym typeface="微軟正黑體" pitchFamily="34" charset="-120"/>
              </a:rPr>
              <a:t>發展</a:t>
            </a:r>
            <a:r>
              <a:rPr lang="zh-CN" altLang="zh-TW" sz="900" dirty="0">
                <a:latin typeface="+mj-ea"/>
                <a:sym typeface="微軟正黑體" pitchFamily="34" charset="-120"/>
              </a:rPr>
              <a:t>，針對新進人員</a:t>
            </a:r>
            <a:r>
              <a:rPr lang="zh-TW" altLang="en-US" sz="900" dirty="0">
                <a:latin typeface="+mj-ea"/>
                <a:sym typeface="微軟正黑體" pitchFamily="34" charset="-120"/>
              </a:rPr>
              <a:t>除了有專屬的人資專員進行新人到職課程訓練外，輔以</a:t>
            </a:r>
            <a:r>
              <a:rPr lang="en-US" altLang="zh-TW" sz="900" dirty="0">
                <a:latin typeface="+mj-ea"/>
                <a:sym typeface="微軟正黑體" pitchFamily="34" charset="-120"/>
              </a:rPr>
              <a:t>e-Learning </a:t>
            </a:r>
            <a:r>
              <a:rPr lang="zh-TW" altLang="en-US" sz="900" dirty="0">
                <a:latin typeface="+mj-ea"/>
                <a:sym typeface="微軟正黑體" pitchFamily="34" charset="-120"/>
              </a:rPr>
              <a:t>系統針對通識性課程及基本專業課程進行訓練，讓新人以最有效率方式進入狀況，</a:t>
            </a:r>
            <a:r>
              <a:rPr lang="zh-CN" altLang="zh-TW" sz="900" dirty="0">
                <a:latin typeface="+mj-ea"/>
                <a:sym typeface="微軟正黑體" pitchFamily="34" charset="-120"/>
              </a:rPr>
              <a:t>各單位以</a:t>
            </a:r>
            <a:r>
              <a:rPr lang="zh-TW" altLang="en-US" sz="900" dirty="0">
                <a:latin typeface="+mj-ea"/>
                <a:sym typeface="微軟正黑體" pitchFamily="34" charset="-120"/>
              </a:rPr>
              <a:t>師生</a:t>
            </a:r>
            <a:r>
              <a:rPr lang="zh-CN" altLang="zh-TW" sz="900" dirty="0">
                <a:latin typeface="+mj-ea"/>
                <a:sym typeface="微軟正黑體" pitchFamily="34" charset="-120"/>
              </a:rPr>
              <a:t>制模式進行專業知能輔導與訓練</a:t>
            </a:r>
            <a:r>
              <a:rPr lang="zh-TW" altLang="en-US" sz="900" dirty="0">
                <a:latin typeface="+mj-ea"/>
                <a:sym typeface="微軟正黑體" pitchFamily="34" charset="-120"/>
              </a:rPr>
              <a:t>；在生產廠區技能訓練部分，定期</a:t>
            </a:r>
            <a:r>
              <a:rPr lang="zh-CN" altLang="zh-TW" sz="900" dirty="0">
                <a:latin typeface="+mj-ea"/>
                <a:sym typeface="微軟正黑體" pitchFamily="34" charset="-120"/>
              </a:rPr>
              <a:t>舉辦生產線基層幹部培訓課程；以務實的訓練機制，有計劃展開各種學習活動，</a:t>
            </a:r>
            <a:r>
              <a:rPr lang="zh-TW" altLang="en-US" sz="900" dirty="0">
                <a:latin typeface="+mj-ea"/>
                <a:sym typeface="微軟正黑體" pitchFamily="34" charset="-120"/>
              </a:rPr>
              <a:t>確保生產線工作品質維持在最佳狀況。</a:t>
            </a:r>
            <a:endParaRPr lang="zh-TW" altLang="en-US" dirty="0"/>
          </a:p>
        </p:txBody>
      </p:sp>
      <p:sp>
        <p:nvSpPr>
          <p:cNvPr id="12" name="標題 3"/>
          <p:cNvSpPr>
            <a:spLocks noGrp="1"/>
          </p:cNvSpPr>
          <p:nvPr>
            <p:ph type="title"/>
          </p:nvPr>
        </p:nvSpPr>
        <p:spPr/>
        <p:txBody>
          <a:bodyPr vert="horz" lIns="91440" tIns="45720" rIns="91440" bIns="45720" rtlCol="0" anchor="ctr">
            <a:normAutofit/>
          </a:bodyPr>
          <a:lstStyle/>
          <a:p>
            <a:r>
              <a:rPr lang="zh-TW" altLang="en-US" dirty="0">
                <a:solidFill>
                  <a:schemeClr val="tx1"/>
                </a:solidFill>
              </a:rPr>
              <a:t>英華達公司</a:t>
            </a:r>
          </a:p>
        </p:txBody>
      </p:sp>
      <p:graphicFrame>
        <p:nvGraphicFramePr>
          <p:cNvPr id="4" name="表格 3"/>
          <p:cNvGraphicFramePr>
            <a:graphicFrameLocks noGrp="1"/>
          </p:cNvGraphicFramePr>
          <p:nvPr>
            <p:extLst>
              <p:ext uri="{D42A27DB-BD31-4B8C-83A1-F6EECF244321}">
                <p14:modId xmlns:p14="http://schemas.microsoft.com/office/powerpoint/2010/main" val="3340722142"/>
              </p:ext>
            </p:extLst>
          </p:nvPr>
        </p:nvGraphicFramePr>
        <p:xfrm>
          <a:off x="309413" y="1065662"/>
          <a:ext cx="3024337" cy="5256576"/>
        </p:xfrm>
        <a:graphic>
          <a:graphicData uri="http://schemas.openxmlformats.org/drawingml/2006/table">
            <a:tbl>
              <a:tblPr/>
              <a:tblGrid>
                <a:gridCol w="922834">
                  <a:extLst>
                    <a:ext uri="{9D8B030D-6E8A-4147-A177-3AD203B41FA5}">
                      <a16:colId xmlns="" xmlns:a16="http://schemas.microsoft.com/office/drawing/2014/main" val="20000"/>
                    </a:ext>
                  </a:extLst>
                </a:gridCol>
                <a:gridCol w="438575">
                  <a:extLst>
                    <a:ext uri="{9D8B030D-6E8A-4147-A177-3AD203B41FA5}">
                      <a16:colId xmlns="" xmlns:a16="http://schemas.microsoft.com/office/drawing/2014/main" val="20001"/>
                    </a:ext>
                  </a:extLst>
                </a:gridCol>
                <a:gridCol w="438575">
                  <a:extLst>
                    <a:ext uri="{9D8B030D-6E8A-4147-A177-3AD203B41FA5}">
                      <a16:colId xmlns="" xmlns:a16="http://schemas.microsoft.com/office/drawing/2014/main" val="20002"/>
                    </a:ext>
                  </a:extLst>
                </a:gridCol>
                <a:gridCol w="493396">
                  <a:extLst>
                    <a:ext uri="{9D8B030D-6E8A-4147-A177-3AD203B41FA5}">
                      <a16:colId xmlns="" xmlns:a16="http://schemas.microsoft.com/office/drawing/2014/main" val="20003"/>
                    </a:ext>
                  </a:extLst>
                </a:gridCol>
                <a:gridCol w="730957">
                  <a:extLst>
                    <a:ext uri="{9D8B030D-6E8A-4147-A177-3AD203B41FA5}">
                      <a16:colId xmlns="" xmlns:a16="http://schemas.microsoft.com/office/drawing/2014/main" val="20004"/>
                    </a:ext>
                  </a:extLst>
                </a:gridCol>
              </a:tblGrid>
              <a:tr h="203480">
                <a:tc gridSpan="2">
                  <a:txBody>
                    <a:bodyPr/>
                    <a:lstStyle/>
                    <a:p>
                      <a:pPr algn="l" fontAlgn="ct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廠區：台灣地區</a:t>
                      </a:r>
                      <a:r>
                        <a:rPr lang="en-US" altLang="zh-TW" sz="900" b="0" i="0" u="none" strike="noStrike" dirty="0">
                          <a:solidFill>
                            <a:srgbClr val="000000"/>
                          </a:solidFill>
                          <a:effectLst/>
                          <a:latin typeface="微軟正黑體" panose="020B0604030504040204" pitchFamily="34" charset="-120"/>
                          <a:ea typeface="微軟正黑體" panose="020B0604030504040204" pitchFamily="34" charset="-120"/>
                        </a:rPr>
                        <a:t>-</a:t>
                      </a: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五股廠</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a:txBody>
                    <a:bodyPr/>
                    <a:lstStyle/>
                    <a:p>
                      <a:pPr algn="l" fontAlgn="ctr"/>
                      <a:endParaRPr lang="zh-TW" altLang="en-US" sz="9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zh-TW" altLang="en-US" sz="9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zh-TW" altLang="en-US" sz="9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203480">
                <a:tc rowSpan="2">
                  <a:txBody>
                    <a:bodyPr/>
                    <a:lstStyle/>
                    <a:p>
                      <a:pPr algn="ctr"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雇用形式</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gridSpan="3">
                  <a:txBody>
                    <a:bodyPr/>
                    <a:lstStyle/>
                    <a:p>
                      <a:pPr algn="ctr"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人數</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人</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zh-TW" altLang="en-US"/>
                    </a:p>
                  </a:txBody>
                  <a:tcPr/>
                </a:tc>
                <a:tc hMerge="1">
                  <a:txBody>
                    <a:bodyPr/>
                    <a:lstStyle/>
                    <a:p>
                      <a:endParaRPr lang="zh-TW" altLang="en-US"/>
                    </a:p>
                  </a:txBody>
                  <a:tcPr/>
                </a:tc>
                <a:tc rowSpan="2">
                  <a:txBody>
                    <a:bodyPr/>
                    <a:lstStyle/>
                    <a:p>
                      <a:pPr algn="ctr" fontAlgn="ct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佔員工總數之比例</a:t>
                      </a:r>
                      <a:r>
                        <a:rPr lang="en-US" altLang="zh-TW" sz="900" b="0" i="0" u="none" strike="noStrike" dirty="0">
                          <a:solidFill>
                            <a:srgbClr val="000000"/>
                          </a:solidFill>
                          <a:effectLst/>
                          <a:latin typeface="微軟正黑體" panose="020B0604030504040204" pitchFamily="34" charset="-120"/>
                          <a:ea typeface="微軟正黑體" panose="020B0604030504040204" pitchFamily="34" charset="-120"/>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 xmlns:a16="http://schemas.microsoft.com/office/drawing/2014/main" val="10001"/>
                  </a:ext>
                </a:extLst>
              </a:tr>
              <a:tr h="203480">
                <a:tc vMerge="1">
                  <a:txBody>
                    <a:bodyPr/>
                    <a:lstStyle/>
                    <a:p>
                      <a:endParaRPr lang="zh-TW" altLang="en-US"/>
                    </a:p>
                  </a:txBody>
                  <a:tcPr/>
                </a:tc>
                <a:tc>
                  <a:txBody>
                    <a:bodyPr/>
                    <a:lstStyle/>
                    <a:p>
                      <a:pPr algn="ctr"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男</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女</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合計</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zh-TW" altLang="en-US"/>
                    </a:p>
                  </a:txBody>
                  <a:tcPr/>
                </a:tc>
                <a:extLst>
                  <a:ext uri="{0D108BD9-81ED-4DB2-BD59-A6C34878D82A}">
                    <a16:rowId xmlns="" xmlns:a16="http://schemas.microsoft.com/office/drawing/2014/main" val="10002"/>
                  </a:ext>
                </a:extLst>
              </a:tr>
              <a:tr h="398483">
                <a:tc>
                  <a:txBody>
                    <a:bodyPr/>
                    <a:lstStyle/>
                    <a:p>
                      <a:pPr algn="ctr"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高階主管</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協理級以上</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1100" b="0" i="0" u="none" strike="noStrike" dirty="0">
                          <a:solidFill>
                            <a:srgbClr val="000000"/>
                          </a:solidFill>
                          <a:effectLst/>
                          <a:latin typeface="Calibri"/>
                        </a:rPr>
                        <a:t>67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1100" b="0" i="0" u="none" strike="noStrike">
                          <a:solidFill>
                            <a:srgbClr val="000000"/>
                          </a:solidFill>
                          <a:effectLst/>
                          <a:latin typeface="Calibri"/>
                        </a:rPr>
                        <a:t>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1100" b="0" i="0" u="none" strike="noStrike">
                          <a:solidFill>
                            <a:srgbClr val="000000"/>
                          </a:solidFill>
                          <a:effectLst/>
                          <a:latin typeface="Calibri"/>
                        </a:rPr>
                        <a:t>73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1100" b="0" i="0" u="none" strike="noStrike">
                          <a:solidFill>
                            <a:srgbClr val="000000"/>
                          </a:solidFill>
                          <a:effectLst/>
                          <a:latin typeface="Calibri"/>
                        </a:rPr>
                        <a:t>12.83%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3"/>
                  </a:ext>
                </a:extLst>
              </a:tr>
              <a:tr h="398483">
                <a:tc>
                  <a:txBody>
                    <a:bodyPr/>
                    <a:lstStyle/>
                    <a:p>
                      <a:pPr algn="ctr"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中階主管</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經理級、課級</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1100" b="0" i="0" u="none" strike="noStrike">
                          <a:solidFill>
                            <a:srgbClr val="000000"/>
                          </a:solidFill>
                          <a:effectLst/>
                          <a:latin typeface="Calibri"/>
                        </a:rPr>
                        <a:t>336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1100" b="0" i="0" u="none" strike="noStrike">
                          <a:solidFill>
                            <a:srgbClr val="000000"/>
                          </a:solidFill>
                          <a:effectLst/>
                          <a:latin typeface="Calibri"/>
                        </a:rPr>
                        <a:t>141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1100" b="0" i="0" u="none" strike="noStrike">
                          <a:solidFill>
                            <a:srgbClr val="000000"/>
                          </a:solidFill>
                          <a:effectLst/>
                          <a:latin typeface="Calibri"/>
                        </a:rPr>
                        <a:t>477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1100" b="0" i="0" u="none" strike="noStrike">
                          <a:solidFill>
                            <a:srgbClr val="000000"/>
                          </a:solidFill>
                          <a:effectLst/>
                          <a:latin typeface="Calibri"/>
                        </a:rPr>
                        <a:t>83.83%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4"/>
                  </a:ext>
                </a:extLst>
              </a:tr>
              <a:tr h="203480">
                <a:tc>
                  <a:txBody>
                    <a:bodyPr/>
                    <a:lstStyle/>
                    <a:p>
                      <a:pPr algn="ctr"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一般員工</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r>
                        <a:rPr lang="en-US" sz="900" b="0" i="0" u="none" strike="noStrike">
                          <a:solidFill>
                            <a:srgbClr val="000000"/>
                          </a:solidFill>
                          <a:effectLst/>
                          <a:latin typeface="微軟正黑體" panose="020B0604030504040204" pitchFamily="34" charset="-120"/>
                          <a:ea typeface="微軟正黑體" panose="020B0604030504040204" pitchFamily="34" charset="-120"/>
                        </a:rPr>
                        <a:t>IDL)</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1100" b="0" i="0" u="none" strike="noStrike">
                          <a:solidFill>
                            <a:srgbClr val="000000"/>
                          </a:solidFill>
                          <a:effectLst/>
                          <a:latin typeface="Calibri"/>
                        </a:rPr>
                        <a:t>11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1100" b="0" i="0" u="none" strike="noStrike">
                          <a:solidFill>
                            <a:srgbClr val="000000"/>
                          </a:solidFill>
                          <a:effectLst/>
                          <a:latin typeface="Calibri"/>
                        </a:rPr>
                        <a:t>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1100" b="0" i="0" u="none" strike="noStrike">
                          <a:solidFill>
                            <a:srgbClr val="000000"/>
                          </a:solidFill>
                          <a:effectLst/>
                          <a:latin typeface="Calibri"/>
                        </a:rPr>
                        <a:t>19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1100" b="0" i="0" u="none" strike="noStrike" dirty="0">
                          <a:solidFill>
                            <a:srgbClr val="000000"/>
                          </a:solidFill>
                          <a:effectLst/>
                          <a:latin typeface="Calibri"/>
                        </a:rPr>
                        <a:t>3.34%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5"/>
                  </a:ext>
                </a:extLst>
              </a:tr>
              <a:tr h="203480">
                <a:tc gridSpan="2">
                  <a:txBody>
                    <a:bodyPr/>
                    <a:lstStyle/>
                    <a:p>
                      <a:pPr algn="l"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廠區：大陸地區</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浦東廠</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a:txBody>
                    <a:bodyPr/>
                    <a:lstStyle/>
                    <a:p>
                      <a:pPr algn="l" fontAlgn="ctr"/>
                      <a:endParaRPr lang="zh-TW" altLang="en-US" sz="9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zh-TW" altLang="en-US" sz="9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zh-TW" altLang="en-US" sz="9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203480">
                <a:tc rowSpan="2">
                  <a:txBody>
                    <a:bodyPr/>
                    <a:lstStyle/>
                    <a:p>
                      <a:pPr algn="ctr"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雇用形式</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gridSpan="3">
                  <a:txBody>
                    <a:bodyPr/>
                    <a:lstStyle/>
                    <a:p>
                      <a:pPr algn="ctr"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人數</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人</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hMerge="1">
                  <a:txBody>
                    <a:bodyPr/>
                    <a:lstStyle/>
                    <a:p>
                      <a:endParaRPr lang="zh-TW" altLang="en-US"/>
                    </a:p>
                  </a:txBody>
                  <a:tcPr/>
                </a:tc>
                <a:tc hMerge="1">
                  <a:txBody>
                    <a:bodyPr/>
                    <a:lstStyle/>
                    <a:p>
                      <a:endParaRPr lang="zh-TW" altLang="en-US"/>
                    </a:p>
                  </a:txBody>
                  <a:tcPr/>
                </a:tc>
                <a:tc rowSpan="2">
                  <a:txBody>
                    <a:bodyPr/>
                    <a:lstStyle/>
                    <a:p>
                      <a:pPr algn="ctr" fontAlgn="ct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佔員工總數之比例</a:t>
                      </a:r>
                      <a:r>
                        <a:rPr lang="en-US" altLang="zh-TW" sz="900" b="0" i="0" u="none" strike="noStrike" dirty="0">
                          <a:solidFill>
                            <a:srgbClr val="000000"/>
                          </a:solidFill>
                          <a:effectLst/>
                          <a:latin typeface="微軟正黑體" panose="020B0604030504040204" pitchFamily="34" charset="-120"/>
                          <a:ea typeface="微軟正黑體" panose="020B0604030504040204" pitchFamily="34" charset="-120"/>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 xmlns:a16="http://schemas.microsoft.com/office/drawing/2014/main" val="10007"/>
                  </a:ext>
                </a:extLst>
              </a:tr>
              <a:tr h="245873">
                <a:tc vMerge="1">
                  <a:txBody>
                    <a:bodyPr/>
                    <a:lstStyle/>
                    <a:p>
                      <a:endParaRPr lang="zh-TW" altLang="en-US"/>
                    </a:p>
                  </a:txBody>
                  <a:tcPr/>
                </a:tc>
                <a:tc>
                  <a:txBody>
                    <a:bodyPr/>
                    <a:lstStyle/>
                    <a:p>
                      <a:pPr algn="ctr"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男</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女</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合計</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vMerge="1">
                  <a:txBody>
                    <a:bodyPr/>
                    <a:lstStyle/>
                    <a:p>
                      <a:endParaRPr lang="zh-TW" altLang="en-US"/>
                    </a:p>
                  </a:txBody>
                  <a:tcPr/>
                </a:tc>
                <a:extLst>
                  <a:ext uri="{0D108BD9-81ED-4DB2-BD59-A6C34878D82A}">
                    <a16:rowId xmlns="" xmlns:a16="http://schemas.microsoft.com/office/drawing/2014/main" val="10008"/>
                  </a:ext>
                </a:extLst>
              </a:tr>
              <a:tr h="398483">
                <a:tc>
                  <a:txBody>
                    <a:bodyPr/>
                    <a:lstStyle/>
                    <a:p>
                      <a:pPr algn="ctr"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高階主管</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協理級以上</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1100" b="0" i="0" u="none" strike="noStrike" dirty="0">
                          <a:solidFill>
                            <a:srgbClr val="000000"/>
                          </a:solidFill>
                          <a:effectLst/>
                          <a:latin typeface="微軟正黑體"/>
                        </a:rPr>
                        <a:t>22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1100" b="0" i="0" u="none" strike="noStrike">
                          <a:solidFill>
                            <a:srgbClr val="000000"/>
                          </a:solidFill>
                          <a:effectLst/>
                          <a:latin typeface="微軟正黑體"/>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1200" b="0" i="0" u="none" strike="noStrike">
                          <a:solidFill>
                            <a:srgbClr val="000000"/>
                          </a:solidFill>
                          <a:effectLst/>
                          <a:latin typeface="Calibri"/>
                        </a:rPr>
                        <a:t>22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1200" b="0" i="0" u="none" strike="noStrike">
                          <a:solidFill>
                            <a:srgbClr val="000000"/>
                          </a:solidFill>
                          <a:effectLst/>
                          <a:latin typeface="Calibri"/>
                        </a:rPr>
                        <a:t>0.13%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9"/>
                  </a:ext>
                </a:extLst>
              </a:tr>
              <a:tr h="373048">
                <a:tc>
                  <a:txBody>
                    <a:bodyPr/>
                    <a:lstStyle/>
                    <a:p>
                      <a:pPr algn="ctr"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中階主管</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經理級、課級</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1100" b="0" i="0" u="none" strike="noStrike">
                          <a:solidFill>
                            <a:srgbClr val="000000"/>
                          </a:solidFill>
                          <a:effectLst/>
                          <a:latin typeface="微軟正黑體"/>
                        </a:rPr>
                        <a:t>175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1100" b="0" i="0" u="none" strike="noStrike">
                          <a:solidFill>
                            <a:srgbClr val="000000"/>
                          </a:solidFill>
                          <a:effectLst/>
                          <a:latin typeface="微軟正黑體"/>
                        </a:rPr>
                        <a:t>89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1200" b="0" i="0" u="none" strike="noStrike">
                          <a:solidFill>
                            <a:srgbClr val="000000"/>
                          </a:solidFill>
                          <a:effectLst/>
                          <a:latin typeface="Calibri"/>
                        </a:rPr>
                        <a:t>264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1200" b="0" i="0" u="none" strike="noStrike">
                          <a:solidFill>
                            <a:srgbClr val="000000"/>
                          </a:solidFill>
                          <a:effectLst/>
                          <a:latin typeface="Calibri"/>
                        </a:rPr>
                        <a:t>1.52%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10"/>
                  </a:ext>
                </a:extLst>
              </a:tr>
              <a:tr h="203480">
                <a:tc>
                  <a:txBody>
                    <a:bodyPr/>
                    <a:lstStyle/>
                    <a:p>
                      <a:pPr algn="ctr"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一般員工</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r>
                        <a:rPr lang="en-US" sz="900" b="0" i="0" u="none" strike="noStrike">
                          <a:solidFill>
                            <a:srgbClr val="000000"/>
                          </a:solidFill>
                          <a:effectLst/>
                          <a:latin typeface="微軟正黑體" panose="020B0604030504040204" pitchFamily="34" charset="-120"/>
                          <a:ea typeface="微軟正黑體" panose="020B0604030504040204" pitchFamily="34" charset="-120"/>
                        </a:rPr>
                        <a:t>IDL)</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1100" b="0" i="0" u="none" strike="noStrike">
                          <a:solidFill>
                            <a:srgbClr val="000000"/>
                          </a:solidFill>
                          <a:effectLst/>
                          <a:latin typeface="微軟正黑體"/>
                        </a:rPr>
                        <a:t>805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1100" b="0" i="0" u="none" strike="noStrike">
                          <a:solidFill>
                            <a:srgbClr val="000000"/>
                          </a:solidFill>
                          <a:effectLst/>
                          <a:latin typeface="微軟正黑體"/>
                        </a:rPr>
                        <a:t>691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1200" b="0" i="0" u="none" strike="noStrike">
                          <a:solidFill>
                            <a:srgbClr val="000000"/>
                          </a:solidFill>
                          <a:effectLst/>
                          <a:latin typeface="Calibri"/>
                        </a:rPr>
                        <a:t>1,496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1200" b="0" i="0" u="none" strike="noStrike">
                          <a:solidFill>
                            <a:srgbClr val="000000"/>
                          </a:solidFill>
                          <a:effectLst/>
                          <a:latin typeface="Calibri"/>
                        </a:rPr>
                        <a:t>8.62%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11"/>
                  </a:ext>
                </a:extLst>
              </a:tr>
              <a:tr h="203480">
                <a:tc>
                  <a:txBody>
                    <a:bodyPr/>
                    <a:lstStyle/>
                    <a:p>
                      <a:pPr algn="ctr"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一般員工</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r>
                        <a:rPr lang="en-US" sz="900" b="0" i="0" u="none" strike="noStrike">
                          <a:solidFill>
                            <a:srgbClr val="000000"/>
                          </a:solidFill>
                          <a:effectLst/>
                          <a:latin typeface="微軟正黑體" panose="020B0604030504040204" pitchFamily="34" charset="-120"/>
                          <a:ea typeface="微軟正黑體" panose="020B0604030504040204" pitchFamily="34" charset="-120"/>
                        </a:rPr>
                        <a:t>DL)</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1100" b="0" i="0" u="none" strike="noStrike">
                          <a:solidFill>
                            <a:srgbClr val="000000"/>
                          </a:solidFill>
                          <a:effectLst/>
                          <a:latin typeface="微軟正黑體"/>
                        </a:rPr>
                        <a:t>9,816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1100" b="0" i="0" u="none" strike="noStrike">
                          <a:solidFill>
                            <a:srgbClr val="000000"/>
                          </a:solidFill>
                          <a:effectLst/>
                          <a:latin typeface="微軟正黑體"/>
                        </a:rPr>
                        <a:t>5,765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1200" b="0" i="0" u="none" strike="noStrike">
                          <a:solidFill>
                            <a:srgbClr val="000000"/>
                          </a:solidFill>
                          <a:effectLst/>
                          <a:latin typeface="Calibri"/>
                        </a:rPr>
                        <a:t>15,581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1200" b="0" i="0" u="none" strike="noStrike" dirty="0">
                          <a:solidFill>
                            <a:srgbClr val="000000"/>
                          </a:solidFill>
                          <a:effectLst/>
                          <a:latin typeface="Calibri"/>
                        </a:rPr>
                        <a:t>89.74%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12"/>
                  </a:ext>
                </a:extLst>
              </a:tr>
              <a:tr h="203480">
                <a:tc gridSpan="2">
                  <a:txBody>
                    <a:bodyPr/>
                    <a:lstStyle/>
                    <a:p>
                      <a:pPr algn="l"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廠區：大陸地區</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南京廠</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a:txBody>
                    <a:bodyPr/>
                    <a:lstStyle/>
                    <a:p>
                      <a:pPr algn="l" fontAlgn="ctr"/>
                      <a:endParaRPr lang="zh-TW" altLang="en-US" sz="9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zh-TW" altLang="en-US" sz="9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zh-TW" altLang="en-US" sz="900" b="0"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3"/>
                  </a:ext>
                </a:extLst>
              </a:tr>
              <a:tr h="203480">
                <a:tc rowSpan="2">
                  <a:txBody>
                    <a:bodyPr/>
                    <a:lstStyle/>
                    <a:p>
                      <a:pPr algn="ctr"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雇用形式</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gridSpan="3">
                  <a:txBody>
                    <a:bodyPr/>
                    <a:lstStyle/>
                    <a:p>
                      <a:pPr algn="ctr" fontAlgn="ct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人數</a:t>
                      </a:r>
                      <a:r>
                        <a:rPr lang="en-US" altLang="zh-TW" sz="900" b="0" i="0" u="none" strike="noStrike" dirty="0">
                          <a:solidFill>
                            <a:srgbClr val="000000"/>
                          </a:solidFill>
                          <a:effectLst/>
                          <a:latin typeface="微軟正黑體" panose="020B0604030504040204" pitchFamily="34" charset="-120"/>
                          <a:ea typeface="微軟正黑體" panose="020B0604030504040204" pitchFamily="34" charset="-120"/>
                        </a:rPr>
                        <a:t>(</a:t>
                      </a: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人</a:t>
                      </a:r>
                      <a:r>
                        <a:rPr lang="en-US" altLang="zh-TW" sz="900" b="0" i="0" u="none" strike="noStrike" dirty="0">
                          <a:solidFill>
                            <a:srgbClr val="000000"/>
                          </a:solidFill>
                          <a:effectLst/>
                          <a:latin typeface="微軟正黑體" panose="020B0604030504040204" pitchFamily="34" charset="-120"/>
                          <a:ea typeface="微軟正黑體" panose="020B0604030504040204" pitchFamily="34" charset="-120"/>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hMerge="1">
                  <a:txBody>
                    <a:bodyPr/>
                    <a:lstStyle/>
                    <a:p>
                      <a:endParaRPr lang="zh-TW" altLang="en-US"/>
                    </a:p>
                  </a:txBody>
                  <a:tcPr/>
                </a:tc>
                <a:tc hMerge="1">
                  <a:txBody>
                    <a:bodyPr/>
                    <a:lstStyle/>
                    <a:p>
                      <a:endParaRPr lang="zh-TW" altLang="en-US"/>
                    </a:p>
                  </a:txBody>
                  <a:tcPr/>
                </a:tc>
                <a:tc rowSpan="2">
                  <a:txBody>
                    <a:bodyPr/>
                    <a:lstStyle/>
                    <a:p>
                      <a:pPr algn="ctr" fontAlgn="ctr"/>
                      <a:r>
                        <a:rPr lang="zh-TW" altLang="en-US" sz="900" b="0" i="0" u="none" strike="noStrike" dirty="0">
                          <a:solidFill>
                            <a:srgbClr val="000000"/>
                          </a:solidFill>
                          <a:effectLst/>
                          <a:latin typeface="微軟正黑體" panose="020B0604030504040204" pitchFamily="34" charset="-120"/>
                          <a:ea typeface="微軟正黑體" panose="020B0604030504040204" pitchFamily="34" charset="-120"/>
                        </a:rPr>
                        <a:t>佔員工總數之比例</a:t>
                      </a:r>
                      <a:r>
                        <a:rPr lang="en-US" altLang="zh-TW" sz="900" b="0" i="0" u="none" strike="noStrike" dirty="0">
                          <a:solidFill>
                            <a:srgbClr val="000000"/>
                          </a:solidFill>
                          <a:effectLst/>
                          <a:latin typeface="微軟正黑體" panose="020B0604030504040204" pitchFamily="34" charset="-120"/>
                          <a:ea typeface="微軟正黑體" panose="020B0604030504040204" pitchFamily="34" charset="-120"/>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extLst>
                  <a:ext uri="{0D108BD9-81ED-4DB2-BD59-A6C34878D82A}">
                    <a16:rowId xmlns="" xmlns:a16="http://schemas.microsoft.com/office/drawing/2014/main" val="10014"/>
                  </a:ext>
                </a:extLst>
              </a:tr>
              <a:tr h="203480">
                <a:tc vMerge="1">
                  <a:txBody>
                    <a:bodyPr/>
                    <a:lstStyle/>
                    <a:p>
                      <a:endParaRPr lang="zh-TW" altLang="en-US"/>
                    </a:p>
                  </a:txBody>
                  <a:tcPr/>
                </a:tc>
                <a:tc>
                  <a:txBody>
                    <a:bodyPr/>
                    <a:lstStyle/>
                    <a:p>
                      <a:pPr algn="ctr"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男</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女</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合計</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vMerge="1">
                  <a:txBody>
                    <a:bodyPr/>
                    <a:lstStyle/>
                    <a:p>
                      <a:endParaRPr lang="zh-TW" altLang="en-US"/>
                    </a:p>
                  </a:txBody>
                  <a:tcPr/>
                </a:tc>
                <a:extLst>
                  <a:ext uri="{0D108BD9-81ED-4DB2-BD59-A6C34878D82A}">
                    <a16:rowId xmlns="" xmlns:a16="http://schemas.microsoft.com/office/drawing/2014/main" val="10015"/>
                  </a:ext>
                </a:extLst>
              </a:tr>
              <a:tr h="398483">
                <a:tc>
                  <a:txBody>
                    <a:bodyPr/>
                    <a:lstStyle/>
                    <a:p>
                      <a:pPr algn="ctr"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高階主管</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協理級以上</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1100" b="0" i="0" u="none" strike="noStrike" dirty="0">
                          <a:solidFill>
                            <a:srgbClr val="000000"/>
                          </a:solidFill>
                          <a:effectLst/>
                          <a:latin typeface="微軟正黑體"/>
                        </a:rPr>
                        <a:t>19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1100" b="0" i="0" u="none" strike="noStrike">
                          <a:solidFill>
                            <a:srgbClr val="000000"/>
                          </a:solidFill>
                          <a:effectLst/>
                          <a:latin typeface="微軟正黑體"/>
                        </a:rPr>
                        <a:t>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zh-TW" sz="1100" b="0" i="0" u="none" strike="noStrike">
                          <a:solidFill>
                            <a:srgbClr val="000000"/>
                          </a:solidFill>
                          <a:effectLst/>
                          <a:latin typeface="微軟正黑體"/>
                        </a:rPr>
                        <a:t>22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1200" b="0" i="0" u="none" strike="noStrike">
                          <a:solidFill>
                            <a:srgbClr val="000000"/>
                          </a:solidFill>
                          <a:effectLst/>
                          <a:latin typeface="Calibri"/>
                        </a:rPr>
                        <a:t>0.28%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16"/>
                  </a:ext>
                </a:extLst>
              </a:tr>
              <a:tr h="398483">
                <a:tc>
                  <a:txBody>
                    <a:bodyPr/>
                    <a:lstStyle/>
                    <a:p>
                      <a:pPr algn="ctr"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中階主管</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經理級、課級</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1100" b="0" i="0" u="none" strike="noStrike">
                          <a:solidFill>
                            <a:srgbClr val="000000"/>
                          </a:solidFill>
                          <a:effectLst/>
                          <a:latin typeface="微軟正黑體"/>
                        </a:rPr>
                        <a:t>542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1100" b="0" i="0" u="none" strike="noStrike">
                          <a:solidFill>
                            <a:srgbClr val="000000"/>
                          </a:solidFill>
                          <a:effectLst/>
                          <a:latin typeface="微軟正黑體"/>
                        </a:rPr>
                        <a:t>355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zh-TW" sz="1100" b="0" i="0" u="none" strike="noStrike">
                          <a:solidFill>
                            <a:srgbClr val="000000"/>
                          </a:solidFill>
                          <a:effectLst/>
                          <a:latin typeface="微軟正黑體"/>
                        </a:rPr>
                        <a:t>897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1200" b="0" i="0" u="none" strike="noStrike">
                          <a:solidFill>
                            <a:srgbClr val="000000"/>
                          </a:solidFill>
                          <a:effectLst/>
                          <a:latin typeface="Calibri"/>
                        </a:rPr>
                        <a:t>11.56%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17"/>
                  </a:ext>
                </a:extLst>
              </a:tr>
              <a:tr h="203480">
                <a:tc>
                  <a:txBody>
                    <a:bodyPr/>
                    <a:lstStyle/>
                    <a:p>
                      <a:pPr algn="ctr"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一般員工</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r>
                        <a:rPr lang="en-US" sz="900" b="0" i="0" u="none" strike="noStrike">
                          <a:solidFill>
                            <a:srgbClr val="000000"/>
                          </a:solidFill>
                          <a:effectLst/>
                          <a:latin typeface="微軟正黑體" panose="020B0604030504040204" pitchFamily="34" charset="-120"/>
                          <a:ea typeface="微軟正黑體" panose="020B0604030504040204" pitchFamily="34" charset="-120"/>
                        </a:rPr>
                        <a:t>IDL)</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1100" b="0" i="0" u="none" strike="noStrike">
                          <a:solidFill>
                            <a:srgbClr val="000000"/>
                          </a:solidFill>
                          <a:effectLst/>
                          <a:latin typeface="微軟正黑體"/>
                        </a:rPr>
                        <a:t>290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1100" b="0" i="0" u="none" strike="noStrike">
                          <a:solidFill>
                            <a:srgbClr val="000000"/>
                          </a:solidFill>
                          <a:effectLst/>
                          <a:latin typeface="微軟正黑體"/>
                        </a:rPr>
                        <a:t>219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zh-TW" sz="1100" b="0" i="0" u="none" strike="noStrike">
                          <a:solidFill>
                            <a:srgbClr val="000000"/>
                          </a:solidFill>
                          <a:effectLst/>
                          <a:latin typeface="微軟正黑體"/>
                        </a:rPr>
                        <a:t>509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1200" b="0" i="0" u="none" strike="noStrike">
                          <a:solidFill>
                            <a:srgbClr val="000000"/>
                          </a:solidFill>
                          <a:effectLst/>
                          <a:latin typeface="Calibri"/>
                        </a:rPr>
                        <a:t>6.56%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18"/>
                  </a:ext>
                </a:extLst>
              </a:tr>
              <a:tr h="203480">
                <a:tc>
                  <a:txBody>
                    <a:bodyPr/>
                    <a:lstStyle/>
                    <a:p>
                      <a:pPr algn="ctr" fontAlgn="ctr"/>
                      <a:r>
                        <a:rPr lang="zh-TW" altLang="en-US" sz="900" b="0" i="0" u="none" strike="noStrike">
                          <a:solidFill>
                            <a:srgbClr val="000000"/>
                          </a:solidFill>
                          <a:effectLst/>
                          <a:latin typeface="微軟正黑體" panose="020B0604030504040204" pitchFamily="34" charset="-120"/>
                          <a:ea typeface="微軟正黑體" panose="020B0604030504040204" pitchFamily="34" charset="-120"/>
                        </a:rPr>
                        <a:t>一般員工</a:t>
                      </a:r>
                      <a:r>
                        <a:rPr lang="en-US" altLang="zh-TW" sz="900" b="0" i="0" u="none" strike="noStrike">
                          <a:solidFill>
                            <a:srgbClr val="000000"/>
                          </a:solidFill>
                          <a:effectLst/>
                          <a:latin typeface="微軟正黑體" panose="020B0604030504040204" pitchFamily="34" charset="-120"/>
                          <a:ea typeface="微軟正黑體" panose="020B0604030504040204" pitchFamily="34" charset="-120"/>
                        </a:rPr>
                        <a:t>(</a:t>
                      </a:r>
                      <a:r>
                        <a:rPr lang="en-US" sz="900" b="0" i="0" u="none" strike="noStrike">
                          <a:solidFill>
                            <a:srgbClr val="000000"/>
                          </a:solidFill>
                          <a:effectLst/>
                          <a:latin typeface="微軟正黑體" panose="020B0604030504040204" pitchFamily="34" charset="-120"/>
                          <a:ea typeface="微軟正黑體" panose="020B0604030504040204" pitchFamily="34" charset="-120"/>
                        </a:rPr>
                        <a:t>DL)</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1100" b="0" i="0" u="none" strike="noStrike">
                          <a:solidFill>
                            <a:srgbClr val="000000"/>
                          </a:solidFill>
                          <a:effectLst/>
                          <a:latin typeface="微軟正黑體"/>
                        </a:rPr>
                        <a:t>4,179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1100" b="0" i="0" u="none" strike="noStrike">
                          <a:solidFill>
                            <a:srgbClr val="000000"/>
                          </a:solidFill>
                          <a:effectLst/>
                          <a:latin typeface="微軟正黑體"/>
                        </a:rPr>
                        <a:t>2,153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zh-TW" sz="1100" b="0" i="0" u="none" strike="noStrike">
                          <a:solidFill>
                            <a:srgbClr val="000000"/>
                          </a:solidFill>
                          <a:effectLst/>
                          <a:latin typeface="微軟正黑體"/>
                        </a:rPr>
                        <a:t>6,332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1200" b="0" i="0" u="none" strike="noStrike" dirty="0">
                          <a:solidFill>
                            <a:srgbClr val="000000"/>
                          </a:solidFill>
                          <a:effectLst/>
                          <a:latin typeface="Calibri"/>
                        </a:rPr>
                        <a:t>81.60%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19"/>
                  </a:ext>
                </a:extLst>
              </a:tr>
            </a:tbl>
          </a:graphicData>
        </a:graphic>
      </p:graphicFrame>
    </p:spTree>
    <p:extLst>
      <p:ext uri="{BB962C8B-B14F-4D97-AF65-F5344CB8AC3E}">
        <p14:creationId xmlns:p14="http://schemas.microsoft.com/office/powerpoint/2010/main" val="35533431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a:solidFill>
                  <a:schemeClr val="tx1"/>
                </a:solidFill>
              </a:rPr>
              <a:t>英華達公司</a:t>
            </a:r>
          </a:p>
        </p:txBody>
      </p:sp>
      <p:sp>
        <p:nvSpPr>
          <p:cNvPr id="5" name="文字方塊 4"/>
          <p:cNvSpPr txBox="1"/>
          <p:nvPr/>
        </p:nvSpPr>
        <p:spPr>
          <a:xfrm>
            <a:off x="2072680" y="395055"/>
            <a:ext cx="2128193" cy="261610"/>
          </a:xfrm>
          <a:prstGeom prst="rect">
            <a:avLst/>
          </a:prstGeom>
          <a:solidFill>
            <a:srgbClr val="00B0F0"/>
          </a:solidFill>
        </p:spPr>
        <p:txBody>
          <a:bodyPr wrap="square" rtlCol="0">
            <a:spAutoFit/>
          </a:bodyPr>
          <a:lstStyle/>
          <a:p>
            <a:pPr algn="ctr"/>
            <a:r>
              <a:rPr lang="en-US" altLang="zh-TW" sz="1100" dirty="0">
                <a:latin typeface="微軟正黑體" panose="020B0604030504040204" pitchFamily="34" charset="-120"/>
                <a:ea typeface="微軟正黑體" panose="020B0604030504040204" pitchFamily="34" charset="-120"/>
              </a:rPr>
              <a:t>GRI 419-1</a:t>
            </a:r>
            <a:r>
              <a:rPr lang="zh-TW" altLang="en-US" sz="1100" dirty="0">
                <a:latin typeface="微軟正黑體" panose="020B0604030504040204" pitchFamily="34" charset="-120"/>
                <a:ea typeface="微軟正黑體" panose="020B0604030504040204" pitchFamily="34" charset="-120"/>
              </a:rPr>
              <a:t>違反社會與經濟法律</a:t>
            </a:r>
          </a:p>
        </p:txBody>
      </p:sp>
      <p:graphicFrame>
        <p:nvGraphicFramePr>
          <p:cNvPr id="6" name="內容版面配置區 5"/>
          <p:cNvGraphicFramePr>
            <a:graphicFrameLocks noGrp="1"/>
          </p:cNvGraphicFramePr>
          <p:nvPr>
            <p:ph idx="4294967295"/>
            <p:extLst>
              <p:ext uri="{D42A27DB-BD31-4B8C-83A1-F6EECF244321}">
                <p14:modId xmlns:p14="http://schemas.microsoft.com/office/powerpoint/2010/main" val="988220320"/>
              </p:ext>
            </p:extLst>
          </p:nvPr>
        </p:nvGraphicFramePr>
        <p:xfrm>
          <a:off x="488504" y="1013353"/>
          <a:ext cx="8928992" cy="5420841"/>
        </p:xfrm>
        <a:graphic>
          <a:graphicData uri="http://schemas.openxmlformats.org/drawingml/2006/table">
            <a:tbl>
              <a:tblPr firstRow="1" bandRow="1">
                <a:tableStyleId>{5C22544A-7EE6-4342-B048-85BDC9FD1C3A}</a:tableStyleId>
              </a:tblPr>
              <a:tblGrid>
                <a:gridCol w="1296144">
                  <a:extLst>
                    <a:ext uri="{9D8B030D-6E8A-4147-A177-3AD203B41FA5}">
                      <a16:colId xmlns="" xmlns:a16="http://schemas.microsoft.com/office/drawing/2014/main" val="20000"/>
                    </a:ext>
                  </a:extLst>
                </a:gridCol>
                <a:gridCol w="3744416">
                  <a:extLst>
                    <a:ext uri="{9D8B030D-6E8A-4147-A177-3AD203B41FA5}">
                      <a16:colId xmlns="" xmlns:a16="http://schemas.microsoft.com/office/drawing/2014/main" val="20001"/>
                    </a:ext>
                  </a:extLst>
                </a:gridCol>
                <a:gridCol w="3888432">
                  <a:extLst>
                    <a:ext uri="{9D8B030D-6E8A-4147-A177-3AD203B41FA5}">
                      <a16:colId xmlns="" xmlns:a16="http://schemas.microsoft.com/office/drawing/2014/main" val="20002"/>
                    </a:ext>
                  </a:extLst>
                </a:gridCol>
              </a:tblGrid>
              <a:tr h="224770">
                <a:tc>
                  <a:txBody>
                    <a:bodyPr/>
                    <a:lstStyle/>
                    <a:p>
                      <a:pPr algn="ctr"/>
                      <a:r>
                        <a:rPr lang="zh-TW" altLang="en-US" sz="1100" dirty="0">
                          <a:solidFill>
                            <a:schemeClr val="tx1"/>
                          </a:solidFill>
                          <a:latin typeface="微軟正黑體" panose="020B0604030504040204" pitchFamily="34" charset="-120"/>
                          <a:ea typeface="微軟正黑體" panose="020B0604030504040204" pitchFamily="34" charset="-120"/>
                        </a:rPr>
                        <a:t>重大主題</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gridSpan="2">
                  <a:txBody>
                    <a:bodyPr/>
                    <a:lstStyle/>
                    <a:p>
                      <a:pPr marL="0" marR="0" indent="0" algn="ctr" defTabSz="911764" rtl="0" eaLnBrk="1" fontAlgn="auto" latinLnBrk="0" hangingPunct="1">
                        <a:lnSpc>
                          <a:spcPct val="100000"/>
                        </a:lnSpc>
                        <a:spcBef>
                          <a:spcPts val="0"/>
                        </a:spcBef>
                        <a:spcAft>
                          <a:spcPts val="0"/>
                        </a:spcAft>
                        <a:buClrTx/>
                        <a:buSzTx/>
                        <a:buFontTx/>
                        <a:buNone/>
                        <a:tabLst/>
                        <a:defRPr/>
                      </a:pPr>
                      <a:r>
                        <a:rPr lang="zh-TW" altLang="en-US" sz="1100" b="1" kern="1200" dirty="0">
                          <a:solidFill>
                            <a:schemeClr val="tx1"/>
                          </a:solidFill>
                          <a:latin typeface="微軟正黑體" panose="020B0604030504040204" pitchFamily="34" charset="-120"/>
                          <a:ea typeface="微軟正黑體" panose="020B0604030504040204" pitchFamily="34" charset="-120"/>
                          <a:cs typeface="+mn-cs"/>
                        </a:rPr>
                        <a:t>員工福利、人才培育、勞動法規符合度</a:t>
                      </a:r>
                      <a:r>
                        <a:rPr lang="en-US" altLang="zh-TW" sz="1100" b="1" kern="1200" dirty="0">
                          <a:solidFill>
                            <a:schemeClr val="tx1"/>
                          </a:solidFill>
                          <a:latin typeface="微軟正黑體" panose="020B0604030504040204" pitchFamily="34" charset="-120"/>
                          <a:ea typeface="微軟正黑體" panose="020B0604030504040204" pitchFamily="34" charset="-120"/>
                          <a:cs typeface="+mn-cs"/>
                        </a:rPr>
                        <a:t>(</a:t>
                      </a:r>
                      <a:r>
                        <a:rPr lang="zh-TW" altLang="en-US" sz="1100" b="1" kern="1200" dirty="0">
                          <a:solidFill>
                            <a:schemeClr val="tx1"/>
                          </a:solidFill>
                          <a:latin typeface="微軟正黑體" panose="020B0604030504040204" pitchFamily="34" charset="-120"/>
                          <a:ea typeface="微軟正黑體" panose="020B0604030504040204" pitchFamily="34" charset="-120"/>
                          <a:cs typeface="+mn-cs"/>
                        </a:rPr>
                        <a:t>身障人員任用、裁罰紀錄</a:t>
                      </a:r>
                      <a:r>
                        <a:rPr lang="en-US" altLang="zh-TW" sz="1100" b="1" kern="1200" dirty="0">
                          <a:solidFill>
                            <a:schemeClr val="tx1"/>
                          </a:solidFill>
                          <a:latin typeface="微軟正黑體" panose="020B0604030504040204" pitchFamily="34" charset="-120"/>
                          <a:ea typeface="微軟正黑體" panose="020B0604030504040204" pitchFamily="34" charset="-120"/>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zh-TW" altLang="en-US"/>
                    </a:p>
                  </a:txBody>
                  <a:tcPr/>
                </a:tc>
                <a:extLst>
                  <a:ext uri="{0D108BD9-81ED-4DB2-BD59-A6C34878D82A}">
                    <a16:rowId xmlns="" xmlns:a16="http://schemas.microsoft.com/office/drawing/2014/main" val="10000"/>
                  </a:ext>
                </a:extLst>
              </a:tr>
              <a:tr h="198326">
                <a:tc>
                  <a:txBody>
                    <a:bodyPr/>
                    <a:lstStyle/>
                    <a:p>
                      <a:pPr algn="ctr"/>
                      <a:r>
                        <a:rPr lang="zh-TW" altLang="en-US" sz="900" b="1" dirty="0">
                          <a:solidFill>
                            <a:schemeClr val="tx1"/>
                          </a:solidFill>
                          <a:latin typeface="微軟正黑體" panose="020B0604030504040204" pitchFamily="34" charset="-120"/>
                          <a:ea typeface="微軟正黑體" panose="020B0604030504040204" pitchFamily="34" charset="-120"/>
                        </a:rPr>
                        <a:t>管理方針項目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zh-TW" altLang="en-US" sz="900" b="1" u="none" dirty="0">
                          <a:solidFill>
                            <a:schemeClr val="tx1"/>
                          </a:solidFill>
                          <a:latin typeface="微軟正黑體" panose="020B0604030504040204" pitchFamily="34" charset="-120"/>
                          <a:ea typeface="微軟正黑體" panose="020B0604030504040204" pitchFamily="34" charset="-120"/>
                        </a:rPr>
                        <a:t>說明 ─ </a:t>
                      </a:r>
                      <a:r>
                        <a:rPr lang="en-US" altLang="zh-TW" sz="900" b="1" u="none" dirty="0">
                          <a:solidFill>
                            <a:schemeClr val="tx1"/>
                          </a:solidFill>
                          <a:latin typeface="微軟正黑體" panose="020B0604030504040204" pitchFamily="34" charset="-120"/>
                          <a:ea typeface="微軟正黑體" panose="020B0604030504040204" pitchFamily="34" charset="-120"/>
                        </a:rPr>
                        <a:t>IACT</a:t>
                      </a:r>
                      <a:r>
                        <a:rPr lang="zh-TW" altLang="en-US" sz="900" b="1" u="none" dirty="0">
                          <a:solidFill>
                            <a:schemeClr val="tx1"/>
                          </a:solidFill>
                          <a:latin typeface="微軟正黑體" panose="020B0604030504040204" pitchFamily="34" charset="-120"/>
                          <a:ea typeface="微軟正黑體" panose="020B0604030504040204" pitchFamily="34" charset="-120"/>
                        </a:rPr>
                        <a:t>、</a:t>
                      </a:r>
                      <a:r>
                        <a:rPr lang="en-US" altLang="zh-TW" sz="900" b="1" u="none" dirty="0">
                          <a:solidFill>
                            <a:schemeClr val="tx1"/>
                          </a:solidFill>
                          <a:latin typeface="微軟正黑體" panose="020B0604030504040204" pitchFamily="34" charset="-120"/>
                          <a:ea typeface="微軟正黑體" panose="020B0604030504040204" pitchFamily="34" charset="-120"/>
                        </a:rPr>
                        <a:t>IACP</a:t>
                      </a:r>
                      <a:r>
                        <a:rPr lang="zh-TW" altLang="en-US" sz="900" b="1" u="none" dirty="0">
                          <a:solidFill>
                            <a:schemeClr val="tx1"/>
                          </a:solidFill>
                          <a:latin typeface="微軟正黑體" panose="020B0604030504040204" pitchFamily="34" charset="-120"/>
                          <a:ea typeface="微軟正黑體" panose="020B0604030504040204" pitchFamily="34" charset="-120"/>
                        </a:rPr>
                        <a:t>、</a:t>
                      </a:r>
                      <a:r>
                        <a:rPr lang="en-US" altLang="zh-TW" sz="900" b="1" u="none" dirty="0">
                          <a:solidFill>
                            <a:schemeClr val="tx1"/>
                          </a:solidFill>
                          <a:latin typeface="微軟正黑體" panose="020B0604030504040204" pitchFamily="34" charset="-120"/>
                          <a:ea typeface="微軟正黑體" panose="020B0604030504040204" pitchFamily="34" charset="-120"/>
                        </a:rPr>
                        <a:t>IACJ_HR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extLst>
                  <a:ext uri="{0D108BD9-81ED-4DB2-BD59-A6C34878D82A}">
                    <a16:rowId xmlns="" xmlns:a16="http://schemas.microsoft.com/office/drawing/2014/main" val="10002"/>
                  </a:ext>
                </a:extLst>
              </a:tr>
              <a:tr h="631823">
                <a:tc>
                  <a:txBody>
                    <a:bodyPr/>
                    <a:lstStyle/>
                    <a:p>
                      <a:pPr algn="ctr"/>
                      <a:r>
                        <a:rPr lang="zh-TW" altLang="en-US" sz="900" b="1" dirty="0">
                          <a:solidFill>
                            <a:schemeClr val="tx1"/>
                          </a:solidFill>
                          <a:latin typeface="微軟正黑體" panose="020B0604030504040204" pitchFamily="34" charset="-120"/>
                          <a:ea typeface="微軟正黑體" panose="020B0604030504040204" pitchFamily="34" charset="-120"/>
                        </a:rPr>
                        <a:t>主題的重要性與邊界</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zh-TW" altLang="en-US" sz="900" kern="1200" dirty="0">
                          <a:solidFill>
                            <a:schemeClr val="tx1"/>
                          </a:solidFill>
                          <a:latin typeface="微軟正黑體" panose="020B0604030504040204" pitchFamily="34" charset="-120"/>
                          <a:ea typeface="微軟正黑體" panose="020B0604030504040204" pitchFamily="34" charset="-120"/>
                          <a:cs typeface="+mn-cs"/>
                        </a:rPr>
                        <a:t>員工是推動企業發展與成長的原動力，人才是企業重要的資產，透過人才培育，​強化組織績效並達成企業目標，勞動法規為政府保障勞工權益所訂定，符合法令要求為企業誠信經營之根本。有競爭力的薪資待遇及福利皆為公司是否可吸引優秀人才，保持企業員工穩定性的重要關鍵因素。</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extLst>
                  <a:ext uri="{0D108BD9-81ED-4DB2-BD59-A6C34878D82A}">
                    <a16:rowId xmlns="" xmlns:a16="http://schemas.microsoft.com/office/drawing/2014/main" val="10001"/>
                  </a:ext>
                </a:extLst>
              </a:tr>
              <a:tr h="971798">
                <a:tc>
                  <a:txBody>
                    <a:bodyPr/>
                    <a:lstStyle/>
                    <a:p>
                      <a:pPr algn="ctr"/>
                      <a:r>
                        <a:rPr lang="zh-TW" altLang="en-US" sz="900" b="1" dirty="0">
                          <a:solidFill>
                            <a:schemeClr val="tx1"/>
                          </a:solidFill>
                          <a:latin typeface="微軟正黑體" panose="020B0604030504040204" pitchFamily="34" charset="-120"/>
                          <a:ea typeface="微軟正黑體" panose="020B0604030504040204" pitchFamily="34" charset="-120"/>
                        </a:rPr>
                        <a:t>管理方法</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lvl="0" indent="0" algn="l" defTabSz="911764" rtl="0" eaLnBrk="1" fontAlgn="auto" latinLnBrk="0" hangingPunct="1">
                        <a:lnSpc>
                          <a:spcPct val="150000"/>
                        </a:lnSpc>
                        <a:spcBef>
                          <a:spcPts val="0"/>
                        </a:spcBef>
                        <a:spcAft>
                          <a:spcPts val="0"/>
                        </a:spcAft>
                        <a:buClrTx/>
                        <a:buSzTx/>
                        <a:buFontTx/>
                        <a:buNone/>
                        <a:tabLst/>
                        <a:defRPr/>
                      </a:pPr>
                      <a:r>
                        <a:rPr lang="en-US" altLang="zh-CN" sz="900" u="none" kern="1200" dirty="0">
                          <a:solidFill>
                            <a:schemeClr val="tx1"/>
                          </a:solidFill>
                          <a:latin typeface="微軟正黑體" panose="020B0604030504040204" pitchFamily="34" charset="-120"/>
                          <a:ea typeface="微軟正黑體" panose="020B0604030504040204" pitchFamily="34" charset="-120"/>
                          <a:cs typeface="+mn-cs"/>
                        </a:rPr>
                        <a:t>1.</a:t>
                      </a:r>
                      <a:r>
                        <a:rPr lang="zh-CN" altLang="en-US" sz="900" u="none" kern="1200" dirty="0">
                          <a:solidFill>
                            <a:schemeClr val="tx1"/>
                          </a:solidFill>
                          <a:latin typeface="微軟正黑體" panose="020B0604030504040204" pitchFamily="34" charset="-120"/>
                          <a:ea typeface="微軟正黑體" panose="020B0604030504040204" pitchFamily="34" charset="-120"/>
                          <a:cs typeface="+mn-cs"/>
                        </a:rPr>
                        <a:t>員工福利</a:t>
                      </a:r>
                      <a:r>
                        <a:rPr lang="en-US" altLang="zh-CN" sz="900" u="none" kern="1200" dirty="0">
                          <a:solidFill>
                            <a:schemeClr val="tx1"/>
                          </a:solidFill>
                          <a:latin typeface="微軟正黑體" panose="020B0604030504040204" pitchFamily="34" charset="-120"/>
                          <a:ea typeface="微軟正黑體" panose="020B0604030504040204" pitchFamily="34" charset="-120"/>
                          <a:cs typeface="+mn-cs"/>
                        </a:rPr>
                        <a:t>-</a:t>
                      </a:r>
                      <a:r>
                        <a:rPr lang="zh-TW" altLang="en-US" sz="900" b="0" kern="1200" dirty="0">
                          <a:solidFill>
                            <a:schemeClr val="tx1"/>
                          </a:solidFill>
                          <a:latin typeface="微軟正黑體" panose="020B0604030504040204" pitchFamily="34" charset="-120"/>
                          <a:ea typeface="微軟正黑體" panose="020B0604030504040204" pitchFamily="34" charset="-120"/>
                          <a:cs typeface="+mn-cs"/>
                        </a:rPr>
                        <a:t>秉持以人為本的精神，致力締造一個使員工滿意，並能愉快工作的職場環境</a:t>
                      </a:r>
                      <a:r>
                        <a:rPr lang="zh-TW" altLang="en-US" sz="900" u="none" kern="1200" dirty="0">
                          <a:solidFill>
                            <a:schemeClr val="tx1"/>
                          </a:solidFill>
                          <a:latin typeface="微軟正黑體" panose="020B0604030504040204" pitchFamily="34" charset="-120"/>
                          <a:ea typeface="微軟正黑體" panose="020B0604030504040204" pitchFamily="34" charset="-120"/>
                          <a:cs typeface="+mn-cs"/>
                        </a:rPr>
                        <a:t>。</a:t>
                      </a:r>
                      <a:endParaRPr lang="en-US" altLang="zh-TW" sz="900" u="none" kern="1200" dirty="0">
                        <a:solidFill>
                          <a:schemeClr val="tx1"/>
                        </a:solidFill>
                        <a:latin typeface="微軟正黑體" panose="020B0604030504040204" pitchFamily="34" charset="-120"/>
                        <a:ea typeface="微軟正黑體" panose="020B0604030504040204" pitchFamily="34" charset="-120"/>
                        <a:cs typeface="+mn-cs"/>
                      </a:endParaRPr>
                    </a:p>
                    <a:p>
                      <a:pPr marL="0" marR="0" lvl="0" indent="0" algn="l" defTabSz="911764" rtl="0" eaLnBrk="1" fontAlgn="auto" latinLnBrk="0" hangingPunct="1">
                        <a:lnSpc>
                          <a:spcPct val="150000"/>
                        </a:lnSpc>
                        <a:spcBef>
                          <a:spcPts val="0"/>
                        </a:spcBef>
                        <a:spcAft>
                          <a:spcPts val="0"/>
                        </a:spcAft>
                        <a:buClrTx/>
                        <a:buSzTx/>
                        <a:buFontTx/>
                        <a:buNone/>
                        <a:tabLst/>
                        <a:defRPr/>
                      </a:pPr>
                      <a:r>
                        <a:rPr lang="en-US" altLang="zh-TW" sz="900" u="none" kern="1200" dirty="0">
                          <a:solidFill>
                            <a:schemeClr val="tx1"/>
                          </a:solidFill>
                          <a:latin typeface="微軟正黑體" panose="020B0604030504040204" pitchFamily="34" charset="-120"/>
                          <a:ea typeface="微軟正黑體" panose="020B0604030504040204" pitchFamily="34" charset="-120"/>
                          <a:cs typeface="+mn-cs"/>
                        </a:rPr>
                        <a:t>2.</a:t>
                      </a:r>
                      <a:r>
                        <a:rPr lang="zh-TW" altLang="en-US" sz="900" u="none" kern="1200" dirty="0">
                          <a:solidFill>
                            <a:schemeClr val="tx1"/>
                          </a:solidFill>
                          <a:latin typeface="微軟正黑體" panose="020B0604030504040204" pitchFamily="34" charset="-120"/>
                          <a:ea typeface="微軟正黑體" panose="020B0604030504040204" pitchFamily="34" charset="-120"/>
                          <a:cs typeface="+mn-cs"/>
                        </a:rPr>
                        <a:t>人才培育</a:t>
                      </a:r>
                      <a:r>
                        <a:rPr lang="en-US" altLang="zh-TW" sz="900" u="none" kern="1200" dirty="0">
                          <a:solidFill>
                            <a:schemeClr val="tx1"/>
                          </a:solidFill>
                          <a:latin typeface="微軟正黑體" panose="020B0604030504040204" pitchFamily="34" charset="-120"/>
                          <a:ea typeface="微軟正黑體" panose="020B0604030504040204" pitchFamily="34" charset="-120"/>
                          <a:cs typeface="+mn-cs"/>
                        </a:rPr>
                        <a:t>-</a:t>
                      </a:r>
                      <a:r>
                        <a:rPr lang="zh-TW" altLang="en-US" sz="900" b="0" dirty="0">
                          <a:solidFill>
                            <a:schemeClr val="tx1"/>
                          </a:solidFill>
                          <a:latin typeface="微軟正黑體" panose="020B0604030504040204" pitchFamily="34" charset="-120"/>
                          <a:ea typeface="微軟正黑體" panose="020B0604030504040204" pitchFamily="34" charset="-120"/>
                        </a:rPr>
                        <a:t>持續培養員工素質，以強化組織競爭力，</a:t>
                      </a:r>
                      <a:r>
                        <a:rPr lang="zh-TW" altLang="en-US" sz="900" u="none" kern="1200" dirty="0">
                          <a:solidFill>
                            <a:schemeClr val="tx1"/>
                          </a:solidFill>
                          <a:latin typeface="微軟正黑體" panose="020B0604030504040204" pitchFamily="34" charset="-120"/>
                          <a:ea typeface="微軟正黑體" panose="020B0604030504040204" pitchFamily="34" charset="-120"/>
                          <a:cs typeface="+mn-cs"/>
                        </a:rPr>
                        <a:t>每季圴會舉行跨廠區研討會</a:t>
                      </a:r>
                      <a:r>
                        <a:rPr lang="en-US" altLang="zh-TW" sz="900" u="none" kern="1200" dirty="0">
                          <a:solidFill>
                            <a:schemeClr val="tx1"/>
                          </a:solidFill>
                          <a:latin typeface="微軟正黑體" panose="020B0604030504040204" pitchFamily="34" charset="-120"/>
                          <a:ea typeface="微軟正黑體" panose="020B0604030504040204" pitchFamily="34" charset="-120"/>
                          <a:cs typeface="+mn-cs"/>
                        </a:rPr>
                        <a:t>, </a:t>
                      </a:r>
                      <a:r>
                        <a:rPr lang="zh-TW" altLang="en-US" sz="900" u="none" kern="1200" dirty="0">
                          <a:solidFill>
                            <a:schemeClr val="tx1"/>
                          </a:solidFill>
                          <a:latin typeface="微軟正黑體" panose="020B0604030504040204" pitchFamily="34" charset="-120"/>
                          <a:ea typeface="微軟正黑體" panose="020B0604030504040204" pitchFamily="34" charset="-120"/>
                          <a:cs typeface="+mn-cs"/>
                        </a:rPr>
                        <a:t>並邀請專家學者前來分享各領域專業見解。</a:t>
                      </a:r>
                    </a:p>
                    <a:p>
                      <a:pPr marL="0" marR="0" lvl="0" indent="0" algn="l" defTabSz="911764" rtl="0" eaLnBrk="1" fontAlgn="auto" latinLnBrk="0" hangingPunct="1">
                        <a:lnSpc>
                          <a:spcPct val="150000"/>
                        </a:lnSpc>
                        <a:spcBef>
                          <a:spcPts val="0"/>
                        </a:spcBef>
                        <a:spcAft>
                          <a:spcPts val="0"/>
                        </a:spcAft>
                        <a:buClrTx/>
                        <a:buSzTx/>
                        <a:buFontTx/>
                        <a:buNone/>
                        <a:tabLst/>
                        <a:defRPr/>
                      </a:pPr>
                      <a:r>
                        <a:rPr lang="en-US" altLang="zh-TW" sz="900" dirty="0">
                          <a:solidFill>
                            <a:schemeClr val="tx1"/>
                          </a:solidFill>
                          <a:latin typeface="微軟正黑體" pitchFamily="34" charset="-120"/>
                          <a:ea typeface="微軟正黑體" pitchFamily="34" charset="-120"/>
                        </a:rPr>
                        <a:t>3.</a:t>
                      </a:r>
                      <a:r>
                        <a:rPr lang="zh-TW" altLang="en-US" sz="900" dirty="0">
                          <a:solidFill>
                            <a:schemeClr val="tx1"/>
                          </a:solidFill>
                          <a:latin typeface="微軟正黑體" panose="020B0604030504040204" pitchFamily="34" charset="-120"/>
                          <a:ea typeface="微軟正黑體" panose="020B0604030504040204" pitchFamily="34" charset="-120"/>
                        </a:rPr>
                        <a:t>勞動法規</a:t>
                      </a:r>
                      <a:r>
                        <a:rPr lang="en-US" altLang="zh-TW" sz="900" dirty="0">
                          <a:solidFill>
                            <a:schemeClr val="tx1"/>
                          </a:solidFill>
                          <a:latin typeface="微軟正黑體" pitchFamily="34" charset="-120"/>
                          <a:ea typeface="微軟正黑體" pitchFamily="34" charset="-120"/>
                        </a:rPr>
                        <a:t>-</a:t>
                      </a:r>
                      <a:r>
                        <a:rPr lang="zh-TW" altLang="en-US" sz="900" dirty="0">
                          <a:solidFill>
                            <a:schemeClr val="tx1"/>
                          </a:solidFill>
                          <a:latin typeface="微軟正黑體" panose="020B0604030504040204" pitchFamily="34" charset="-120"/>
                          <a:ea typeface="微軟正黑體" panose="020B0604030504040204" pitchFamily="34" charset="-120"/>
                        </a:rPr>
                        <a:t>配合法規</a:t>
                      </a:r>
                      <a:r>
                        <a:rPr lang="zh-TW" altLang="en-US" sz="900" kern="1200" dirty="0">
                          <a:solidFill>
                            <a:schemeClr val="tx1"/>
                          </a:solidFill>
                          <a:latin typeface="微軟正黑體" panose="020B0604030504040204" pitchFamily="34" charset="-120"/>
                          <a:ea typeface="微軟正黑體" panose="020B0604030504040204" pitchFamily="34" charset="-120"/>
                          <a:cs typeface="+mn-cs"/>
                        </a:rPr>
                        <a:t>要求制訂完善的管理制度並遵守當地職業安全衛生法規的要求，讓員工</a:t>
                      </a:r>
                      <a:r>
                        <a:rPr lang="zh-CN" altLang="en-US" sz="900" kern="1200" dirty="0">
                          <a:solidFill>
                            <a:schemeClr val="tx1"/>
                          </a:solidFill>
                          <a:latin typeface="微軟正黑體" panose="020B0604030504040204" pitchFamily="34" charset="-120"/>
                          <a:ea typeface="微軟正黑體" panose="020B0604030504040204" pitchFamily="34" charset="-120"/>
                          <a:cs typeface="+mn-cs"/>
                        </a:rPr>
                        <a:t>在</a:t>
                      </a:r>
                      <a:r>
                        <a:rPr lang="zh-TW" altLang="en-US" sz="900" kern="1200" dirty="0">
                          <a:solidFill>
                            <a:schemeClr val="tx1"/>
                          </a:solidFill>
                          <a:latin typeface="微軟正黑體" panose="020B0604030504040204" pitchFamily="34" charset="-120"/>
                          <a:ea typeface="微軟正黑體" panose="020B0604030504040204" pitchFamily="34" charset="-120"/>
                          <a:cs typeface="+mn-cs"/>
                        </a:rPr>
                        <a:t>安全的職場環境內安心工作</a:t>
                      </a:r>
                      <a:r>
                        <a:rPr lang="zh-CN" altLang="en-US" sz="900" kern="1200" dirty="0">
                          <a:solidFill>
                            <a:schemeClr val="tx1"/>
                          </a:solidFill>
                          <a:latin typeface="微軟正黑體" panose="020B0604030504040204" pitchFamily="34" charset="-120"/>
                          <a:ea typeface="微軟正黑體" panose="020B0604030504040204" pitchFamily="34" charset="-120"/>
                          <a:cs typeface="+mn-cs"/>
                        </a:rPr>
                        <a:t>。</a:t>
                      </a:r>
                      <a:endParaRPr lang="zh-TW" altLang="en-US" sz="900" dirty="0">
                        <a:solidFill>
                          <a:schemeClr val="tx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extLst>
                  <a:ext uri="{0D108BD9-81ED-4DB2-BD59-A6C34878D82A}">
                    <a16:rowId xmlns="" xmlns:a16="http://schemas.microsoft.com/office/drawing/2014/main" val="10003"/>
                  </a:ext>
                </a:extLst>
              </a:tr>
              <a:tr h="885872">
                <a:tc>
                  <a:txBody>
                    <a:bodyPr/>
                    <a:lstStyle/>
                    <a:p>
                      <a:pPr algn="ctr"/>
                      <a:r>
                        <a:rPr lang="zh-TW" altLang="en-US" sz="900" b="1" dirty="0">
                          <a:solidFill>
                            <a:schemeClr val="tx1"/>
                          </a:solidFill>
                          <a:latin typeface="微軟正黑體" panose="020B0604030504040204" pitchFamily="34" charset="-120"/>
                          <a:ea typeface="微軟正黑體" panose="020B0604030504040204" pitchFamily="34" charset="-120"/>
                        </a:rPr>
                        <a:t>中、長期發展重點</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lvl="0" indent="0" algn="l" defTabSz="911764" rtl="0" eaLnBrk="1" fontAlgn="auto" latinLnBrk="0" hangingPunct="1">
                        <a:lnSpc>
                          <a:spcPct val="150000"/>
                        </a:lnSpc>
                        <a:spcBef>
                          <a:spcPts val="0"/>
                        </a:spcBef>
                        <a:spcAft>
                          <a:spcPts val="0"/>
                        </a:spcAft>
                        <a:buClrTx/>
                        <a:buSzTx/>
                        <a:buFontTx/>
                        <a:buNone/>
                        <a:tabLst/>
                        <a:defRPr/>
                      </a:pPr>
                      <a:r>
                        <a:rPr lang="en-US" altLang="zh-TW" sz="900" dirty="0">
                          <a:solidFill>
                            <a:schemeClr val="tx1"/>
                          </a:solidFill>
                          <a:latin typeface="微軟正黑體" panose="020B0604030504040204" pitchFamily="34" charset="-120"/>
                          <a:ea typeface="微軟正黑體" panose="020B0604030504040204" pitchFamily="34" charset="-120"/>
                        </a:rPr>
                        <a:t>1.</a:t>
                      </a:r>
                      <a:r>
                        <a:rPr lang="zh-TW" altLang="en-US" sz="900" dirty="0">
                          <a:solidFill>
                            <a:schemeClr val="tx1"/>
                          </a:solidFill>
                          <a:latin typeface="微軟正黑體" panose="020B0604030504040204" pitchFamily="34" charset="-120"/>
                          <a:ea typeface="微軟正黑體" panose="020B0604030504040204" pitchFamily="34" charset="-120"/>
                        </a:rPr>
                        <a:t>員工福利</a:t>
                      </a:r>
                      <a:r>
                        <a:rPr lang="en-US" altLang="zh-TW" sz="900" dirty="0">
                          <a:solidFill>
                            <a:schemeClr val="tx1"/>
                          </a:solidFill>
                          <a:latin typeface="微軟正黑體" panose="020B0604030504040204" pitchFamily="34" charset="-120"/>
                          <a:ea typeface="微軟正黑體" panose="020B0604030504040204" pitchFamily="34" charset="-120"/>
                        </a:rPr>
                        <a:t>-</a:t>
                      </a:r>
                      <a:r>
                        <a:rPr lang="zh-TW" altLang="en-US" sz="900" dirty="0">
                          <a:solidFill>
                            <a:schemeClr val="tx1"/>
                          </a:solidFill>
                          <a:latin typeface="微軟正黑體" panose="020B0604030504040204" pitchFamily="34" charset="-120"/>
                          <a:ea typeface="微軟正黑體" panose="020B0604030504040204" pitchFamily="34" charset="-120"/>
                        </a:rPr>
                        <a:t>提升員工認同之福利制度與措施，</a:t>
                      </a:r>
                      <a:r>
                        <a:rPr lang="zh-TW" altLang="en-US" sz="900" b="0" dirty="0">
                          <a:solidFill>
                            <a:schemeClr val="tx1"/>
                          </a:solidFill>
                          <a:latin typeface="微軟正黑體" panose="020B0604030504040204" pitchFamily="34" charset="-120"/>
                          <a:ea typeface="微軟正黑體" panose="020B0604030504040204" pitchFamily="34" charset="-120"/>
                        </a:rPr>
                        <a:t>持續提供完善的福利，促進員工身心平衡發展，建立友善工作環境</a:t>
                      </a:r>
                      <a:r>
                        <a:rPr lang="zh-TW" altLang="en-US" sz="900" dirty="0">
                          <a:solidFill>
                            <a:schemeClr val="tx1"/>
                          </a:solidFill>
                          <a:latin typeface="微軟正黑體" panose="020B0604030504040204" pitchFamily="34" charset="-120"/>
                          <a:ea typeface="微軟正黑體" panose="020B0604030504040204" pitchFamily="34" charset="-120"/>
                        </a:rPr>
                        <a:t>。</a:t>
                      </a:r>
                    </a:p>
                    <a:p>
                      <a:pPr marL="0" marR="0" lvl="0" indent="0" algn="l" defTabSz="911764" rtl="0" eaLnBrk="1" fontAlgn="auto" latinLnBrk="0" hangingPunct="1">
                        <a:lnSpc>
                          <a:spcPct val="150000"/>
                        </a:lnSpc>
                        <a:spcBef>
                          <a:spcPts val="0"/>
                        </a:spcBef>
                        <a:spcAft>
                          <a:spcPts val="0"/>
                        </a:spcAft>
                        <a:buClrTx/>
                        <a:buSzTx/>
                        <a:buFontTx/>
                        <a:buNone/>
                        <a:tabLst/>
                        <a:defRPr/>
                      </a:pPr>
                      <a:r>
                        <a:rPr lang="en-US" altLang="zh-TW" sz="900" kern="1200" dirty="0">
                          <a:solidFill>
                            <a:schemeClr val="tx1"/>
                          </a:solidFill>
                          <a:effectLst/>
                          <a:latin typeface="微軟正黑體" panose="020B0604030504040204" pitchFamily="34" charset="-120"/>
                          <a:ea typeface="微軟正黑體" panose="020B0604030504040204" pitchFamily="34" charset="-120"/>
                          <a:cs typeface="+mn-cs"/>
                        </a:rPr>
                        <a:t>2.</a:t>
                      </a:r>
                      <a:r>
                        <a:rPr lang="zh-TW" altLang="en-US" sz="900" kern="1200" dirty="0">
                          <a:solidFill>
                            <a:schemeClr val="tx1"/>
                          </a:solidFill>
                          <a:effectLst/>
                          <a:latin typeface="微軟正黑體" panose="020B0604030504040204" pitchFamily="34" charset="-120"/>
                          <a:ea typeface="微軟正黑體" panose="020B0604030504040204" pitchFamily="34" charset="-120"/>
                          <a:cs typeface="+mn-cs"/>
                        </a:rPr>
                        <a:t>人才培育</a:t>
                      </a:r>
                      <a:r>
                        <a:rPr lang="en-US" altLang="zh-TW" sz="900" kern="1200" dirty="0">
                          <a:solidFill>
                            <a:schemeClr val="tx1"/>
                          </a:solidFill>
                          <a:effectLst/>
                          <a:latin typeface="微軟正黑體" panose="020B0604030504040204" pitchFamily="34" charset="-120"/>
                          <a:ea typeface="微軟正黑體" panose="020B0604030504040204" pitchFamily="34" charset="-120"/>
                          <a:cs typeface="+mn-cs"/>
                        </a:rPr>
                        <a:t>-</a:t>
                      </a:r>
                      <a:r>
                        <a:rPr lang="zh-TW" altLang="en-US" sz="900" b="0" dirty="0">
                          <a:solidFill>
                            <a:schemeClr val="tx1"/>
                          </a:solidFill>
                          <a:latin typeface="微軟正黑體" panose="020B0604030504040204" pitchFamily="34" charset="-120"/>
                          <a:ea typeface="微軟正黑體" panose="020B0604030504040204" pitchFamily="34" charset="-120"/>
                        </a:rPr>
                        <a:t>持續培養員工素質，以強化組織競爭力，</a:t>
                      </a:r>
                      <a:r>
                        <a:rPr lang="zh-TW" altLang="en-US" sz="900" u="none" kern="1200" dirty="0">
                          <a:solidFill>
                            <a:schemeClr val="tx1"/>
                          </a:solidFill>
                          <a:latin typeface="微軟正黑體" panose="020B0604030504040204" pitchFamily="34" charset="-120"/>
                          <a:ea typeface="微軟正黑體" panose="020B0604030504040204" pitchFamily="34" charset="-120"/>
                          <a:cs typeface="+mn-cs"/>
                        </a:rPr>
                        <a:t>每季</a:t>
                      </a:r>
                      <a:r>
                        <a:rPr lang="zh-TW" altLang="en-US" sz="900" kern="1200" dirty="0">
                          <a:solidFill>
                            <a:schemeClr val="tx1"/>
                          </a:solidFill>
                          <a:latin typeface="微軟正黑體" panose="020B0604030504040204" pitchFamily="34" charset="-120"/>
                          <a:ea typeface="微軟正黑體" panose="020B0604030504040204" pitchFamily="34" charset="-120"/>
                          <a:cs typeface="+mn-cs"/>
                        </a:rPr>
                        <a:t>邀請各領域之專家，與同仁分享科技與資訊新知，充實心靈。</a:t>
                      </a:r>
                      <a:endParaRPr lang="en-US" altLang="zh-TW" sz="900" kern="1200" dirty="0">
                        <a:solidFill>
                          <a:schemeClr val="tx1"/>
                        </a:solidFill>
                        <a:latin typeface="微軟正黑體" panose="020B0604030504040204" pitchFamily="34" charset="-120"/>
                        <a:ea typeface="微軟正黑體" panose="020B0604030504040204" pitchFamily="34" charset="-120"/>
                        <a:cs typeface="+mn-cs"/>
                      </a:endParaRPr>
                    </a:p>
                    <a:p>
                      <a:pPr marL="0" marR="0" lvl="0" indent="0" algn="l" defTabSz="911764" rtl="0" eaLnBrk="1" fontAlgn="auto" latinLnBrk="0" hangingPunct="1">
                        <a:lnSpc>
                          <a:spcPct val="150000"/>
                        </a:lnSpc>
                        <a:spcBef>
                          <a:spcPts val="0"/>
                        </a:spcBef>
                        <a:spcAft>
                          <a:spcPts val="0"/>
                        </a:spcAft>
                        <a:buClrTx/>
                        <a:buSzTx/>
                        <a:buFontTx/>
                        <a:buNone/>
                        <a:tabLst/>
                        <a:defRPr/>
                      </a:pPr>
                      <a:r>
                        <a:rPr lang="en-US" altLang="zh-TW" sz="900" dirty="0">
                          <a:solidFill>
                            <a:schemeClr val="tx1"/>
                          </a:solidFill>
                          <a:latin typeface="微軟正黑體" panose="020B0604030504040204" pitchFamily="34" charset="-120"/>
                          <a:ea typeface="微軟正黑體" panose="020B0604030504040204" pitchFamily="34" charset="-120"/>
                        </a:rPr>
                        <a:t>3.</a:t>
                      </a:r>
                      <a:r>
                        <a:rPr lang="zh-TW" altLang="en-US" sz="900" dirty="0">
                          <a:solidFill>
                            <a:schemeClr val="tx1"/>
                          </a:solidFill>
                          <a:latin typeface="微軟正黑體" panose="020B0604030504040204" pitchFamily="34" charset="-120"/>
                          <a:ea typeface="微軟正黑體" panose="020B0604030504040204" pitchFamily="34" charset="-120"/>
                        </a:rPr>
                        <a:t>勞動法規</a:t>
                      </a:r>
                      <a:r>
                        <a:rPr lang="en-US" altLang="zh-TW" sz="900" dirty="0">
                          <a:solidFill>
                            <a:schemeClr val="tx1"/>
                          </a:solidFill>
                          <a:latin typeface="微軟正黑體" panose="020B0604030504040204" pitchFamily="34" charset="-120"/>
                          <a:ea typeface="微軟正黑體" panose="020B0604030504040204" pitchFamily="34" charset="-120"/>
                        </a:rPr>
                        <a:t>-</a:t>
                      </a:r>
                      <a:r>
                        <a:rPr lang="zh-TW" altLang="en-US" sz="900" dirty="0">
                          <a:solidFill>
                            <a:schemeClr val="tx1"/>
                          </a:solidFill>
                          <a:latin typeface="微軟正黑體" panose="020B0604030504040204" pitchFamily="34" charset="-120"/>
                          <a:ea typeface="微軟正黑體" panose="020B0604030504040204" pitchFamily="34" charset="-120"/>
                        </a:rPr>
                        <a:t>隨時注意勞動法規發展及趨勢，配合法規即時調整因應。</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extLst>
                  <a:ext uri="{0D108BD9-81ED-4DB2-BD59-A6C34878D82A}">
                    <a16:rowId xmlns="" xmlns:a16="http://schemas.microsoft.com/office/drawing/2014/main" val="10004"/>
                  </a:ext>
                </a:extLst>
              </a:tr>
              <a:tr h="198326">
                <a:tc rowSpan="2">
                  <a:txBody>
                    <a:bodyPr/>
                    <a:lstStyle/>
                    <a:p>
                      <a:pPr algn="ctr"/>
                      <a:r>
                        <a:rPr lang="en-US" altLang="zh-TW" sz="900" b="0" dirty="0">
                          <a:solidFill>
                            <a:schemeClr val="tx1"/>
                          </a:solidFill>
                          <a:latin typeface="微軟正黑體" panose="020B0604030504040204" pitchFamily="34" charset="-120"/>
                          <a:ea typeface="微軟正黑體" panose="020B0604030504040204" pitchFamily="34" charset="-120"/>
                        </a:rPr>
                        <a:t>IACT</a:t>
                      </a:r>
                    </a:p>
                    <a:p>
                      <a:pPr algn="ctr"/>
                      <a:r>
                        <a:rPr lang="en-US" altLang="zh-TW" sz="900" b="0" dirty="0">
                          <a:solidFill>
                            <a:schemeClr val="tx1"/>
                          </a:solidFill>
                          <a:latin typeface="微軟正黑體" panose="020B0604030504040204" pitchFamily="34" charset="-120"/>
                          <a:ea typeface="微軟正黑體" panose="020B0604030504040204" pitchFamily="34" charset="-120"/>
                        </a:rPr>
                        <a:t>2019</a:t>
                      </a:r>
                      <a:r>
                        <a:rPr lang="zh-TW" altLang="en-US" sz="900" b="0" dirty="0">
                          <a:solidFill>
                            <a:schemeClr val="tx1"/>
                          </a:solidFill>
                          <a:latin typeface="微軟正黑體" panose="020B0604030504040204" pitchFamily="34" charset="-120"/>
                          <a:ea typeface="微軟正黑體" panose="020B0604030504040204" pitchFamily="34" charset="-120"/>
                        </a:rPr>
                        <a:t>年執行成果</a:t>
                      </a:r>
                    </a:p>
                    <a:p>
                      <a:pPr algn="ctr"/>
                      <a:endParaRPr lang="zh-TW" altLang="en-US" sz="900" b="1" dirty="0">
                        <a:solidFill>
                          <a:schemeClr val="tx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tc>
                  <a:txBody>
                    <a:bodyPr/>
                    <a:lstStyle/>
                    <a:p>
                      <a:pPr marL="0" marR="0" indent="0" algn="ctr" defTabSz="911764" rtl="0" eaLnBrk="1" fontAlgn="auto" latinLnBrk="0" hangingPunct="1">
                        <a:lnSpc>
                          <a:spcPct val="100000"/>
                        </a:lnSpc>
                        <a:spcBef>
                          <a:spcPts val="0"/>
                        </a:spcBef>
                        <a:spcAft>
                          <a:spcPts val="0"/>
                        </a:spcAft>
                        <a:buClrTx/>
                        <a:buSzTx/>
                        <a:buFontTx/>
                        <a:buNone/>
                        <a:tabLst/>
                        <a:defRPr/>
                      </a:pPr>
                      <a:r>
                        <a:rPr lang="en-US" altLang="zh-TW" sz="900" b="1" dirty="0">
                          <a:solidFill>
                            <a:schemeClr val="tx1"/>
                          </a:solidFill>
                          <a:latin typeface="微軟正黑體" panose="020B0604030504040204" pitchFamily="34" charset="-120"/>
                          <a:ea typeface="微軟正黑體" panose="020B0604030504040204" pitchFamily="34" charset="-120"/>
                        </a:rPr>
                        <a:t>2019</a:t>
                      </a:r>
                      <a:r>
                        <a:rPr lang="zh-TW" altLang="en-US" sz="900" b="1" dirty="0">
                          <a:solidFill>
                            <a:schemeClr val="tx1"/>
                          </a:solidFill>
                          <a:latin typeface="微軟正黑體" panose="020B0604030504040204" pitchFamily="34" charset="-120"/>
                          <a:ea typeface="微軟正黑體" panose="020B0604030504040204" pitchFamily="34" charset="-120"/>
                        </a:rPr>
                        <a:t>年目標</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tc>
                  <a:txBody>
                    <a:bodyPr/>
                    <a:lstStyle/>
                    <a:p>
                      <a:pPr marL="0" marR="0" indent="0" algn="ctr" defTabSz="911764" rtl="0" eaLnBrk="1" fontAlgn="auto" latinLnBrk="0" hangingPunct="1">
                        <a:lnSpc>
                          <a:spcPct val="100000"/>
                        </a:lnSpc>
                        <a:spcBef>
                          <a:spcPts val="0"/>
                        </a:spcBef>
                        <a:spcAft>
                          <a:spcPts val="0"/>
                        </a:spcAft>
                        <a:buClrTx/>
                        <a:buSzTx/>
                        <a:buFontTx/>
                        <a:buNone/>
                        <a:tabLst/>
                        <a:defRPr/>
                      </a:pPr>
                      <a:r>
                        <a:rPr lang="en-US" altLang="zh-TW" sz="900" b="1" dirty="0">
                          <a:solidFill>
                            <a:schemeClr val="tx1"/>
                          </a:solidFill>
                          <a:latin typeface="微軟正黑體" panose="020B0604030504040204" pitchFamily="34" charset="-120"/>
                          <a:ea typeface="微軟正黑體" panose="020B0604030504040204" pitchFamily="34" charset="-120"/>
                        </a:rPr>
                        <a:t>2019</a:t>
                      </a:r>
                      <a:r>
                        <a:rPr lang="zh-TW" altLang="en-US" sz="900" b="1" dirty="0">
                          <a:solidFill>
                            <a:schemeClr val="tx1"/>
                          </a:solidFill>
                          <a:latin typeface="微軟正黑體" panose="020B0604030504040204" pitchFamily="34" charset="-120"/>
                          <a:ea typeface="微軟正黑體" panose="020B0604030504040204" pitchFamily="34" charset="-120"/>
                        </a:rPr>
                        <a:t>年目標達成狀況</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extLst>
                  <a:ext uri="{0D108BD9-81ED-4DB2-BD59-A6C34878D82A}">
                    <a16:rowId xmlns="" xmlns:a16="http://schemas.microsoft.com/office/drawing/2014/main" val="10005"/>
                  </a:ext>
                </a:extLst>
              </a:tr>
              <a:tr h="793305">
                <a:tc vMerge="1">
                  <a:txBody>
                    <a:bodyPr/>
                    <a:lstStyle/>
                    <a:p>
                      <a:endParaRPr lang="zh-TW" altLang="en-US"/>
                    </a:p>
                  </a:txBody>
                  <a:tcPr/>
                </a:tc>
                <a:tc>
                  <a:txBody>
                    <a:bodyPr/>
                    <a:lstStyle/>
                    <a:p>
                      <a:pPr marL="0" marR="0" lvl="0" indent="0" algn="l" defTabSz="911764" rtl="0" eaLnBrk="1" fontAlgn="auto" latinLnBrk="0" hangingPunct="1">
                        <a:lnSpc>
                          <a:spcPct val="150000"/>
                        </a:lnSpc>
                        <a:spcBef>
                          <a:spcPts val="0"/>
                        </a:spcBef>
                        <a:spcAft>
                          <a:spcPts val="0"/>
                        </a:spcAft>
                        <a:buClrTx/>
                        <a:buSzTx/>
                        <a:buFontTx/>
                        <a:buNone/>
                        <a:tabLst/>
                        <a:defRPr/>
                      </a:pPr>
                      <a:r>
                        <a:rPr lang="en-US" altLang="zh-TW" sz="900" dirty="0">
                          <a:solidFill>
                            <a:schemeClr val="tx1"/>
                          </a:solidFill>
                          <a:latin typeface="微軟正黑體" panose="020B0604030504040204" pitchFamily="34" charset="-120"/>
                          <a:ea typeface="微軟正黑體" panose="020B0604030504040204" pitchFamily="34" charset="-120"/>
                        </a:rPr>
                        <a:t>1.</a:t>
                      </a:r>
                      <a:r>
                        <a:rPr lang="zh-TW" altLang="en-US" sz="900" dirty="0">
                          <a:solidFill>
                            <a:schemeClr val="tx1"/>
                          </a:solidFill>
                          <a:latin typeface="微軟正黑體" panose="020B0604030504040204" pitchFamily="34" charset="-120"/>
                          <a:ea typeface="微軟正黑體" panose="020B0604030504040204" pitchFamily="34" charset="-120"/>
                        </a:rPr>
                        <a:t>員工福利</a:t>
                      </a:r>
                      <a:r>
                        <a:rPr lang="en-US" altLang="zh-TW" sz="900" dirty="0">
                          <a:solidFill>
                            <a:schemeClr val="tx1"/>
                          </a:solidFill>
                          <a:latin typeface="微軟正黑體" panose="020B0604030504040204" pitchFamily="34" charset="-120"/>
                          <a:ea typeface="微軟正黑體" panose="020B0604030504040204" pitchFamily="34" charset="-120"/>
                        </a:rPr>
                        <a:t>-</a:t>
                      </a:r>
                      <a:r>
                        <a:rPr lang="zh-TW" altLang="en-US" sz="900" dirty="0">
                          <a:solidFill>
                            <a:schemeClr val="tx1"/>
                          </a:solidFill>
                          <a:latin typeface="微軟正黑體" panose="020B0604030504040204" pitchFamily="34" charset="-120"/>
                          <a:ea typeface="微軟正黑體" panose="020B0604030504040204" pitchFamily="34" charset="-120"/>
                        </a:rPr>
                        <a:t>舉辦</a:t>
                      </a:r>
                      <a:r>
                        <a:rPr lang="en-US" altLang="zh-TW" sz="900" dirty="0">
                          <a:solidFill>
                            <a:schemeClr val="tx1"/>
                          </a:solidFill>
                          <a:latin typeface="微軟正黑體" panose="020B0604030504040204" pitchFamily="34" charset="-120"/>
                          <a:ea typeface="微軟正黑體" panose="020B0604030504040204" pitchFamily="34" charset="-120"/>
                        </a:rPr>
                        <a:t>6</a:t>
                      </a:r>
                      <a:r>
                        <a:rPr lang="zh-TW" altLang="en-US" sz="900" dirty="0">
                          <a:solidFill>
                            <a:schemeClr val="tx1"/>
                          </a:solidFill>
                          <a:latin typeface="微軟正黑體" panose="020B0604030504040204" pitchFamily="34" charset="-120"/>
                          <a:ea typeface="微軟正黑體" panose="020B0604030504040204" pitchFamily="34" charset="-120"/>
                        </a:rPr>
                        <a:t>場以上員工健康或工作與生活</a:t>
                      </a:r>
                      <a:r>
                        <a:rPr lang="zh-TW" altLang="en-US" sz="900" kern="1200" dirty="0">
                          <a:solidFill>
                            <a:schemeClr val="tx1"/>
                          </a:solidFill>
                          <a:latin typeface="微軟正黑體" panose="020B0604030504040204" pitchFamily="34" charset="-120"/>
                          <a:ea typeface="微軟正黑體" panose="020B0604030504040204" pitchFamily="34" charset="-120"/>
                          <a:cs typeface="+mn-cs"/>
                        </a:rPr>
                        <a:t>環境</a:t>
                      </a:r>
                      <a:r>
                        <a:rPr lang="zh-TW" altLang="en-US" sz="900" dirty="0">
                          <a:solidFill>
                            <a:schemeClr val="tx1"/>
                          </a:solidFill>
                          <a:latin typeface="微軟正黑體" panose="020B0604030504040204" pitchFamily="34" charset="-120"/>
                          <a:ea typeface="微軟正黑體" panose="020B0604030504040204" pitchFamily="34" charset="-120"/>
                        </a:rPr>
                        <a:t>講座</a:t>
                      </a:r>
                      <a:r>
                        <a:rPr lang="en-US" altLang="zh-TW" sz="900" dirty="0">
                          <a:solidFill>
                            <a:schemeClr val="tx1"/>
                          </a:solidFill>
                          <a:latin typeface="微軟正黑體" panose="020B0604030504040204" pitchFamily="34" charset="-120"/>
                          <a:ea typeface="微軟正黑體" panose="020B0604030504040204" pitchFamily="34" charset="-120"/>
                        </a:rPr>
                        <a:t>/ </a:t>
                      </a:r>
                      <a:r>
                        <a:rPr lang="zh-TW" altLang="en-US" sz="900" dirty="0">
                          <a:solidFill>
                            <a:schemeClr val="tx1"/>
                          </a:solidFill>
                          <a:latin typeface="微軟正黑體" panose="020B0604030504040204" pitchFamily="34" charset="-120"/>
                          <a:ea typeface="微軟正黑體" panose="020B0604030504040204" pitchFamily="34" charset="-120"/>
                        </a:rPr>
                        <a:t>活動。</a:t>
                      </a:r>
                    </a:p>
                    <a:p>
                      <a:pPr>
                        <a:spcAft>
                          <a:spcPts val="0"/>
                        </a:spcAft>
                      </a:pPr>
                      <a:r>
                        <a:rPr lang="en-US" altLang="zh-TW" sz="900" kern="1200" dirty="0">
                          <a:solidFill>
                            <a:schemeClr val="tx1"/>
                          </a:solidFill>
                          <a:effectLst/>
                          <a:latin typeface="微軟正黑體" panose="020B0604030504040204" pitchFamily="34" charset="-120"/>
                          <a:ea typeface="微軟正黑體" panose="020B0604030504040204" pitchFamily="34" charset="-120"/>
                          <a:cs typeface="+mn-cs"/>
                        </a:rPr>
                        <a:t>2.</a:t>
                      </a:r>
                      <a:r>
                        <a:rPr lang="zh-TW" altLang="zh-TW" sz="900" dirty="0">
                          <a:effectLst/>
                          <a:latin typeface="Calibri"/>
                          <a:ea typeface="+mn-ea"/>
                        </a:rPr>
                        <a:t>人才培育</a:t>
                      </a:r>
                      <a:r>
                        <a:rPr lang="en-US" altLang="zh-TW" sz="800" dirty="0">
                          <a:solidFill>
                            <a:srgbClr val="FF0000"/>
                          </a:solidFill>
                          <a:effectLst/>
                          <a:latin typeface="微軟正黑體"/>
                        </a:rPr>
                        <a:t>-</a:t>
                      </a:r>
                      <a:r>
                        <a:rPr lang="zh-TW" altLang="zh-TW" sz="900" dirty="0">
                          <a:effectLst/>
                          <a:latin typeface="Calibri"/>
                          <a:ea typeface="+mn-ea"/>
                        </a:rPr>
                        <a:t>由人才中心每年訂定訓練</a:t>
                      </a:r>
                      <a:r>
                        <a:rPr lang="zh-TW" altLang="zh-TW" sz="900" dirty="0">
                          <a:solidFill>
                            <a:schemeClr val="tx1"/>
                          </a:solidFill>
                          <a:effectLst/>
                          <a:latin typeface="Calibri"/>
                          <a:ea typeface="+mn-ea"/>
                        </a:rPr>
                        <a:t>規劃</a:t>
                      </a:r>
                      <a:r>
                        <a:rPr lang="en-US" altLang="zh-TW" sz="800" dirty="0">
                          <a:solidFill>
                            <a:schemeClr val="tx1"/>
                          </a:solidFill>
                          <a:effectLst/>
                          <a:latin typeface="微軟正黑體"/>
                        </a:rPr>
                        <a:t>,</a:t>
                      </a:r>
                      <a:r>
                        <a:rPr lang="zh-TW" altLang="zh-TW" sz="900" dirty="0">
                          <a:solidFill>
                            <a:schemeClr val="tx1"/>
                          </a:solidFill>
                          <a:effectLst/>
                          <a:latin typeface="Calibri"/>
                          <a:ea typeface="+mn-ea"/>
                        </a:rPr>
                        <a:t>應開</a:t>
                      </a:r>
                      <a:r>
                        <a:rPr lang="en-US" altLang="zh-TW" sz="800" dirty="0">
                          <a:solidFill>
                            <a:schemeClr val="tx1"/>
                          </a:solidFill>
                          <a:effectLst/>
                          <a:latin typeface="微軟正黑體"/>
                        </a:rPr>
                        <a:t>93</a:t>
                      </a:r>
                      <a:r>
                        <a:rPr lang="zh-TW" altLang="zh-TW" sz="900" dirty="0">
                          <a:solidFill>
                            <a:schemeClr val="tx1"/>
                          </a:solidFill>
                          <a:effectLst/>
                          <a:latin typeface="Calibri"/>
                          <a:ea typeface="+mn-ea"/>
                        </a:rPr>
                        <a:t>堂課程</a:t>
                      </a:r>
                      <a:r>
                        <a:rPr lang="zh-TW" altLang="zh-TW" sz="900" dirty="0">
                          <a:effectLst/>
                          <a:latin typeface="Calibri"/>
                          <a:ea typeface="+mn-ea"/>
                        </a:rPr>
                        <a:t>。</a:t>
                      </a:r>
                      <a:endParaRPr lang="zh-TW" altLang="zh-TW" sz="900" dirty="0">
                        <a:effectLst/>
                        <a:latin typeface="Calibri"/>
                      </a:endParaRPr>
                    </a:p>
                    <a:p>
                      <a:pPr marL="0" marR="0" lvl="0" indent="0" algn="l" defTabSz="911764" rtl="0" eaLnBrk="1" fontAlgn="auto" latinLnBrk="0" hangingPunct="1">
                        <a:lnSpc>
                          <a:spcPct val="150000"/>
                        </a:lnSpc>
                        <a:spcBef>
                          <a:spcPts val="0"/>
                        </a:spcBef>
                        <a:spcAft>
                          <a:spcPts val="0"/>
                        </a:spcAft>
                        <a:buClrTx/>
                        <a:buSzTx/>
                        <a:buFontTx/>
                        <a:buNone/>
                        <a:tabLst/>
                        <a:defRPr/>
                      </a:pPr>
                      <a:r>
                        <a:rPr lang="en-US" altLang="zh-TW" sz="900" dirty="0">
                          <a:solidFill>
                            <a:schemeClr val="tx1"/>
                          </a:solidFill>
                          <a:latin typeface="微軟正黑體" panose="020B0604030504040204" pitchFamily="34" charset="-120"/>
                          <a:ea typeface="微軟正黑體" panose="020B0604030504040204" pitchFamily="34" charset="-120"/>
                        </a:rPr>
                        <a:t>3.</a:t>
                      </a:r>
                      <a:r>
                        <a:rPr lang="zh-TW" altLang="en-US" sz="900" dirty="0">
                          <a:solidFill>
                            <a:schemeClr val="tx1"/>
                          </a:solidFill>
                          <a:latin typeface="微軟正黑體" panose="020B0604030504040204" pitchFamily="34" charset="-120"/>
                          <a:ea typeface="微軟正黑體" panose="020B0604030504040204" pitchFamily="34" charset="-120"/>
                        </a:rPr>
                        <a:t>勞動法規</a:t>
                      </a:r>
                      <a:r>
                        <a:rPr lang="en-US" altLang="zh-TW" sz="900" dirty="0">
                          <a:solidFill>
                            <a:schemeClr val="tx1"/>
                          </a:solidFill>
                          <a:latin typeface="微軟正黑體" panose="020B0604030504040204" pitchFamily="34" charset="-120"/>
                          <a:ea typeface="微軟正黑體" panose="020B0604030504040204" pitchFamily="34" charset="-120"/>
                        </a:rPr>
                        <a:t>-0</a:t>
                      </a:r>
                      <a:r>
                        <a:rPr lang="zh-TW" altLang="en-US" sz="900" dirty="0">
                          <a:solidFill>
                            <a:schemeClr val="tx1"/>
                          </a:solidFill>
                          <a:latin typeface="微軟正黑體" panose="020B0604030504040204" pitchFamily="34" charset="-120"/>
                          <a:ea typeface="微軟正黑體" panose="020B0604030504040204" pitchFamily="34" charset="-120"/>
                        </a:rPr>
                        <a:t>項。</a:t>
                      </a:r>
                      <a:endParaRPr lang="zh-TW" altLang="en-US" sz="900" dirty="0">
                        <a:solidFill>
                          <a:schemeClr val="tx1"/>
                        </a:solidFill>
                      </a:endParaRPr>
                    </a:p>
                    <a:p>
                      <a:pPr marL="0" marR="0" lvl="0" indent="0" algn="l" defTabSz="911764" rtl="0" eaLnBrk="1" fontAlgn="auto" latinLnBrk="0" hangingPunct="1">
                        <a:lnSpc>
                          <a:spcPct val="150000"/>
                        </a:lnSpc>
                        <a:spcBef>
                          <a:spcPts val="0"/>
                        </a:spcBef>
                        <a:spcAft>
                          <a:spcPts val="0"/>
                        </a:spcAft>
                        <a:buClrTx/>
                        <a:buSzTx/>
                        <a:buFontTx/>
                        <a:buNone/>
                        <a:tabLst/>
                        <a:defRPr/>
                      </a:pPr>
                      <a:endParaRPr lang="zh-TW" altLang="en-US" sz="9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tc>
                  <a:txBody>
                    <a:bodyPr/>
                    <a:lstStyle/>
                    <a:p>
                      <a:pPr marL="0" marR="0" lvl="0" indent="0" algn="l" defTabSz="911764" rtl="0" eaLnBrk="1" fontAlgn="auto" latinLnBrk="0" hangingPunct="1">
                        <a:lnSpc>
                          <a:spcPct val="150000"/>
                        </a:lnSpc>
                        <a:spcBef>
                          <a:spcPts val="0"/>
                        </a:spcBef>
                        <a:spcAft>
                          <a:spcPts val="0"/>
                        </a:spcAft>
                        <a:buClrTx/>
                        <a:buSzTx/>
                        <a:buFontTx/>
                        <a:buNone/>
                        <a:tabLst/>
                        <a:defRPr/>
                      </a:pPr>
                      <a:r>
                        <a:rPr lang="en-US" altLang="zh-TW" sz="900" dirty="0">
                          <a:solidFill>
                            <a:schemeClr val="tx1"/>
                          </a:solidFill>
                          <a:latin typeface="微軟正黑體" panose="020B0604030504040204" pitchFamily="34" charset="-120"/>
                          <a:ea typeface="微軟正黑體" panose="020B0604030504040204" pitchFamily="34" charset="-120"/>
                        </a:rPr>
                        <a:t>1.</a:t>
                      </a:r>
                      <a:r>
                        <a:rPr lang="zh-TW" altLang="en-US" sz="900" dirty="0">
                          <a:solidFill>
                            <a:schemeClr val="tx1"/>
                          </a:solidFill>
                          <a:latin typeface="微軟正黑體" panose="020B0604030504040204" pitchFamily="34" charset="-120"/>
                          <a:ea typeface="微軟正黑體" panose="020B0604030504040204" pitchFamily="34" charset="-120"/>
                        </a:rPr>
                        <a:t>員工福利</a:t>
                      </a:r>
                      <a:r>
                        <a:rPr lang="en-US" altLang="zh-TW" sz="900" dirty="0">
                          <a:solidFill>
                            <a:schemeClr val="tx1"/>
                          </a:solidFill>
                          <a:latin typeface="微軟正黑體" panose="020B0604030504040204" pitchFamily="34" charset="-120"/>
                          <a:ea typeface="微軟正黑體" panose="020B0604030504040204" pitchFamily="34" charset="-120"/>
                        </a:rPr>
                        <a:t>-</a:t>
                      </a:r>
                      <a:r>
                        <a:rPr lang="zh-TW" altLang="en-US" sz="900" dirty="0">
                          <a:solidFill>
                            <a:schemeClr val="tx1"/>
                          </a:solidFill>
                          <a:latin typeface="微軟正黑體" panose="020B0604030504040204" pitchFamily="34" charset="-120"/>
                          <a:ea typeface="微軟正黑體" panose="020B0604030504040204" pitchFamily="34" charset="-120"/>
                        </a:rPr>
                        <a:t>舉辦</a:t>
                      </a:r>
                      <a:r>
                        <a:rPr lang="en-US" altLang="zh-TW" sz="900" dirty="0">
                          <a:solidFill>
                            <a:schemeClr val="tx1"/>
                          </a:solidFill>
                          <a:latin typeface="微軟正黑體" panose="020B0604030504040204" pitchFamily="34" charset="-120"/>
                          <a:ea typeface="微軟正黑體" panose="020B0604030504040204" pitchFamily="34" charset="-120"/>
                        </a:rPr>
                        <a:t>10</a:t>
                      </a:r>
                      <a:r>
                        <a:rPr lang="zh-TW" altLang="en-US" sz="900" dirty="0">
                          <a:solidFill>
                            <a:schemeClr val="tx1"/>
                          </a:solidFill>
                          <a:latin typeface="微軟正黑體" panose="020B0604030504040204" pitchFamily="34" charset="-120"/>
                          <a:ea typeface="微軟正黑體" panose="020B0604030504040204" pitchFamily="34" charset="-120"/>
                        </a:rPr>
                        <a:t>場員工健康或工作與生活講座</a:t>
                      </a:r>
                      <a:r>
                        <a:rPr lang="en-US" altLang="zh-TW" sz="900" dirty="0">
                          <a:solidFill>
                            <a:schemeClr val="tx1"/>
                          </a:solidFill>
                          <a:latin typeface="微軟正黑體" panose="020B0604030504040204" pitchFamily="34" charset="-120"/>
                          <a:ea typeface="微軟正黑體" panose="020B0604030504040204" pitchFamily="34" charset="-120"/>
                        </a:rPr>
                        <a:t>/ </a:t>
                      </a:r>
                      <a:r>
                        <a:rPr lang="zh-TW" altLang="en-US" sz="900" dirty="0">
                          <a:solidFill>
                            <a:schemeClr val="tx1"/>
                          </a:solidFill>
                          <a:latin typeface="微軟正黑體" panose="020B0604030504040204" pitchFamily="34" charset="-120"/>
                          <a:ea typeface="微軟正黑體" panose="020B0604030504040204" pitchFamily="34" charset="-120"/>
                        </a:rPr>
                        <a:t>活動。</a:t>
                      </a:r>
                      <a:endParaRPr lang="en-US" altLang="zh-TW" sz="900" dirty="0">
                        <a:solidFill>
                          <a:schemeClr val="tx1"/>
                        </a:solidFill>
                        <a:latin typeface="微軟正黑體" panose="020B0604030504040204" pitchFamily="34" charset="-120"/>
                        <a:ea typeface="微軟正黑體" panose="020B0604030504040204" pitchFamily="34" charset="-120"/>
                      </a:endParaRPr>
                    </a:p>
                    <a:p>
                      <a:pPr>
                        <a:spcAft>
                          <a:spcPts val="0"/>
                        </a:spcAft>
                      </a:pPr>
                      <a:r>
                        <a:rPr lang="en-US" altLang="zh-TW" sz="900" dirty="0">
                          <a:solidFill>
                            <a:schemeClr val="tx1"/>
                          </a:solidFill>
                          <a:latin typeface="微軟正黑體" panose="020B0604030504040204" pitchFamily="34" charset="-120"/>
                          <a:ea typeface="微軟正黑體" panose="020B0604030504040204" pitchFamily="34" charset="-120"/>
                        </a:rPr>
                        <a:t>2.</a:t>
                      </a:r>
                      <a:r>
                        <a:rPr lang="zh-TW" altLang="zh-TW" sz="900" dirty="0">
                          <a:effectLst/>
                          <a:latin typeface="Calibri"/>
                          <a:ea typeface="+mn-ea"/>
                        </a:rPr>
                        <a:t>人才培育</a:t>
                      </a:r>
                      <a:r>
                        <a:rPr lang="en-US" altLang="zh-TW" sz="800" dirty="0">
                          <a:solidFill>
                            <a:srgbClr val="FF0000"/>
                          </a:solidFill>
                          <a:effectLst/>
                          <a:latin typeface="微軟正黑體"/>
                        </a:rPr>
                        <a:t>-</a:t>
                      </a:r>
                      <a:r>
                        <a:rPr lang="zh-TW" altLang="zh-TW" sz="900" dirty="0">
                          <a:effectLst/>
                          <a:latin typeface="Calibri"/>
                          <a:ea typeface="+mn-ea"/>
                        </a:rPr>
                        <a:t>課程執行</a:t>
                      </a:r>
                      <a:r>
                        <a:rPr lang="en-US" altLang="zh-TW" sz="800" dirty="0">
                          <a:solidFill>
                            <a:schemeClr val="tx1"/>
                          </a:solidFill>
                          <a:effectLst/>
                          <a:latin typeface="微軟正黑體"/>
                        </a:rPr>
                        <a:t>,</a:t>
                      </a:r>
                      <a:r>
                        <a:rPr lang="zh-TW" altLang="zh-TW" sz="900" dirty="0">
                          <a:solidFill>
                            <a:schemeClr val="tx1"/>
                          </a:solidFill>
                          <a:effectLst/>
                          <a:latin typeface="Calibri"/>
                          <a:ea typeface="+mn-ea"/>
                        </a:rPr>
                        <a:t>已開</a:t>
                      </a:r>
                      <a:r>
                        <a:rPr lang="en-US" altLang="zh-TW" sz="800" dirty="0">
                          <a:solidFill>
                            <a:schemeClr val="tx1"/>
                          </a:solidFill>
                          <a:effectLst/>
                          <a:latin typeface="微軟正黑體"/>
                        </a:rPr>
                        <a:t>94</a:t>
                      </a:r>
                      <a:r>
                        <a:rPr lang="zh-TW" altLang="zh-TW" sz="900" dirty="0">
                          <a:solidFill>
                            <a:schemeClr val="tx1"/>
                          </a:solidFill>
                          <a:effectLst/>
                          <a:latin typeface="Calibri"/>
                          <a:ea typeface="+mn-ea"/>
                        </a:rPr>
                        <a:t>堂課。</a:t>
                      </a:r>
                      <a:endParaRPr lang="zh-TW" altLang="zh-TW" sz="900" dirty="0">
                        <a:solidFill>
                          <a:schemeClr val="tx1"/>
                        </a:solidFill>
                        <a:effectLst/>
                        <a:latin typeface="Calibri"/>
                      </a:endParaRPr>
                    </a:p>
                    <a:p>
                      <a:pPr marL="0" marR="0" lvl="0" indent="0" algn="l" defTabSz="911764" rtl="0" eaLnBrk="1" fontAlgn="auto" latinLnBrk="0" hangingPunct="1">
                        <a:lnSpc>
                          <a:spcPct val="150000"/>
                        </a:lnSpc>
                        <a:spcBef>
                          <a:spcPts val="0"/>
                        </a:spcBef>
                        <a:spcAft>
                          <a:spcPts val="0"/>
                        </a:spcAft>
                        <a:buClrTx/>
                        <a:buSzTx/>
                        <a:buFontTx/>
                        <a:buNone/>
                        <a:tabLst/>
                        <a:defRPr/>
                      </a:pPr>
                      <a:r>
                        <a:rPr lang="en-US" altLang="zh-TW" sz="900" dirty="0">
                          <a:solidFill>
                            <a:schemeClr val="tx1"/>
                          </a:solidFill>
                          <a:latin typeface="微軟正黑體" panose="020B0604030504040204" pitchFamily="34" charset="-120"/>
                          <a:ea typeface="微軟正黑體" panose="020B0604030504040204" pitchFamily="34" charset="-120"/>
                        </a:rPr>
                        <a:t>3.</a:t>
                      </a:r>
                      <a:r>
                        <a:rPr lang="zh-TW" altLang="en-US" sz="900" dirty="0">
                          <a:solidFill>
                            <a:schemeClr val="tx1"/>
                          </a:solidFill>
                          <a:latin typeface="微軟正黑體" panose="020B0604030504040204" pitchFamily="34" charset="-120"/>
                          <a:ea typeface="微軟正黑體" panose="020B0604030504040204" pitchFamily="34" charset="-120"/>
                        </a:rPr>
                        <a:t>勞動法規</a:t>
                      </a:r>
                      <a:r>
                        <a:rPr lang="en-US" altLang="zh-TW" sz="900" dirty="0">
                          <a:solidFill>
                            <a:schemeClr val="tx1"/>
                          </a:solidFill>
                          <a:latin typeface="微軟正黑體" panose="020B0604030504040204" pitchFamily="34" charset="-120"/>
                          <a:ea typeface="微軟正黑體" panose="020B0604030504040204" pitchFamily="34" charset="-120"/>
                        </a:rPr>
                        <a:t>-0</a:t>
                      </a:r>
                      <a:r>
                        <a:rPr lang="zh-TW" altLang="en-US" sz="900" dirty="0">
                          <a:solidFill>
                            <a:schemeClr val="tx1"/>
                          </a:solidFill>
                          <a:latin typeface="微軟正黑體" panose="020B0604030504040204" pitchFamily="34" charset="-120"/>
                          <a:ea typeface="微軟正黑體" panose="020B0604030504040204" pitchFamily="34" charset="-120"/>
                        </a:rPr>
                        <a:t>項。符合各項勞動基本條件</a:t>
                      </a:r>
                      <a:endParaRPr lang="zh-TW" altLang="en-US" sz="900" dirty="0">
                        <a:solidFill>
                          <a:schemeClr val="tx1"/>
                        </a:solidFill>
                      </a:endParaRPr>
                    </a:p>
                    <a:p>
                      <a:pPr marL="0" marR="0" lvl="0" indent="0" algn="l" defTabSz="911764" rtl="0" eaLnBrk="1" fontAlgn="auto" latinLnBrk="0" hangingPunct="1">
                        <a:lnSpc>
                          <a:spcPct val="150000"/>
                        </a:lnSpc>
                        <a:spcBef>
                          <a:spcPts val="0"/>
                        </a:spcBef>
                        <a:spcAft>
                          <a:spcPts val="0"/>
                        </a:spcAft>
                        <a:buClrTx/>
                        <a:buSzTx/>
                        <a:buFontTx/>
                        <a:buNone/>
                        <a:tabLst/>
                        <a:defRPr/>
                      </a:pPr>
                      <a:endParaRPr lang="zh-TW" altLang="en-US" sz="900" dirty="0">
                        <a:solidFill>
                          <a:schemeClr val="tx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extLst>
                  <a:ext uri="{0D108BD9-81ED-4DB2-BD59-A6C34878D82A}">
                    <a16:rowId xmlns="" xmlns:a16="http://schemas.microsoft.com/office/drawing/2014/main" val="10007"/>
                  </a:ext>
                </a:extLst>
              </a:tr>
              <a:tr h="1369248">
                <a:tc>
                  <a:txBody>
                    <a:bodyPr/>
                    <a:lstStyle/>
                    <a:p>
                      <a:pPr algn="ctr"/>
                      <a:r>
                        <a:rPr lang="en-US" altLang="zh-TW" sz="900" b="1" dirty="0">
                          <a:solidFill>
                            <a:schemeClr val="tx1"/>
                          </a:solidFill>
                          <a:latin typeface="微軟正黑體" panose="020B0604030504040204" pitchFamily="34" charset="-120"/>
                          <a:ea typeface="微軟正黑體" panose="020B0604030504040204" pitchFamily="34" charset="-120"/>
                        </a:rPr>
                        <a:t>2020</a:t>
                      </a:r>
                      <a:r>
                        <a:rPr lang="zh-TW" altLang="en-US" sz="900" b="1" dirty="0">
                          <a:solidFill>
                            <a:schemeClr val="tx1"/>
                          </a:solidFill>
                          <a:latin typeface="微軟正黑體" panose="020B0604030504040204" pitchFamily="34" charset="-120"/>
                          <a:ea typeface="微軟正黑體" panose="020B0604030504040204" pitchFamily="34" charset="-120"/>
                        </a:rPr>
                        <a:t>年推展重點</a:t>
                      </a:r>
                      <a:endParaRPr lang="en-US" altLang="zh-TW" sz="900" b="1" dirty="0">
                        <a:solidFill>
                          <a:schemeClr val="tx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tc gridSpan="2">
                  <a:txBody>
                    <a:bodyPr/>
                    <a:lstStyle/>
                    <a:p>
                      <a:pPr marL="0" marR="0" lvl="0" indent="0" algn="l" defTabSz="911764" rtl="0" eaLnBrk="1" fontAlgn="auto" latinLnBrk="0" hangingPunct="1">
                        <a:lnSpc>
                          <a:spcPct val="150000"/>
                        </a:lnSpc>
                        <a:spcBef>
                          <a:spcPts val="0"/>
                        </a:spcBef>
                        <a:spcAft>
                          <a:spcPts val="0"/>
                        </a:spcAft>
                        <a:buClrTx/>
                        <a:buSzTx/>
                        <a:buFontTx/>
                        <a:buNone/>
                        <a:tabLst/>
                        <a:defRPr/>
                      </a:pPr>
                      <a:r>
                        <a:rPr lang="en-US" altLang="zh-TW" sz="900" dirty="0">
                          <a:solidFill>
                            <a:schemeClr val="tx1"/>
                          </a:solidFill>
                          <a:latin typeface="微軟正黑體" panose="020B0604030504040204" pitchFamily="34" charset="-120"/>
                          <a:ea typeface="微軟正黑體" panose="020B0604030504040204" pitchFamily="34" charset="-120"/>
                        </a:rPr>
                        <a:t>2.</a:t>
                      </a:r>
                      <a:r>
                        <a:rPr lang="zh-TW" altLang="en-US" sz="900" dirty="0">
                          <a:solidFill>
                            <a:schemeClr val="tx1"/>
                          </a:solidFill>
                          <a:latin typeface="微軟正黑體" panose="020B0604030504040204" pitchFamily="34" charset="-120"/>
                          <a:ea typeface="微軟正黑體" panose="020B0604030504040204" pitchFamily="34" charset="-120"/>
                        </a:rPr>
                        <a:t>員工福利</a:t>
                      </a:r>
                      <a:r>
                        <a:rPr lang="en-US" altLang="zh-TW" sz="900" dirty="0">
                          <a:solidFill>
                            <a:schemeClr val="tx1"/>
                          </a:solidFill>
                          <a:latin typeface="微軟正黑體" panose="020B0604030504040204" pitchFamily="34" charset="-120"/>
                          <a:ea typeface="微軟正黑體" panose="020B0604030504040204" pitchFamily="34" charset="-120"/>
                        </a:rPr>
                        <a:t>-(1)</a:t>
                      </a:r>
                      <a:r>
                        <a:rPr lang="zh-TW" altLang="en-US" sz="900" dirty="0">
                          <a:solidFill>
                            <a:schemeClr val="tx1"/>
                          </a:solidFill>
                          <a:latin typeface="微軟正黑體" panose="020B0604030504040204" pitchFamily="34" charset="-120"/>
                          <a:ea typeface="微軟正黑體" panose="020B0604030504040204" pitchFamily="34" charset="-120"/>
                        </a:rPr>
                        <a:t>持續推廣同仁健康與運動習慣。</a:t>
                      </a:r>
                      <a:r>
                        <a:rPr lang="en-US" altLang="zh-TW" sz="900" dirty="0">
                          <a:solidFill>
                            <a:schemeClr val="tx1"/>
                          </a:solidFill>
                          <a:latin typeface="微軟正黑體" panose="020B0604030504040204" pitchFamily="34" charset="-120"/>
                          <a:ea typeface="微軟正黑體" panose="020B0604030504040204" pitchFamily="34" charset="-120"/>
                        </a:rPr>
                        <a:t>(2)</a:t>
                      </a:r>
                      <a:r>
                        <a:rPr lang="zh-TW" altLang="en-US" sz="900" dirty="0">
                          <a:solidFill>
                            <a:schemeClr val="tx1"/>
                          </a:solidFill>
                          <a:latin typeface="微軟正黑體" panose="020B0604030504040204" pitchFamily="34" charset="-120"/>
                          <a:ea typeface="微軟正黑體" panose="020B0604030504040204" pitchFamily="34" charset="-120"/>
                        </a:rPr>
                        <a:t>提供同仁各式工作與生活平衡活動或講座。</a:t>
                      </a:r>
                    </a:p>
                    <a:p>
                      <a:pPr marL="0" marR="0" lvl="0" indent="0" algn="l" defTabSz="911764" rtl="0" eaLnBrk="1" fontAlgn="auto" latinLnBrk="0" hangingPunct="1">
                        <a:lnSpc>
                          <a:spcPct val="150000"/>
                        </a:lnSpc>
                        <a:spcBef>
                          <a:spcPts val="0"/>
                        </a:spcBef>
                        <a:spcAft>
                          <a:spcPts val="0"/>
                        </a:spcAft>
                        <a:buClrTx/>
                        <a:buSzTx/>
                        <a:buFontTx/>
                        <a:buNone/>
                        <a:tabLst/>
                        <a:defRPr/>
                      </a:pPr>
                      <a:r>
                        <a:rPr lang="en-US" altLang="zh-TW" sz="900" kern="1200" dirty="0">
                          <a:solidFill>
                            <a:schemeClr val="tx1"/>
                          </a:solidFill>
                          <a:effectLst/>
                          <a:latin typeface="微軟正黑體" panose="020B0604030504040204" pitchFamily="34" charset="-120"/>
                          <a:ea typeface="微軟正黑體" panose="020B0604030504040204" pitchFamily="34" charset="-120"/>
                          <a:cs typeface="+mn-cs"/>
                        </a:rPr>
                        <a:t>3.</a:t>
                      </a:r>
                      <a:r>
                        <a:rPr lang="zh-TW" altLang="en-US" sz="900" kern="1200" dirty="0">
                          <a:solidFill>
                            <a:schemeClr val="tx1"/>
                          </a:solidFill>
                          <a:effectLst/>
                          <a:latin typeface="微軟正黑體" panose="020B0604030504040204" pitchFamily="34" charset="-120"/>
                          <a:ea typeface="微軟正黑體" panose="020B0604030504040204" pitchFamily="34" charset="-120"/>
                          <a:cs typeface="+mn-cs"/>
                        </a:rPr>
                        <a:t>人才培育</a:t>
                      </a:r>
                      <a:r>
                        <a:rPr lang="en-US" altLang="zh-TW" sz="900" kern="1200" dirty="0">
                          <a:solidFill>
                            <a:schemeClr val="tx1"/>
                          </a:solidFill>
                          <a:effectLst/>
                          <a:latin typeface="微軟正黑體" panose="020B0604030504040204" pitchFamily="34" charset="-120"/>
                          <a:ea typeface="微軟正黑體" panose="020B0604030504040204" pitchFamily="34" charset="-120"/>
                          <a:cs typeface="+mn-cs"/>
                        </a:rPr>
                        <a:t>-(1)</a:t>
                      </a:r>
                      <a:r>
                        <a:rPr lang="zh-TW" altLang="en-US" sz="900" kern="1200" dirty="0">
                          <a:solidFill>
                            <a:schemeClr val="tx1"/>
                          </a:solidFill>
                          <a:effectLst/>
                          <a:latin typeface="微軟正黑體" panose="020B0604030504040204" pitchFamily="34" charset="-120"/>
                          <a:ea typeface="微軟正黑體" panose="020B0604030504040204" pitchFamily="34" charset="-120"/>
                          <a:cs typeface="+mn-cs"/>
                        </a:rPr>
                        <a:t> 持續推廣內部講師制度，促進經驗傳承。</a:t>
                      </a:r>
                      <a:r>
                        <a:rPr lang="en-US" altLang="zh-TW" sz="900" kern="1200" dirty="0">
                          <a:solidFill>
                            <a:schemeClr val="tx1"/>
                          </a:solidFill>
                          <a:effectLst/>
                          <a:latin typeface="微軟正黑體" panose="020B0604030504040204" pitchFamily="34" charset="-120"/>
                          <a:ea typeface="微軟正黑體" panose="020B0604030504040204" pitchFamily="34" charset="-120"/>
                          <a:cs typeface="+mn-cs"/>
                        </a:rPr>
                        <a:t>(2) </a:t>
                      </a:r>
                      <a:r>
                        <a:rPr lang="zh-TW" altLang="en-US" sz="900" kern="1200" dirty="0">
                          <a:solidFill>
                            <a:schemeClr val="tx1"/>
                          </a:solidFill>
                          <a:effectLst/>
                          <a:latin typeface="微軟正黑體" panose="020B0604030504040204" pitchFamily="34" charset="-120"/>
                          <a:ea typeface="微軟正黑體" panose="020B0604030504040204" pitchFamily="34" charset="-120"/>
                          <a:cs typeface="+mn-cs"/>
                        </a:rPr>
                        <a:t>經由</a:t>
                      </a:r>
                      <a:r>
                        <a:rPr lang="en-US" altLang="zh-TW" sz="900" kern="1200" dirty="0">
                          <a:solidFill>
                            <a:schemeClr val="tx1"/>
                          </a:solidFill>
                          <a:effectLst/>
                          <a:latin typeface="微軟正黑體" panose="020B0604030504040204" pitchFamily="34" charset="-120"/>
                          <a:ea typeface="微軟正黑體" panose="020B0604030504040204" pitchFamily="34" charset="-120"/>
                          <a:cs typeface="+mn-cs"/>
                        </a:rPr>
                        <a:t>RD</a:t>
                      </a:r>
                      <a:r>
                        <a:rPr lang="zh-TW" altLang="en-US" sz="900" kern="1200" dirty="0">
                          <a:solidFill>
                            <a:schemeClr val="tx1"/>
                          </a:solidFill>
                          <a:effectLst/>
                          <a:latin typeface="微軟正黑體" panose="020B0604030504040204" pitchFamily="34" charset="-120"/>
                          <a:ea typeface="微軟正黑體" panose="020B0604030504040204" pitchFamily="34" charset="-120"/>
                          <a:cs typeface="+mn-cs"/>
                        </a:rPr>
                        <a:t>能力盤點，提昇</a:t>
                      </a:r>
                      <a:r>
                        <a:rPr lang="en-US" altLang="zh-TW" sz="900" kern="1200" dirty="0">
                          <a:solidFill>
                            <a:schemeClr val="tx1"/>
                          </a:solidFill>
                          <a:effectLst/>
                          <a:latin typeface="微軟正黑體" panose="020B0604030504040204" pitchFamily="34" charset="-120"/>
                          <a:ea typeface="微軟正黑體" panose="020B0604030504040204" pitchFamily="34" charset="-120"/>
                          <a:cs typeface="+mn-cs"/>
                        </a:rPr>
                        <a:t>RD</a:t>
                      </a:r>
                      <a:r>
                        <a:rPr lang="zh-TW" altLang="en-US" sz="900" kern="1200" dirty="0">
                          <a:solidFill>
                            <a:schemeClr val="tx1"/>
                          </a:solidFill>
                          <a:effectLst/>
                          <a:latin typeface="微軟正黑體" panose="020B0604030504040204" pitchFamily="34" charset="-120"/>
                          <a:ea typeface="微軟正黑體" panose="020B0604030504040204" pitchFamily="34" charset="-120"/>
                          <a:cs typeface="+mn-cs"/>
                        </a:rPr>
                        <a:t>技術能力。</a:t>
                      </a:r>
                      <a:r>
                        <a:rPr lang="en-US" altLang="zh-TW" sz="900" kern="1200" dirty="0">
                          <a:solidFill>
                            <a:schemeClr val="tx1"/>
                          </a:solidFill>
                          <a:effectLst/>
                          <a:latin typeface="微軟正黑體" panose="020B0604030504040204" pitchFamily="34" charset="-120"/>
                          <a:ea typeface="微軟正黑體" panose="020B0604030504040204" pitchFamily="34" charset="-120"/>
                          <a:cs typeface="+mn-cs"/>
                        </a:rPr>
                        <a:t>3.</a:t>
                      </a:r>
                      <a:r>
                        <a:rPr lang="zh-TW" altLang="en-US" sz="900" kern="1200" dirty="0">
                          <a:solidFill>
                            <a:schemeClr val="tx1"/>
                          </a:solidFill>
                          <a:effectLst/>
                          <a:latin typeface="微軟正黑體" panose="020B0604030504040204" pitchFamily="34" charset="-120"/>
                          <a:ea typeface="微軟正黑體" panose="020B0604030504040204" pitchFamily="34" charset="-120"/>
                          <a:cs typeface="+mn-cs"/>
                        </a:rPr>
                        <a:t>持續推動各階層管理職能課程，蓄積管理能量。</a:t>
                      </a:r>
                      <a:endParaRPr lang="en-US" altLang="zh-TW" sz="900" kern="1200" dirty="0">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l" defTabSz="911764" rtl="0" eaLnBrk="1" fontAlgn="auto" latinLnBrk="0" hangingPunct="1">
                        <a:lnSpc>
                          <a:spcPct val="150000"/>
                        </a:lnSpc>
                        <a:spcBef>
                          <a:spcPts val="0"/>
                        </a:spcBef>
                        <a:spcAft>
                          <a:spcPts val="0"/>
                        </a:spcAft>
                        <a:buClrTx/>
                        <a:buSzTx/>
                        <a:buFontTx/>
                        <a:buNone/>
                        <a:tabLst/>
                        <a:defRPr/>
                      </a:pPr>
                      <a:r>
                        <a:rPr lang="en-US" altLang="zh-TW" sz="900" dirty="0">
                          <a:solidFill>
                            <a:schemeClr val="tx1"/>
                          </a:solidFill>
                          <a:latin typeface="微軟正黑體" panose="020B0604030504040204" pitchFamily="34" charset="-120"/>
                          <a:ea typeface="微軟正黑體" panose="020B0604030504040204" pitchFamily="34" charset="-120"/>
                        </a:rPr>
                        <a:t>4.</a:t>
                      </a:r>
                      <a:r>
                        <a:rPr lang="zh-TW" altLang="en-US" sz="900" dirty="0">
                          <a:solidFill>
                            <a:schemeClr val="tx1"/>
                          </a:solidFill>
                          <a:latin typeface="微軟正黑體" panose="020B0604030504040204" pitchFamily="34" charset="-120"/>
                          <a:ea typeface="微軟正黑體" panose="020B0604030504040204" pitchFamily="34" charset="-120"/>
                        </a:rPr>
                        <a:t>勞動法規</a:t>
                      </a:r>
                      <a:r>
                        <a:rPr lang="en-US" altLang="zh-TW" sz="900" dirty="0">
                          <a:solidFill>
                            <a:schemeClr val="tx1"/>
                          </a:solidFill>
                          <a:latin typeface="微軟正黑體" panose="020B0604030504040204" pitchFamily="34" charset="-120"/>
                          <a:ea typeface="微軟正黑體" panose="020B0604030504040204" pitchFamily="34" charset="-120"/>
                        </a:rPr>
                        <a:t>-</a:t>
                      </a:r>
                      <a:r>
                        <a:rPr lang="zh-TW" altLang="en-US" sz="900" dirty="0">
                          <a:solidFill>
                            <a:schemeClr val="tx1"/>
                          </a:solidFill>
                          <a:latin typeface="微軟正黑體" panose="020B0604030504040204" pitchFamily="34" charset="-120"/>
                          <a:ea typeface="微軟正黑體" panose="020B0604030504040204" pitchFamily="34" charset="-120"/>
                        </a:rPr>
                        <a:t>隨時注意勞動法規發展及趨勢，配合法規即時調整因應</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tc hMerge="1">
                  <a:txBody>
                    <a:bodyPr/>
                    <a:lstStyle/>
                    <a:p>
                      <a:endParaRPr lang="zh-TW" altLang="en-US"/>
                    </a:p>
                  </a:txBody>
                  <a:tcP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38654696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3"/>
          <p:cNvSpPr>
            <a:spLocks noGrp="1"/>
          </p:cNvSpPr>
          <p:nvPr>
            <p:ph type="title"/>
          </p:nvPr>
        </p:nvSpPr>
        <p:spPr>
          <a:xfrm>
            <a:off x="351284" y="274638"/>
            <a:ext cx="2513484" cy="562074"/>
          </a:xfrm>
        </p:spPr>
        <p:txBody>
          <a:bodyPr/>
          <a:lstStyle/>
          <a:p>
            <a:r>
              <a:rPr lang="zh-TW" altLang="en-US" dirty="0">
                <a:solidFill>
                  <a:schemeClr val="tx1"/>
                </a:solidFill>
              </a:rPr>
              <a:t>英華達公司</a:t>
            </a:r>
          </a:p>
        </p:txBody>
      </p:sp>
      <p:graphicFrame>
        <p:nvGraphicFramePr>
          <p:cNvPr id="10" name="內容版面配置區 5"/>
          <p:cNvGraphicFramePr>
            <a:graphicFrameLocks noGrp="1"/>
          </p:cNvGraphicFramePr>
          <p:nvPr>
            <p:ph idx="4294967295"/>
            <p:extLst>
              <p:ext uri="{D42A27DB-BD31-4B8C-83A1-F6EECF244321}">
                <p14:modId xmlns:p14="http://schemas.microsoft.com/office/powerpoint/2010/main" val="2490744454"/>
              </p:ext>
            </p:extLst>
          </p:nvPr>
        </p:nvGraphicFramePr>
        <p:xfrm>
          <a:off x="452438" y="908720"/>
          <a:ext cx="8640960" cy="2932798"/>
        </p:xfrm>
        <a:graphic>
          <a:graphicData uri="http://schemas.openxmlformats.org/drawingml/2006/table">
            <a:tbl>
              <a:tblPr firstRow="1" bandRow="1">
                <a:tableStyleId>{5C22544A-7EE6-4342-B048-85BDC9FD1C3A}</a:tableStyleId>
              </a:tblPr>
              <a:tblGrid>
                <a:gridCol w="1584176">
                  <a:extLst>
                    <a:ext uri="{9D8B030D-6E8A-4147-A177-3AD203B41FA5}">
                      <a16:colId xmlns="" xmlns:a16="http://schemas.microsoft.com/office/drawing/2014/main" val="20000"/>
                    </a:ext>
                  </a:extLst>
                </a:gridCol>
                <a:gridCol w="3649660">
                  <a:extLst>
                    <a:ext uri="{9D8B030D-6E8A-4147-A177-3AD203B41FA5}">
                      <a16:colId xmlns="" xmlns:a16="http://schemas.microsoft.com/office/drawing/2014/main" val="20001"/>
                    </a:ext>
                  </a:extLst>
                </a:gridCol>
                <a:gridCol w="3407124">
                  <a:extLst>
                    <a:ext uri="{9D8B030D-6E8A-4147-A177-3AD203B41FA5}">
                      <a16:colId xmlns="" xmlns:a16="http://schemas.microsoft.com/office/drawing/2014/main" val="20002"/>
                    </a:ext>
                  </a:extLst>
                </a:gridCol>
              </a:tblGrid>
              <a:tr h="298046">
                <a:tc rowSpan="2">
                  <a:txBody>
                    <a:bodyPr/>
                    <a:lstStyle/>
                    <a:p>
                      <a:pPr algn="ctr"/>
                      <a:r>
                        <a:rPr lang="en-US" altLang="zh-TW" sz="1200" b="0" dirty="0">
                          <a:solidFill>
                            <a:schemeClr val="tx1"/>
                          </a:solidFill>
                          <a:latin typeface="微軟正黑體" panose="020B0604030504040204" pitchFamily="34" charset="-120"/>
                          <a:ea typeface="微軟正黑體" panose="020B0604030504040204" pitchFamily="34" charset="-120"/>
                        </a:rPr>
                        <a:t>IACP</a:t>
                      </a:r>
                    </a:p>
                    <a:p>
                      <a:pPr algn="ctr"/>
                      <a:r>
                        <a:rPr lang="en-US" altLang="zh-TW" sz="1200" b="0" dirty="0">
                          <a:solidFill>
                            <a:schemeClr val="tx1"/>
                          </a:solidFill>
                          <a:latin typeface="微軟正黑體" panose="020B0604030504040204" pitchFamily="34" charset="-120"/>
                          <a:ea typeface="微軟正黑體" panose="020B0604030504040204" pitchFamily="34" charset="-120"/>
                        </a:rPr>
                        <a:t>2019</a:t>
                      </a:r>
                      <a:r>
                        <a:rPr lang="zh-TW" altLang="en-US" sz="1200" b="0" dirty="0">
                          <a:solidFill>
                            <a:schemeClr val="tx1"/>
                          </a:solidFill>
                          <a:latin typeface="微軟正黑體" panose="020B0604030504040204" pitchFamily="34" charset="-120"/>
                          <a:ea typeface="微軟正黑體" panose="020B0604030504040204" pitchFamily="34" charset="-120"/>
                        </a:rPr>
                        <a:t>年執行成果</a:t>
                      </a:r>
                    </a:p>
                  </a:txBody>
                  <a:tcPr marL="78191" marR="78191" marT="41468" marB="414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indent="0" algn="ctr" defTabSz="911764" rtl="0" eaLnBrk="1" fontAlgn="auto" latinLnBrk="0" hangingPunct="1">
                        <a:lnSpc>
                          <a:spcPct val="100000"/>
                        </a:lnSpc>
                        <a:spcBef>
                          <a:spcPts val="0"/>
                        </a:spcBef>
                        <a:spcAft>
                          <a:spcPts val="0"/>
                        </a:spcAft>
                        <a:buClrTx/>
                        <a:buSzTx/>
                        <a:buFontTx/>
                        <a:buNone/>
                        <a:tabLst/>
                        <a:defRPr/>
                      </a:pPr>
                      <a:r>
                        <a:rPr lang="en-US" altLang="zh-TW" sz="900" b="0" dirty="0">
                          <a:solidFill>
                            <a:schemeClr val="tx1"/>
                          </a:solidFill>
                          <a:latin typeface="微軟正黑體" panose="020B0604030504040204" pitchFamily="34" charset="-120"/>
                          <a:ea typeface="微軟正黑體" panose="020B0604030504040204" pitchFamily="34" charset="-120"/>
                        </a:rPr>
                        <a:t>2019</a:t>
                      </a:r>
                      <a:r>
                        <a:rPr lang="zh-TW" altLang="en-US" sz="900" b="0" dirty="0">
                          <a:solidFill>
                            <a:schemeClr val="tx1"/>
                          </a:solidFill>
                          <a:latin typeface="微軟正黑體" panose="020B0604030504040204" pitchFamily="34" charset="-120"/>
                          <a:ea typeface="微軟正黑體" panose="020B0604030504040204" pitchFamily="34" charset="-120"/>
                        </a:rPr>
                        <a:t>年目標</a:t>
                      </a:r>
                    </a:p>
                  </a:txBody>
                  <a:tcPr marL="78191" marR="78191" marT="41468" marB="414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indent="0" algn="ctr" defTabSz="911764" rtl="0" eaLnBrk="1" fontAlgn="auto" latinLnBrk="0" hangingPunct="1">
                        <a:lnSpc>
                          <a:spcPct val="100000"/>
                        </a:lnSpc>
                        <a:spcBef>
                          <a:spcPts val="0"/>
                        </a:spcBef>
                        <a:spcAft>
                          <a:spcPts val="0"/>
                        </a:spcAft>
                        <a:buClrTx/>
                        <a:buSzTx/>
                        <a:buFontTx/>
                        <a:buNone/>
                        <a:tabLst/>
                        <a:defRPr/>
                      </a:pPr>
                      <a:r>
                        <a:rPr lang="en-US" altLang="zh-TW" sz="900" b="0" dirty="0">
                          <a:solidFill>
                            <a:schemeClr val="tx1"/>
                          </a:solidFill>
                          <a:latin typeface="微軟正黑體" panose="020B0604030504040204" pitchFamily="34" charset="-120"/>
                          <a:ea typeface="微軟正黑體" panose="020B0604030504040204" pitchFamily="34" charset="-120"/>
                        </a:rPr>
                        <a:t>2019</a:t>
                      </a:r>
                      <a:r>
                        <a:rPr lang="zh-TW" altLang="en-US" sz="900" b="0" dirty="0">
                          <a:solidFill>
                            <a:schemeClr val="tx1"/>
                          </a:solidFill>
                          <a:latin typeface="微軟正黑體" panose="020B0604030504040204" pitchFamily="34" charset="-120"/>
                          <a:ea typeface="微軟正黑體" panose="020B0604030504040204" pitchFamily="34" charset="-120"/>
                        </a:rPr>
                        <a:t>年目標達成狀況</a:t>
                      </a:r>
                    </a:p>
                  </a:txBody>
                  <a:tcPr marL="78191" marR="78191" marT="41468" marB="414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 xmlns:a16="http://schemas.microsoft.com/office/drawing/2014/main" val="10005"/>
                  </a:ext>
                </a:extLst>
              </a:tr>
              <a:tr h="1374081">
                <a:tc vMerge="1">
                  <a:txBody>
                    <a:bodyPr/>
                    <a:lstStyle/>
                    <a:p>
                      <a:endParaRPr lang="zh-TW" altLang="en-US"/>
                    </a:p>
                  </a:txBody>
                  <a:tcPr/>
                </a:tc>
                <a:tc>
                  <a:txBody>
                    <a:bodyPr/>
                    <a:lstStyle/>
                    <a:p>
                      <a:pPr marL="285750" indent="-285750" algn="l" defTabSz="911764" rtl="0" eaLnBrk="1" latinLnBrk="0" hangingPunct="1">
                        <a:buFont typeface="Arial" panose="020B0604020202020204" pitchFamily="34" charset="0"/>
                        <a:buChar char="•"/>
                      </a:pPr>
                      <a:r>
                        <a:rPr lang="zh-CN" altLang="en-US" sz="900" b="0" dirty="0">
                          <a:solidFill>
                            <a:schemeClr val="tx1"/>
                          </a:solidFill>
                          <a:latin typeface="微軟正黑體" panose="020B0604030504040204" pitchFamily="34" charset="-120"/>
                          <a:ea typeface="微軟正黑體" panose="020B0604030504040204" pitchFamily="34" charset="-120"/>
                        </a:rPr>
                        <a:t>員工福利</a:t>
                      </a:r>
                      <a:r>
                        <a:rPr lang="en-US" altLang="zh-CN" sz="900" b="0" dirty="0">
                          <a:solidFill>
                            <a:schemeClr val="tx1"/>
                          </a:solidFill>
                          <a:latin typeface="微軟正黑體" panose="020B0604030504040204" pitchFamily="34" charset="-120"/>
                          <a:ea typeface="微軟正黑體" panose="020B0604030504040204" pitchFamily="34" charset="-120"/>
                        </a:rPr>
                        <a:t>--</a:t>
                      </a:r>
                      <a:r>
                        <a:rPr lang="zh-CN" altLang="en-US" sz="900" b="0" kern="1200" dirty="0">
                          <a:solidFill>
                            <a:schemeClr val="tx1"/>
                          </a:solidFill>
                          <a:latin typeface="微軟正黑體" panose="020B0604030504040204" pitchFamily="34" charset="-120"/>
                          <a:ea typeface="微軟正黑體" panose="020B0604030504040204" pitchFamily="34" charset="-120"/>
                          <a:cs typeface="+mn-cs"/>
                        </a:rPr>
                        <a:t>員工活動件數</a:t>
                      </a:r>
                      <a:r>
                        <a:rPr lang="en-US" altLang="zh-CN" sz="900" b="0" kern="1200" dirty="0">
                          <a:solidFill>
                            <a:schemeClr val="tx1"/>
                          </a:solidFill>
                          <a:latin typeface="微軟正黑體" panose="020B0604030504040204" pitchFamily="34" charset="-120"/>
                          <a:ea typeface="微軟正黑體" panose="020B0604030504040204" pitchFamily="34" charset="-120"/>
                          <a:cs typeface="+mn-cs"/>
                        </a:rPr>
                        <a:t>&gt;10</a:t>
                      </a:r>
                      <a:r>
                        <a:rPr lang="zh-CN" altLang="en-US" sz="900" b="0" kern="1200" dirty="0">
                          <a:solidFill>
                            <a:schemeClr val="tx1"/>
                          </a:solidFill>
                          <a:latin typeface="微軟正黑體" panose="020B0604030504040204" pitchFamily="34" charset="-120"/>
                          <a:ea typeface="微軟正黑體" panose="020B0604030504040204" pitchFamily="34" charset="-120"/>
                          <a:cs typeface="+mn-cs"/>
                        </a:rPr>
                        <a:t>件，社會公益活動</a:t>
                      </a:r>
                      <a:r>
                        <a:rPr lang="en-US" altLang="zh-CN" sz="900" b="0" kern="1200" dirty="0">
                          <a:solidFill>
                            <a:schemeClr val="tx1"/>
                          </a:solidFill>
                          <a:latin typeface="微軟正黑體" panose="020B0604030504040204" pitchFamily="34" charset="-120"/>
                          <a:ea typeface="微軟正黑體" panose="020B0604030504040204" pitchFamily="34" charset="-120"/>
                          <a:cs typeface="+mn-cs"/>
                        </a:rPr>
                        <a:t>4</a:t>
                      </a:r>
                      <a:r>
                        <a:rPr lang="zh-CN" altLang="en-US" sz="900" b="0" kern="1200" dirty="0">
                          <a:solidFill>
                            <a:schemeClr val="tx1"/>
                          </a:solidFill>
                          <a:latin typeface="微軟正黑體" panose="020B0604030504040204" pitchFamily="34" charset="-120"/>
                          <a:ea typeface="微軟正黑體" panose="020B0604030504040204" pitchFamily="34" charset="-120"/>
                          <a:cs typeface="+mn-cs"/>
                        </a:rPr>
                        <a:t>件，建立優秀員工表揚制度，提供額外的福利加給。</a:t>
                      </a:r>
                      <a:endParaRPr lang="en-US" altLang="zh-CN" sz="900" b="0" kern="1200" dirty="0">
                        <a:solidFill>
                          <a:schemeClr val="tx1"/>
                        </a:solidFill>
                        <a:latin typeface="微軟正黑體" panose="020B0604030504040204" pitchFamily="34" charset="-120"/>
                        <a:ea typeface="微軟正黑體" panose="020B0604030504040204" pitchFamily="34" charset="-120"/>
                        <a:cs typeface="+mn-cs"/>
                      </a:endParaRPr>
                    </a:p>
                    <a:p>
                      <a:pPr marL="285750" indent="-285750" algn="l" defTabSz="911764" rtl="0" eaLnBrk="1" latinLnBrk="0" hangingPunct="1">
                        <a:buFont typeface="Arial" panose="020B0604020202020204" pitchFamily="34" charset="0"/>
                        <a:buChar char="•"/>
                      </a:pPr>
                      <a:r>
                        <a:rPr lang="zh-CN" altLang="en-US" sz="900" b="0" dirty="0">
                          <a:solidFill>
                            <a:schemeClr val="tx1"/>
                          </a:solidFill>
                          <a:latin typeface="微軟正黑體" panose="020B0604030504040204" pitchFamily="34" charset="-120"/>
                          <a:ea typeface="微軟正黑體" panose="020B0604030504040204" pitchFamily="34" charset="-120"/>
                        </a:rPr>
                        <a:t>人才培育</a:t>
                      </a:r>
                      <a:r>
                        <a:rPr lang="en-US" altLang="zh-CN" sz="900" b="0" dirty="0">
                          <a:solidFill>
                            <a:schemeClr val="tx1"/>
                          </a:solidFill>
                          <a:latin typeface="微軟正黑體" panose="020B0604030504040204" pitchFamily="34" charset="-120"/>
                          <a:ea typeface="微軟正黑體" panose="020B0604030504040204" pitchFamily="34" charset="-120"/>
                        </a:rPr>
                        <a:t>--</a:t>
                      </a:r>
                      <a:r>
                        <a:rPr lang="zh-CN" altLang="en-US" sz="900" b="0" u="none" dirty="0">
                          <a:solidFill>
                            <a:schemeClr val="tx1"/>
                          </a:solidFill>
                          <a:latin typeface="微軟正黑體" panose="020B0604030504040204" pitchFamily="34" charset="-120"/>
                          <a:ea typeface="微軟正黑體" panose="020B0604030504040204" pitchFamily="34" charset="-120"/>
                        </a:rPr>
                        <a:t>人員培訓年人均培訓間接人員時數不得＜</a:t>
                      </a:r>
                      <a:r>
                        <a:rPr lang="en-US" altLang="zh-CN" sz="900" b="0" u="none" dirty="0">
                          <a:solidFill>
                            <a:schemeClr val="tx1"/>
                          </a:solidFill>
                          <a:latin typeface="微軟正黑體" panose="020B0604030504040204" pitchFamily="34" charset="-120"/>
                          <a:ea typeface="微軟正黑體" panose="020B0604030504040204" pitchFamily="34" charset="-120"/>
                        </a:rPr>
                        <a:t>48</a:t>
                      </a:r>
                      <a:r>
                        <a:rPr lang="zh-CN" altLang="en-US" sz="900" b="0" u="none" dirty="0">
                          <a:solidFill>
                            <a:schemeClr val="tx1"/>
                          </a:solidFill>
                          <a:latin typeface="微軟正黑體" panose="020B0604030504040204" pitchFamily="34" charset="-120"/>
                          <a:ea typeface="微軟正黑體" panose="020B0604030504040204" pitchFamily="34" charset="-120"/>
                        </a:rPr>
                        <a:t>小時、直接人員不得</a:t>
                      </a:r>
                      <a:r>
                        <a:rPr lang="en-US" altLang="zh-CN" sz="900" b="0" u="none" dirty="0">
                          <a:solidFill>
                            <a:schemeClr val="tx1"/>
                          </a:solidFill>
                          <a:latin typeface="微軟正黑體" panose="020B0604030504040204" pitchFamily="34" charset="-120"/>
                          <a:ea typeface="微軟正黑體" panose="020B0604030504040204" pitchFamily="34" charset="-120"/>
                        </a:rPr>
                        <a:t>&lt;36</a:t>
                      </a:r>
                      <a:r>
                        <a:rPr lang="zh-CN" altLang="en-US" sz="900" b="0" u="none" dirty="0">
                          <a:solidFill>
                            <a:schemeClr val="tx1"/>
                          </a:solidFill>
                          <a:latin typeface="微軟正黑體" panose="020B0604030504040204" pitchFamily="34" charset="-120"/>
                          <a:ea typeface="微軟正黑體" panose="020B0604030504040204" pitchFamily="34" charset="-120"/>
                        </a:rPr>
                        <a:t>小時，開展外部專業課程，搭建人才培養體系</a:t>
                      </a:r>
                      <a:r>
                        <a:rPr lang="zh-CN" altLang="en-US" sz="900" b="0" kern="1200" dirty="0">
                          <a:solidFill>
                            <a:schemeClr val="tx1"/>
                          </a:solidFill>
                          <a:latin typeface="微軟正黑體" panose="020B0604030504040204" pitchFamily="34" charset="-120"/>
                          <a:ea typeface="微軟正黑體" panose="020B0604030504040204" pitchFamily="34" charset="-120"/>
                          <a:cs typeface="+mn-cs"/>
                        </a:rPr>
                        <a:t>。</a:t>
                      </a:r>
                      <a:endParaRPr lang="en-US" altLang="zh-CN" sz="900" b="0" kern="1200" dirty="0">
                        <a:solidFill>
                          <a:schemeClr val="tx1"/>
                        </a:solidFill>
                        <a:latin typeface="微軟正黑體" panose="020B0604030504040204" pitchFamily="34" charset="-120"/>
                        <a:ea typeface="微軟正黑體" panose="020B0604030504040204" pitchFamily="34" charset="-120"/>
                        <a:cs typeface="+mn-cs"/>
                      </a:endParaRPr>
                    </a:p>
                    <a:p>
                      <a:pPr marL="285750" indent="-285750" algn="l" defTabSz="911764" rtl="0" eaLnBrk="1" latinLnBrk="0" hangingPunct="1">
                        <a:buFont typeface="Arial" panose="020B0604020202020204" pitchFamily="34" charset="0"/>
                        <a:buChar char="•"/>
                      </a:pPr>
                      <a:r>
                        <a:rPr lang="zh-TW" altLang="en-US" sz="900" b="0" dirty="0">
                          <a:solidFill>
                            <a:schemeClr val="tx1"/>
                          </a:solidFill>
                          <a:latin typeface="微軟正黑體" panose="020B0604030504040204" pitchFamily="34" charset="-120"/>
                          <a:ea typeface="微軟正黑體" panose="020B0604030504040204" pitchFamily="34" charset="-120"/>
                        </a:rPr>
                        <a:t>勞動法規符合度</a:t>
                      </a:r>
                      <a:r>
                        <a:rPr lang="en-US" altLang="zh-CN" sz="900" b="0" dirty="0">
                          <a:solidFill>
                            <a:schemeClr val="tx1"/>
                          </a:solidFill>
                          <a:latin typeface="微軟正黑體" panose="020B0604030504040204" pitchFamily="34" charset="-120"/>
                          <a:ea typeface="微軟正黑體" panose="020B0604030504040204" pitchFamily="34" charset="-120"/>
                        </a:rPr>
                        <a:t>--</a:t>
                      </a:r>
                      <a:r>
                        <a:rPr lang="zh-CN" altLang="en-US" sz="900" b="0" kern="1200" dirty="0">
                          <a:solidFill>
                            <a:schemeClr val="tx1"/>
                          </a:solidFill>
                          <a:latin typeface="微軟正黑體" panose="020B0604030504040204" pitchFamily="34" charset="-120"/>
                          <a:ea typeface="微軟正黑體" panose="020B0604030504040204" pitchFamily="34" charset="-120"/>
                          <a:cs typeface="+mn-cs"/>
                        </a:rPr>
                        <a:t>根據法規，完成最低薪資的調整，所有員工保險繳納率</a:t>
                      </a:r>
                      <a:r>
                        <a:rPr lang="en-US" altLang="zh-CN" sz="900" b="0" kern="1200" dirty="0">
                          <a:solidFill>
                            <a:schemeClr val="tx1"/>
                          </a:solidFill>
                          <a:latin typeface="微軟正黑體" panose="020B0604030504040204" pitchFamily="34" charset="-120"/>
                          <a:ea typeface="微軟正黑體" panose="020B0604030504040204" pitchFamily="34" charset="-120"/>
                          <a:cs typeface="+mn-cs"/>
                        </a:rPr>
                        <a:t>100%</a:t>
                      </a:r>
                      <a:r>
                        <a:rPr lang="zh-CN" altLang="en-US" sz="900" b="0" kern="1200" dirty="0">
                          <a:solidFill>
                            <a:schemeClr val="tx1"/>
                          </a:solidFill>
                          <a:latin typeface="微軟正黑體" panose="020B0604030504040204" pitchFamily="34" charset="-120"/>
                          <a:ea typeface="微軟正黑體" panose="020B0604030504040204" pitchFamily="34" charset="-120"/>
                          <a:cs typeface="+mn-cs"/>
                        </a:rPr>
                        <a:t>，合同簽署率</a:t>
                      </a:r>
                      <a:r>
                        <a:rPr lang="en-US" altLang="zh-CN" sz="900" b="0" kern="1200" dirty="0">
                          <a:solidFill>
                            <a:schemeClr val="tx1"/>
                          </a:solidFill>
                          <a:latin typeface="微軟正黑體" panose="020B0604030504040204" pitchFamily="34" charset="-120"/>
                          <a:ea typeface="微軟正黑體" panose="020B0604030504040204" pitchFamily="34" charset="-120"/>
                          <a:cs typeface="+mn-cs"/>
                        </a:rPr>
                        <a:t>100%</a:t>
                      </a:r>
                      <a:endParaRPr lang="zh-TW" altLang="en-US" sz="900" b="0" kern="1200" dirty="0">
                        <a:solidFill>
                          <a:schemeClr val="tx1"/>
                        </a:solidFill>
                        <a:latin typeface="微軟正黑體" panose="020B0604030504040204" pitchFamily="34" charset="-120"/>
                        <a:ea typeface="微軟正黑體" panose="020B0604030504040204" pitchFamily="34" charset="-120"/>
                        <a:cs typeface="+mn-cs"/>
                      </a:endParaRPr>
                    </a:p>
                    <a:p>
                      <a:pPr marL="0" indent="0" algn="l" defTabSz="911764" rtl="0" eaLnBrk="1" latinLnBrk="0" hangingPunct="1">
                        <a:buFont typeface="Arial" panose="020B0604020202020204" pitchFamily="34" charset="0"/>
                        <a:buNone/>
                      </a:pPr>
                      <a:endParaRPr lang="zh-TW" altLang="en-US" sz="900" b="0" kern="1200" dirty="0">
                        <a:solidFill>
                          <a:schemeClr val="tx1"/>
                        </a:solidFill>
                        <a:latin typeface="微軟正黑體" panose="020B0604030504040204" pitchFamily="34" charset="-120"/>
                        <a:ea typeface="微軟正黑體" panose="020B0604030504040204" pitchFamily="34" charset="-120"/>
                        <a:cs typeface="+mn-cs"/>
                      </a:endParaRPr>
                    </a:p>
                  </a:txBody>
                  <a:tcPr marL="78191" marR="78191" marT="41468" marB="414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285750" marR="0" indent="-285750" algn="l" defTabSz="91176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sz="900" b="0" kern="1200" dirty="0">
                          <a:solidFill>
                            <a:schemeClr val="tx1"/>
                          </a:solidFill>
                          <a:latin typeface="微軟正黑體" panose="020B0604030504040204" pitchFamily="34" charset="-120"/>
                          <a:ea typeface="微軟正黑體" panose="020B0604030504040204" pitchFamily="34" charset="-120"/>
                          <a:cs typeface="+mn-cs"/>
                        </a:rPr>
                        <a:t>2019</a:t>
                      </a:r>
                      <a:r>
                        <a:rPr lang="zh-CN" altLang="en-US" sz="900" b="0" kern="1200" dirty="0">
                          <a:solidFill>
                            <a:schemeClr val="tx1"/>
                          </a:solidFill>
                          <a:latin typeface="微軟正黑體" panose="020B0604030504040204" pitchFamily="34" charset="-120"/>
                          <a:ea typeface="微軟正黑體" panose="020B0604030504040204" pitchFamily="34" charset="-120"/>
                          <a:cs typeface="+mn-cs"/>
                        </a:rPr>
                        <a:t>年共舉辦員工活動</a:t>
                      </a:r>
                      <a:r>
                        <a:rPr lang="en-US" altLang="zh-CN" sz="900" b="0" kern="1200" dirty="0">
                          <a:solidFill>
                            <a:schemeClr val="tx1"/>
                          </a:solidFill>
                          <a:latin typeface="微軟正黑體" panose="020B0604030504040204" pitchFamily="34" charset="-120"/>
                          <a:ea typeface="微軟正黑體" panose="020B0604030504040204" pitchFamily="34" charset="-120"/>
                          <a:cs typeface="+mn-cs"/>
                        </a:rPr>
                        <a:t>15</a:t>
                      </a:r>
                      <a:r>
                        <a:rPr lang="zh-CN" altLang="en-US" sz="900" b="0" kern="1200" dirty="0">
                          <a:solidFill>
                            <a:schemeClr val="tx1"/>
                          </a:solidFill>
                          <a:latin typeface="微軟正黑體" panose="020B0604030504040204" pitchFamily="34" charset="-120"/>
                          <a:ea typeface="微軟正黑體" panose="020B0604030504040204" pitchFamily="34" charset="-120"/>
                          <a:cs typeface="+mn-cs"/>
                        </a:rPr>
                        <a:t>件，包含綠色環保、節日活動等，社會公益活動</a:t>
                      </a:r>
                      <a:r>
                        <a:rPr lang="en-US" altLang="zh-CN" sz="900" b="0" kern="1200" dirty="0">
                          <a:solidFill>
                            <a:schemeClr val="tx1"/>
                          </a:solidFill>
                          <a:latin typeface="微軟正黑體" panose="020B0604030504040204" pitchFamily="34" charset="-120"/>
                          <a:ea typeface="微軟正黑體" panose="020B0604030504040204" pitchFamily="34" charset="-120"/>
                          <a:cs typeface="+mn-cs"/>
                        </a:rPr>
                        <a:t>5</a:t>
                      </a:r>
                      <a:r>
                        <a:rPr lang="zh-CN" altLang="en-US" sz="900" b="0" kern="1200" dirty="0">
                          <a:solidFill>
                            <a:schemeClr val="tx1"/>
                          </a:solidFill>
                          <a:latin typeface="微軟正黑體" panose="020B0604030504040204" pitchFamily="34" charset="-120"/>
                          <a:ea typeface="微軟正黑體" panose="020B0604030504040204" pitchFamily="34" charset="-120"/>
                          <a:cs typeface="+mn-cs"/>
                        </a:rPr>
                        <a:t>件，每月月會進行每月之星、榮譽之星、品格表揚、</a:t>
                      </a:r>
                      <a:r>
                        <a:rPr lang="en-US" altLang="zh-CN" sz="900" b="0" kern="1200" dirty="0">
                          <a:solidFill>
                            <a:schemeClr val="tx1"/>
                          </a:solidFill>
                          <a:latin typeface="微軟正黑體" panose="020B0604030504040204" pitchFamily="34" charset="-120"/>
                          <a:ea typeface="微軟正黑體" panose="020B0604030504040204" pitchFamily="34" charset="-120"/>
                          <a:cs typeface="+mn-cs"/>
                        </a:rPr>
                        <a:t>PIP</a:t>
                      </a:r>
                      <a:r>
                        <a:rPr lang="zh-CN" altLang="en-US" sz="900" b="0" kern="1200" dirty="0">
                          <a:solidFill>
                            <a:schemeClr val="tx1"/>
                          </a:solidFill>
                          <a:latin typeface="微軟正黑體" panose="020B0604030504040204" pitchFamily="34" charset="-120"/>
                          <a:ea typeface="微軟正黑體" panose="020B0604030504040204" pitchFamily="34" charset="-120"/>
                          <a:cs typeface="+mn-cs"/>
                        </a:rPr>
                        <a:t>自主改善表彰，對為公司做出貢獻的員工予以福利嘉獎。</a:t>
                      </a:r>
                      <a:endParaRPr lang="en-US" altLang="zh-CN" sz="900" b="0" kern="1200" dirty="0">
                        <a:solidFill>
                          <a:schemeClr val="tx1"/>
                        </a:solidFill>
                        <a:latin typeface="微軟正黑體" panose="020B0604030504040204" pitchFamily="34" charset="-120"/>
                        <a:ea typeface="微軟正黑體" panose="020B0604030504040204" pitchFamily="34" charset="-120"/>
                        <a:cs typeface="+mn-cs"/>
                      </a:endParaRPr>
                    </a:p>
                    <a:p>
                      <a:pPr marL="285750" marR="0" indent="-285750" algn="l" defTabSz="91176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900" b="0" kern="1200" dirty="0">
                          <a:solidFill>
                            <a:schemeClr val="tx1"/>
                          </a:solidFill>
                          <a:latin typeface="微軟正黑體" panose="020B0604030504040204" pitchFamily="34" charset="-120"/>
                          <a:ea typeface="微軟正黑體" panose="020B0604030504040204" pitchFamily="34" charset="-120"/>
                          <a:cs typeface="+mn-cs"/>
                        </a:rPr>
                        <a:t>2019</a:t>
                      </a:r>
                      <a:r>
                        <a:rPr lang="zh-CN" altLang="en-US" sz="900" b="0" kern="1200" dirty="0">
                          <a:solidFill>
                            <a:schemeClr val="tx1"/>
                          </a:solidFill>
                          <a:latin typeface="微軟正黑體" panose="020B0604030504040204" pitchFamily="34" charset="-120"/>
                          <a:ea typeface="微軟正黑體" panose="020B0604030504040204" pitchFamily="34" charset="-120"/>
                          <a:cs typeface="+mn-cs"/>
                        </a:rPr>
                        <a:t>年員工培訓全部按計劃完成，同時開展專項技能培訓，包括</a:t>
                      </a:r>
                      <a:r>
                        <a:rPr lang="en-US" altLang="zh-CN" sz="900" b="0" kern="1200" dirty="0">
                          <a:solidFill>
                            <a:schemeClr val="tx1"/>
                          </a:solidFill>
                          <a:latin typeface="微軟正黑體" panose="020B0604030504040204" pitchFamily="34" charset="-120"/>
                          <a:ea typeface="微軟正黑體" panose="020B0604030504040204" pitchFamily="34" charset="-120"/>
                          <a:cs typeface="+mn-cs"/>
                        </a:rPr>
                        <a:t>RBA</a:t>
                      </a:r>
                      <a:r>
                        <a:rPr lang="zh-CN" altLang="en-US" sz="900" b="0" kern="1200" dirty="0">
                          <a:solidFill>
                            <a:schemeClr val="tx1"/>
                          </a:solidFill>
                          <a:latin typeface="微軟正黑體" panose="020B0604030504040204" pitchFamily="34" charset="-120"/>
                          <a:ea typeface="微軟正黑體" panose="020B0604030504040204" pitchFamily="34" charset="-120"/>
                          <a:cs typeface="+mn-cs"/>
                        </a:rPr>
                        <a:t>課程、</a:t>
                      </a:r>
                      <a:r>
                        <a:rPr lang="en-US" altLang="zh-CN" sz="900" b="0" kern="1200" dirty="0">
                          <a:solidFill>
                            <a:schemeClr val="tx1"/>
                          </a:solidFill>
                          <a:latin typeface="微軟正黑體" panose="020B0604030504040204" pitchFamily="34" charset="-120"/>
                          <a:ea typeface="微軟正黑體" panose="020B0604030504040204" pitchFamily="34" charset="-120"/>
                          <a:cs typeface="+mn-cs"/>
                        </a:rPr>
                        <a:t>6-sigma</a:t>
                      </a:r>
                      <a:r>
                        <a:rPr lang="zh-CN" altLang="en-US" sz="900" b="0" kern="1200" dirty="0">
                          <a:solidFill>
                            <a:schemeClr val="tx1"/>
                          </a:solidFill>
                          <a:latin typeface="微軟正黑體" panose="020B0604030504040204" pitchFamily="34" charset="-120"/>
                          <a:ea typeface="微軟正黑體" panose="020B0604030504040204" pitchFamily="34" charset="-120"/>
                          <a:cs typeface="+mn-cs"/>
                        </a:rPr>
                        <a:t>種子講師培育、</a:t>
                      </a:r>
                      <a:r>
                        <a:rPr lang="en-US" altLang="zh-CN" sz="900" b="0" kern="1200" dirty="0">
                          <a:solidFill>
                            <a:schemeClr val="tx1"/>
                          </a:solidFill>
                          <a:latin typeface="微軟正黑體" panose="020B0604030504040204" pitchFamily="34" charset="-120"/>
                          <a:ea typeface="微軟正黑體" panose="020B0604030504040204" pitchFamily="34" charset="-120"/>
                          <a:cs typeface="+mn-cs"/>
                        </a:rPr>
                        <a:t>TPS</a:t>
                      </a:r>
                      <a:r>
                        <a:rPr lang="zh-CN" altLang="en-US" sz="900" b="0" kern="1200" dirty="0">
                          <a:solidFill>
                            <a:schemeClr val="tx1"/>
                          </a:solidFill>
                          <a:latin typeface="微軟正黑體" panose="020B0604030504040204" pitchFamily="34" charset="-120"/>
                          <a:ea typeface="微軟正黑體" panose="020B0604030504040204" pitchFamily="34" charset="-120"/>
                          <a:cs typeface="+mn-cs"/>
                        </a:rPr>
                        <a:t>課程、安全員培訓。</a:t>
                      </a:r>
                      <a:r>
                        <a:rPr lang="en-US" altLang="zh-CN" sz="900" kern="1200" dirty="0">
                          <a:solidFill>
                            <a:schemeClr val="tx1"/>
                          </a:solidFill>
                          <a:latin typeface="微軟正黑體" panose="020B0604030504040204" pitchFamily="34" charset="-120"/>
                          <a:ea typeface="微軟正黑體" panose="020B0604030504040204" pitchFamily="34" charset="-120"/>
                          <a:cs typeface="+mn-cs"/>
                        </a:rPr>
                        <a:t>TPS</a:t>
                      </a:r>
                      <a:r>
                        <a:rPr lang="zh-CN" altLang="en-US" sz="900" kern="1200" dirty="0">
                          <a:solidFill>
                            <a:schemeClr val="tx1"/>
                          </a:solidFill>
                          <a:latin typeface="微軟正黑體" panose="020B0604030504040204" pitchFamily="34" charset="-120"/>
                          <a:ea typeface="微軟正黑體" panose="020B0604030504040204" pitchFamily="34" charset="-120"/>
                          <a:cs typeface="+mn-cs"/>
                        </a:rPr>
                        <a:t>初中級人才培養，</a:t>
                      </a:r>
                      <a:r>
                        <a:rPr lang="en-US" altLang="zh-CN" sz="900" kern="1200" dirty="0">
                          <a:solidFill>
                            <a:schemeClr val="tx1"/>
                          </a:solidFill>
                          <a:latin typeface="微軟正黑體" panose="020B0604030504040204" pitchFamily="34" charset="-120"/>
                          <a:ea typeface="微軟正黑體" panose="020B0604030504040204" pitchFamily="34" charset="-120"/>
                          <a:cs typeface="+mn-cs"/>
                        </a:rPr>
                        <a:t>total</a:t>
                      </a:r>
                      <a:r>
                        <a:rPr lang="zh-CN" altLang="en-US" sz="900" kern="1200" dirty="0">
                          <a:solidFill>
                            <a:schemeClr val="tx1"/>
                          </a:solidFill>
                          <a:latin typeface="微軟正黑體" panose="020B0604030504040204" pitchFamily="34" charset="-120"/>
                          <a:ea typeface="微軟正黑體" panose="020B0604030504040204" pitchFamily="34" charset="-120"/>
                          <a:cs typeface="+mn-cs"/>
                        </a:rPr>
                        <a:t>：</a:t>
                      </a:r>
                      <a:r>
                        <a:rPr lang="en-US" altLang="zh-CN" sz="900" kern="1200" dirty="0">
                          <a:solidFill>
                            <a:schemeClr val="tx1"/>
                          </a:solidFill>
                          <a:latin typeface="微軟正黑體" panose="020B0604030504040204" pitchFamily="34" charset="-120"/>
                          <a:ea typeface="微軟正黑體" panose="020B0604030504040204" pitchFamily="34" charset="-120"/>
                          <a:cs typeface="+mn-cs"/>
                        </a:rPr>
                        <a:t>75</a:t>
                      </a:r>
                      <a:r>
                        <a:rPr lang="zh-CN" altLang="en-US" sz="900" kern="1200" dirty="0">
                          <a:solidFill>
                            <a:schemeClr val="tx1"/>
                          </a:solidFill>
                          <a:latin typeface="微軟正黑體" panose="020B0604030504040204" pitchFamily="34" charset="-120"/>
                          <a:ea typeface="微軟正黑體" panose="020B0604030504040204" pitchFamily="34" charset="-120"/>
                          <a:cs typeface="+mn-cs"/>
                        </a:rPr>
                        <a:t>人。</a:t>
                      </a:r>
                      <a:r>
                        <a:rPr lang="en-US" altLang="zh-CN" sz="900" kern="1200" dirty="0">
                          <a:solidFill>
                            <a:schemeClr val="tx1"/>
                          </a:solidFill>
                          <a:latin typeface="微軟正黑體" panose="020B0604030504040204" pitchFamily="34" charset="-120"/>
                          <a:ea typeface="微軟正黑體" panose="020B0604030504040204" pitchFamily="34" charset="-120"/>
                          <a:cs typeface="+mn-cs"/>
                        </a:rPr>
                        <a:t>TPS</a:t>
                      </a:r>
                      <a:r>
                        <a:rPr lang="zh-CN" altLang="en-US" sz="900" kern="1200" dirty="0">
                          <a:solidFill>
                            <a:schemeClr val="tx1"/>
                          </a:solidFill>
                          <a:latin typeface="微軟正黑體" panose="020B0604030504040204" pitchFamily="34" charset="-120"/>
                          <a:ea typeface="微軟正黑體" panose="020B0604030504040204" pitchFamily="34" charset="-120"/>
                          <a:cs typeface="+mn-cs"/>
                        </a:rPr>
                        <a:t>道場基礎培訓、</a:t>
                      </a:r>
                      <a:r>
                        <a:rPr lang="en-US" altLang="zh-CN" sz="900" kern="1200" dirty="0">
                          <a:solidFill>
                            <a:schemeClr val="tx1"/>
                          </a:solidFill>
                          <a:latin typeface="微軟正黑體" panose="020B0604030504040204" pitchFamily="34" charset="-120"/>
                          <a:ea typeface="微軟正黑體" panose="020B0604030504040204" pitchFamily="34" charset="-120"/>
                          <a:cs typeface="+mn-cs"/>
                        </a:rPr>
                        <a:t>TPM</a:t>
                      </a:r>
                      <a:r>
                        <a:rPr lang="zh-CN" altLang="en-US" sz="900" kern="1200" dirty="0">
                          <a:solidFill>
                            <a:schemeClr val="tx1"/>
                          </a:solidFill>
                          <a:latin typeface="微軟正黑體" panose="020B0604030504040204" pitchFamily="34" charset="-120"/>
                          <a:ea typeface="微軟正黑體" panose="020B0604030504040204" pitchFamily="34" charset="-120"/>
                          <a:cs typeface="+mn-cs"/>
                        </a:rPr>
                        <a:t>通識課程、</a:t>
                      </a:r>
                      <a:r>
                        <a:rPr lang="en-US" altLang="zh-CN" sz="900" kern="1200" dirty="0">
                          <a:solidFill>
                            <a:schemeClr val="tx1"/>
                          </a:solidFill>
                          <a:latin typeface="微軟正黑體" panose="020B0604030504040204" pitchFamily="34" charset="-120"/>
                          <a:ea typeface="微軟正黑體" panose="020B0604030504040204" pitchFamily="34" charset="-120"/>
                          <a:cs typeface="+mn-cs"/>
                        </a:rPr>
                        <a:t>LCIA</a:t>
                      </a:r>
                      <a:r>
                        <a:rPr lang="zh-TW" altLang="en-US" sz="900" kern="1200" dirty="0">
                          <a:solidFill>
                            <a:schemeClr val="tx1"/>
                          </a:solidFill>
                          <a:latin typeface="微軟正黑體" panose="020B0604030504040204" pitchFamily="34" charset="-120"/>
                          <a:ea typeface="微軟正黑體" panose="020B0604030504040204" pitchFamily="34" charset="-120"/>
                          <a:cs typeface="+mn-cs"/>
                        </a:rPr>
                        <a:t>技能培訓</a:t>
                      </a:r>
                      <a:r>
                        <a:rPr lang="zh-CN" altLang="en-US" sz="900" kern="1200" dirty="0">
                          <a:solidFill>
                            <a:schemeClr val="tx1"/>
                          </a:solidFill>
                          <a:latin typeface="微軟正黑體" panose="020B0604030504040204" pitchFamily="34" charset="-120"/>
                          <a:ea typeface="微軟正黑體" panose="020B0604030504040204" pitchFamily="34" charset="-120"/>
                          <a:cs typeface="+mn-cs"/>
                        </a:rPr>
                        <a:t>，</a:t>
                      </a:r>
                      <a:r>
                        <a:rPr lang="en-US" altLang="zh-CN" sz="900" kern="1200" dirty="0">
                          <a:solidFill>
                            <a:schemeClr val="tx1"/>
                          </a:solidFill>
                          <a:latin typeface="微軟正黑體" panose="020B0604030504040204" pitchFamily="34" charset="-120"/>
                          <a:ea typeface="微軟正黑體" panose="020B0604030504040204" pitchFamily="34" charset="-120"/>
                          <a:cs typeface="+mn-cs"/>
                        </a:rPr>
                        <a:t>total</a:t>
                      </a:r>
                      <a:r>
                        <a:rPr lang="zh-CN" altLang="en-US" sz="900" kern="1200" dirty="0">
                          <a:solidFill>
                            <a:schemeClr val="tx1"/>
                          </a:solidFill>
                          <a:latin typeface="微軟正黑體" panose="020B0604030504040204" pitchFamily="34" charset="-120"/>
                          <a:ea typeface="微軟正黑體" panose="020B0604030504040204" pitchFamily="34" charset="-120"/>
                          <a:cs typeface="+mn-cs"/>
                        </a:rPr>
                        <a:t>：</a:t>
                      </a:r>
                      <a:r>
                        <a:rPr lang="en-US" altLang="zh-CN" sz="900" kern="1200" dirty="0">
                          <a:solidFill>
                            <a:schemeClr val="tx1"/>
                          </a:solidFill>
                          <a:latin typeface="微軟正黑體" panose="020B0604030504040204" pitchFamily="34" charset="-120"/>
                          <a:ea typeface="微軟正黑體" panose="020B0604030504040204" pitchFamily="34" charset="-120"/>
                          <a:cs typeface="+mn-cs"/>
                        </a:rPr>
                        <a:t>462</a:t>
                      </a:r>
                      <a:r>
                        <a:rPr lang="zh-CN" altLang="en-US" sz="900" kern="1200" dirty="0">
                          <a:solidFill>
                            <a:schemeClr val="tx1"/>
                          </a:solidFill>
                          <a:latin typeface="微軟正黑體" panose="020B0604030504040204" pitchFamily="34" charset="-120"/>
                          <a:ea typeface="微軟正黑體" panose="020B0604030504040204" pitchFamily="34" charset="-120"/>
                          <a:cs typeface="+mn-cs"/>
                        </a:rPr>
                        <a:t>人。</a:t>
                      </a:r>
                      <a:endParaRPr lang="en-US" altLang="zh-CN" sz="900" b="0" kern="1200" dirty="0">
                        <a:solidFill>
                          <a:schemeClr val="tx1"/>
                        </a:solidFill>
                        <a:latin typeface="微軟正黑體" panose="020B0604030504040204" pitchFamily="34" charset="-120"/>
                        <a:ea typeface="微軟正黑體" panose="020B0604030504040204" pitchFamily="34" charset="-120"/>
                        <a:cs typeface="+mn-cs"/>
                      </a:endParaRPr>
                    </a:p>
                    <a:p>
                      <a:pPr marL="285750" marR="0" indent="-285750" algn="l" defTabSz="91176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sz="900" b="0" kern="1200" dirty="0">
                          <a:solidFill>
                            <a:schemeClr val="tx1"/>
                          </a:solidFill>
                          <a:latin typeface="微軟正黑體" panose="020B0604030504040204" pitchFamily="34" charset="-120"/>
                          <a:ea typeface="微軟正黑體" panose="020B0604030504040204" pitchFamily="34" charset="-120"/>
                          <a:cs typeface="+mn-cs"/>
                        </a:rPr>
                        <a:t>2019</a:t>
                      </a:r>
                      <a:r>
                        <a:rPr lang="zh-CN" altLang="en-US" sz="900" b="0" kern="1200" dirty="0">
                          <a:solidFill>
                            <a:schemeClr val="tx1"/>
                          </a:solidFill>
                          <a:latin typeface="微軟正黑體" panose="020B0604030504040204" pitchFamily="34" charset="-120"/>
                          <a:ea typeface="微軟正黑體" panose="020B0604030504040204" pitchFamily="34" charset="-120"/>
                          <a:cs typeface="+mn-cs"/>
                        </a:rPr>
                        <a:t>年</a:t>
                      </a:r>
                      <a:r>
                        <a:rPr lang="en-US" altLang="zh-CN" sz="900" b="0" kern="1200" dirty="0">
                          <a:solidFill>
                            <a:schemeClr val="tx1"/>
                          </a:solidFill>
                          <a:latin typeface="微軟正黑體" panose="020B0604030504040204" pitchFamily="34" charset="-120"/>
                          <a:ea typeface="微軟正黑體" panose="020B0604030504040204" pitchFamily="34" charset="-120"/>
                          <a:cs typeface="+mn-cs"/>
                        </a:rPr>
                        <a:t>4</a:t>
                      </a:r>
                      <a:r>
                        <a:rPr lang="zh-CN" altLang="en-US" sz="900" b="0" kern="1200" dirty="0">
                          <a:solidFill>
                            <a:schemeClr val="tx1"/>
                          </a:solidFill>
                          <a:latin typeface="微軟正黑體" panose="020B0604030504040204" pitchFamily="34" charset="-120"/>
                          <a:ea typeface="微軟正黑體" panose="020B0604030504040204" pitchFamily="34" charset="-120"/>
                          <a:cs typeface="+mn-cs"/>
                        </a:rPr>
                        <a:t>月完成最低薪資調整；</a:t>
                      </a:r>
                      <a:r>
                        <a:rPr lang="zh-TW" altLang="en-US" sz="900" b="0" kern="1200" dirty="0">
                          <a:solidFill>
                            <a:schemeClr val="tx1"/>
                          </a:solidFill>
                          <a:latin typeface="微軟正黑體" panose="020B0604030504040204" pitchFamily="34" charset="-120"/>
                          <a:ea typeface="微軟正黑體" panose="020B0604030504040204" pitchFamily="34" charset="-120"/>
                          <a:cs typeface="+mn-cs"/>
                        </a:rPr>
                        <a:t>所有員工按時繳納保險；新進和續約的合同簽署率</a:t>
                      </a:r>
                      <a:r>
                        <a:rPr lang="en-US" altLang="zh-TW" sz="900" b="0" kern="1200" dirty="0">
                          <a:solidFill>
                            <a:schemeClr val="tx1"/>
                          </a:solidFill>
                          <a:latin typeface="微軟正黑體" panose="020B0604030504040204" pitchFamily="34" charset="-120"/>
                          <a:ea typeface="微軟正黑體" panose="020B0604030504040204" pitchFamily="34" charset="-120"/>
                          <a:cs typeface="+mn-cs"/>
                        </a:rPr>
                        <a:t>100%</a:t>
                      </a:r>
                      <a:r>
                        <a:rPr lang="zh-TW" altLang="en-US" sz="900" b="0" kern="1200" dirty="0">
                          <a:solidFill>
                            <a:schemeClr val="tx1"/>
                          </a:solidFill>
                          <a:latin typeface="微軟正黑體" panose="020B0604030504040204" pitchFamily="34" charset="-120"/>
                          <a:ea typeface="微軟正黑體" panose="020B0604030504040204" pitchFamily="34" charset="-120"/>
                          <a:cs typeface="+mn-cs"/>
                        </a:rPr>
                        <a:t>。</a:t>
                      </a:r>
                    </a:p>
                    <a:p>
                      <a:pPr marL="0" marR="0" indent="0" algn="l" defTabSz="911764" rtl="0" eaLnBrk="1" fontAlgn="auto" latinLnBrk="0" hangingPunct="1">
                        <a:lnSpc>
                          <a:spcPct val="100000"/>
                        </a:lnSpc>
                        <a:spcBef>
                          <a:spcPts val="0"/>
                        </a:spcBef>
                        <a:spcAft>
                          <a:spcPts val="0"/>
                        </a:spcAft>
                        <a:buClrTx/>
                        <a:buSzTx/>
                        <a:buFont typeface="Arial" panose="020B0604020202020204" pitchFamily="34" charset="0"/>
                        <a:buNone/>
                        <a:tabLst/>
                        <a:defRPr/>
                      </a:pPr>
                      <a:endParaRPr lang="zh-TW" altLang="en-US" sz="900" b="0" kern="1200" dirty="0">
                        <a:solidFill>
                          <a:schemeClr val="tx1"/>
                        </a:solidFill>
                        <a:latin typeface="微軟正黑體" panose="020B0604030504040204" pitchFamily="34" charset="-120"/>
                        <a:ea typeface="微軟正黑體" panose="020B0604030504040204" pitchFamily="34" charset="-120"/>
                        <a:cs typeface="+mn-cs"/>
                      </a:endParaRPr>
                    </a:p>
                  </a:txBody>
                  <a:tcPr marL="78191" marR="78191" marT="41468" marB="414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 xmlns:a16="http://schemas.microsoft.com/office/drawing/2014/main" val="10001"/>
                  </a:ext>
                </a:extLst>
              </a:tr>
              <a:tr h="848152">
                <a:tc>
                  <a:txBody>
                    <a:bodyPr/>
                    <a:lstStyle/>
                    <a:p>
                      <a:pPr algn="ctr"/>
                      <a:r>
                        <a:rPr lang="en-US" altLang="zh-TW" sz="1200" b="0" dirty="0">
                          <a:solidFill>
                            <a:schemeClr val="tx1"/>
                          </a:solidFill>
                          <a:latin typeface="微軟正黑體" panose="020B0604030504040204" pitchFamily="34" charset="-120"/>
                          <a:ea typeface="微軟正黑體" panose="020B0604030504040204" pitchFamily="34" charset="-120"/>
                        </a:rPr>
                        <a:t>2020</a:t>
                      </a:r>
                      <a:r>
                        <a:rPr lang="zh-TW" altLang="en-US" sz="1200" b="0" dirty="0">
                          <a:solidFill>
                            <a:schemeClr val="tx1"/>
                          </a:solidFill>
                          <a:latin typeface="微軟正黑體" panose="020B0604030504040204" pitchFamily="34" charset="-120"/>
                          <a:ea typeface="微軟正黑體" panose="020B0604030504040204" pitchFamily="34" charset="-120"/>
                        </a:rPr>
                        <a:t>年推展重點</a:t>
                      </a:r>
                      <a:endParaRPr lang="en-US" altLang="zh-TW" sz="1200" b="0" dirty="0">
                        <a:solidFill>
                          <a:schemeClr val="tx1"/>
                        </a:solidFill>
                        <a:latin typeface="微軟正黑體" panose="020B0604030504040204" pitchFamily="34" charset="-120"/>
                        <a:ea typeface="微軟正黑體" panose="020B0604030504040204" pitchFamily="34" charset="-120"/>
                      </a:endParaRPr>
                    </a:p>
                  </a:txBody>
                  <a:tcPr marL="78191" marR="78191" marT="41468" marB="414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gridSpan="2">
                  <a:txBody>
                    <a:bodyPr/>
                    <a:lstStyle/>
                    <a:p>
                      <a:pPr marL="285750" marR="0" indent="-285750" algn="l" defTabSz="91176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900" b="0" dirty="0">
                          <a:solidFill>
                            <a:schemeClr val="tx1"/>
                          </a:solidFill>
                          <a:latin typeface="微軟正黑體" panose="020B0604030504040204" pitchFamily="34" charset="-120"/>
                          <a:ea typeface="微軟正黑體" panose="020B0604030504040204" pitchFamily="34" charset="-120"/>
                        </a:rPr>
                        <a:t>員工福利</a:t>
                      </a:r>
                      <a:r>
                        <a:rPr lang="en-US" altLang="zh-CN" sz="900" b="0" dirty="0">
                          <a:solidFill>
                            <a:schemeClr val="tx1"/>
                          </a:solidFill>
                          <a:latin typeface="微軟正黑體" panose="020B0604030504040204" pitchFamily="34" charset="-120"/>
                          <a:ea typeface="微軟正黑體" panose="020B0604030504040204" pitchFamily="34" charset="-120"/>
                        </a:rPr>
                        <a:t>--</a:t>
                      </a:r>
                      <a:r>
                        <a:rPr lang="zh-CN" altLang="en-US" sz="900" b="0" dirty="0">
                          <a:solidFill>
                            <a:schemeClr val="tx1"/>
                          </a:solidFill>
                          <a:latin typeface="微軟正黑體" panose="020B0604030504040204" pitchFamily="34" charset="-120"/>
                          <a:ea typeface="微軟正黑體" panose="020B0604030504040204" pitchFamily="34" charset="-120"/>
                        </a:rPr>
                        <a:t>每月至少舉辦活動一次，</a:t>
                      </a:r>
                      <a:r>
                        <a:rPr lang="zh-TW" altLang="en-US" sz="900" b="0" dirty="0">
                          <a:solidFill>
                            <a:schemeClr val="tx1"/>
                          </a:solidFill>
                          <a:latin typeface="微軟正黑體" panose="020B0604030504040204" pitchFamily="34" charset="-120"/>
                          <a:ea typeface="微軟正黑體" panose="020B0604030504040204" pitchFamily="34" charset="-120"/>
                        </a:rPr>
                        <a:t>定期</a:t>
                      </a:r>
                      <a:r>
                        <a:rPr lang="zh-CN" altLang="en-US" sz="900" b="0" dirty="0">
                          <a:solidFill>
                            <a:schemeClr val="tx1"/>
                          </a:solidFill>
                          <a:latin typeface="微軟正黑體" panose="020B0604030504040204" pitchFamily="34" charset="-120"/>
                          <a:ea typeface="微軟正黑體" panose="020B0604030504040204" pitchFamily="34" charset="-120"/>
                        </a:rPr>
                        <a:t>召開員工</a:t>
                      </a:r>
                      <a:r>
                        <a:rPr lang="zh-TW" altLang="en-US" sz="900" b="0" dirty="0">
                          <a:solidFill>
                            <a:schemeClr val="tx1"/>
                          </a:solidFill>
                          <a:latin typeface="微軟正黑體" panose="020B0604030504040204" pitchFamily="34" charset="-120"/>
                          <a:ea typeface="微軟正黑體" panose="020B0604030504040204" pitchFamily="34" charset="-120"/>
                        </a:rPr>
                        <a:t>關懷會</a:t>
                      </a:r>
                      <a:r>
                        <a:rPr lang="zh-CN" altLang="en-US" sz="900" b="0" dirty="0">
                          <a:solidFill>
                            <a:schemeClr val="tx1"/>
                          </a:solidFill>
                          <a:latin typeface="微軟正黑體" panose="020B0604030504040204" pitchFamily="34" charset="-120"/>
                          <a:ea typeface="微軟正黑體" panose="020B0604030504040204" pitchFamily="34" charset="-120"/>
                        </a:rPr>
                        <a:t>，加強與員工的互動，提高員工的工作熱情，豐富員工的業餘生活。</a:t>
                      </a:r>
                      <a:endParaRPr lang="en-US" altLang="zh-CN" sz="900" b="0" dirty="0">
                        <a:solidFill>
                          <a:schemeClr val="tx1"/>
                        </a:solidFill>
                        <a:latin typeface="微軟正黑體" panose="020B0604030504040204" pitchFamily="34" charset="-120"/>
                        <a:ea typeface="微軟正黑體" panose="020B0604030504040204" pitchFamily="34" charset="-120"/>
                      </a:endParaRPr>
                    </a:p>
                    <a:p>
                      <a:pPr marL="285750" marR="0" indent="-285750" algn="l" defTabSz="91176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900" b="0" dirty="0">
                          <a:solidFill>
                            <a:schemeClr val="tx1"/>
                          </a:solidFill>
                          <a:latin typeface="微軟正黑體" panose="020B0604030504040204" pitchFamily="34" charset="-120"/>
                          <a:ea typeface="微軟正黑體" panose="020B0604030504040204" pitchFamily="34" charset="-120"/>
                        </a:rPr>
                        <a:t>根據</a:t>
                      </a:r>
                      <a:r>
                        <a:rPr lang="en-US" altLang="zh-TW" sz="900" b="0" dirty="0">
                          <a:solidFill>
                            <a:schemeClr val="tx1"/>
                          </a:solidFill>
                          <a:latin typeface="微軟正黑體" panose="020B0604030504040204" pitchFamily="34" charset="-120"/>
                          <a:ea typeface="微軟正黑體" panose="020B0604030504040204" pitchFamily="34" charset="-120"/>
                        </a:rPr>
                        <a:t>2020</a:t>
                      </a:r>
                      <a:r>
                        <a:rPr lang="zh-TW" altLang="en-US" sz="900" b="0" dirty="0">
                          <a:solidFill>
                            <a:schemeClr val="tx1"/>
                          </a:solidFill>
                          <a:latin typeface="微軟正黑體" panose="020B0604030504040204" pitchFamily="34" charset="-120"/>
                          <a:ea typeface="微軟正黑體" panose="020B0604030504040204" pitchFamily="34" charset="-120"/>
                        </a:rPr>
                        <a:t>年年度培訓計劃落實至各部門，加強各部門專業培訓。</a:t>
                      </a:r>
                      <a:r>
                        <a:rPr lang="zh-CN" altLang="en-US" sz="900" b="0" dirty="0">
                          <a:solidFill>
                            <a:schemeClr val="tx1"/>
                          </a:solidFill>
                          <a:latin typeface="微軟正黑體" panose="020B0604030504040204" pitchFamily="34" charset="-120"/>
                          <a:ea typeface="微軟正黑體" panose="020B0604030504040204" pitchFamily="34" charset="-120"/>
                        </a:rPr>
                        <a:t>通過推行</a:t>
                      </a:r>
                      <a:r>
                        <a:rPr lang="en-US" altLang="zh-CN" sz="900" b="0" dirty="0">
                          <a:solidFill>
                            <a:schemeClr val="tx1"/>
                          </a:solidFill>
                          <a:latin typeface="微軟正黑體" panose="020B0604030504040204" pitchFamily="34" charset="-120"/>
                          <a:ea typeface="微軟正黑體" panose="020B0604030504040204" pitchFamily="34" charset="-120"/>
                        </a:rPr>
                        <a:t>TPS</a:t>
                      </a:r>
                      <a:r>
                        <a:rPr lang="zh-CN" altLang="en-US" sz="900" b="0" dirty="0">
                          <a:solidFill>
                            <a:schemeClr val="tx1"/>
                          </a:solidFill>
                          <a:latin typeface="微軟正黑體" panose="020B0604030504040204" pitchFamily="34" charset="-120"/>
                          <a:ea typeface="微軟正黑體" panose="020B0604030504040204" pitchFamily="34" charset="-120"/>
                        </a:rPr>
                        <a:t>培訓和</a:t>
                      </a:r>
                      <a:r>
                        <a:rPr lang="en-US" altLang="zh-CN" sz="900" b="0" dirty="0">
                          <a:solidFill>
                            <a:schemeClr val="tx1"/>
                          </a:solidFill>
                          <a:latin typeface="微軟正黑體" panose="020B0604030504040204" pitchFamily="34" charset="-120"/>
                          <a:ea typeface="微軟正黑體" panose="020B0604030504040204" pitchFamily="34" charset="-120"/>
                        </a:rPr>
                        <a:t>PIP</a:t>
                      </a:r>
                      <a:r>
                        <a:rPr lang="zh-CN" altLang="en-US" sz="900" b="0" dirty="0">
                          <a:solidFill>
                            <a:schemeClr val="tx1"/>
                          </a:solidFill>
                          <a:latin typeface="微軟正黑體" panose="020B0604030504040204" pitchFamily="34" charset="-120"/>
                          <a:ea typeface="微軟正黑體" panose="020B0604030504040204" pitchFamily="34" charset="-120"/>
                        </a:rPr>
                        <a:t>自主改善活動，</a:t>
                      </a:r>
                      <a:r>
                        <a:rPr lang="zh-TW" altLang="en-US" sz="900" b="0" dirty="0">
                          <a:solidFill>
                            <a:schemeClr val="tx1"/>
                          </a:solidFill>
                          <a:latin typeface="微軟正黑體" panose="020B0604030504040204" pitchFamily="34" charset="-120"/>
                          <a:ea typeface="微軟正黑體" panose="020B0604030504040204" pitchFamily="34" charset="-120"/>
                        </a:rPr>
                        <a:t>提升員工的積極性</a:t>
                      </a:r>
                      <a:r>
                        <a:rPr lang="en-US" altLang="zh-TW" sz="900" b="0" dirty="0">
                          <a:solidFill>
                            <a:schemeClr val="tx1"/>
                          </a:solidFill>
                          <a:latin typeface="微軟正黑體" panose="020B0604030504040204" pitchFamily="34" charset="-120"/>
                          <a:ea typeface="微軟正黑體" panose="020B0604030504040204" pitchFamily="34" charset="-120"/>
                        </a:rPr>
                        <a:t>,</a:t>
                      </a:r>
                      <a:r>
                        <a:rPr lang="zh-TW" altLang="en-US" sz="900" b="0" dirty="0">
                          <a:solidFill>
                            <a:schemeClr val="tx1"/>
                          </a:solidFill>
                          <a:latin typeface="微軟正黑體" panose="020B0604030504040204" pitchFamily="34" charset="-120"/>
                          <a:ea typeface="微軟正黑體" panose="020B0604030504040204" pitchFamily="34" charset="-120"/>
                        </a:rPr>
                        <a:t>進一步提升本職業務技能提升</a:t>
                      </a:r>
                      <a:r>
                        <a:rPr lang="en-US" altLang="zh-TW" sz="900" b="0" dirty="0">
                          <a:solidFill>
                            <a:schemeClr val="tx1"/>
                          </a:solidFill>
                          <a:latin typeface="微軟正黑體" panose="020B0604030504040204" pitchFamily="34" charset="-120"/>
                          <a:ea typeface="微軟正黑體" panose="020B0604030504040204" pitchFamily="34" charset="-120"/>
                        </a:rPr>
                        <a:t>,</a:t>
                      </a:r>
                      <a:r>
                        <a:rPr lang="zh-TW" altLang="en-US" sz="900" b="0" dirty="0">
                          <a:solidFill>
                            <a:schemeClr val="tx1"/>
                          </a:solidFill>
                          <a:latin typeface="微軟正黑體" panose="020B0604030504040204" pitchFamily="34" charset="-120"/>
                          <a:ea typeface="微軟正黑體" panose="020B0604030504040204" pitchFamily="34" charset="-120"/>
                        </a:rPr>
                        <a:t>通過持續的改善工作</a:t>
                      </a:r>
                      <a:r>
                        <a:rPr lang="en-US" altLang="zh-TW" sz="900" b="0" dirty="0">
                          <a:solidFill>
                            <a:schemeClr val="tx1"/>
                          </a:solidFill>
                          <a:latin typeface="微軟正黑體" panose="020B0604030504040204" pitchFamily="34" charset="-120"/>
                          <a:ea typeface="微軟正黑體" panose="020B0604030504040204" pitchFamily="34" charset="-120"/>
                        </a:rPr>
                        <a:t>,</a:t>
                      </a:r>
                      <a:r>
                        <a:rPr lang="zh-TW" altLang="en-US" sz="900" b="0" dirty="0">
                          <a:solidFill>
                            <a:schemeClr val="tx1"/>
                          </a:solidFill>
                          <a:latin typeface="微軟正黑體" panose="020B0604030504040204" pitchFamily="34" charset="-120"/>
                          <a:ea typeface="微軟正黑體" panose="020B0604030504040204" pitchFamily="34" charset="-120"/>
                        </a:rPr>
                        <a:t>達到提質</a:t>
                      </a:r>
                      <a:r>
                        <a:rPr lang="en-US" altLang="zh-TW" sz="900" b="0" dirty="0">
                          <a:solidFill>
                            <a:schemeClr val="tx1"/>
                          </a:solidFill>
                          <a:latin typeface="微軟正黑體" panose="020B0604030504040204" pitchFamily="34" charset="-120"/>
                          <a:ea typeface="微軟正黑體" panose="020B0604030504040204" pitchFamily="34" charset="-120"/>
                        </a:rPr>
                        <a:t>,</a:t>
                      </a:r>
                      <a:r>
                        <a:rPr lang="zh-TW" altLang="en-US" sz="900" b="0" dirty="0">
                          <a:solidFill>
                            <a:schemeClr val="tx1"/>
                          </a:solidFill>
                          <a:latin typeface="微軟正黑體" panose="020B0604030504040204" pitchFamily="34" charset="-120"/>
                          <a:ea typeface="微軟正黑體" panose="020B0604030504040204" pitchFamily="34" charset="-120"/>
                        </a:rPr>
                        <a:t>降本</a:t>
                      </a:r>
                      <a:r>
                        <a:rPr lang="en-US" altLang="zh-TW" sz="900" b="0" dirty="0">
                          <a:solidFill>
                            <a:schemeClr val="tx1"/>
                          </a:solidFill>
                          <a:latin typeface="微軟正黑體" panose="020B0604030504040204" pitchFamily="34" charset="-120"/>
                          <a:ea typeface="微軟正黑體" panose="020B0604030504040204" pitchFamily="34" charset="-120"/>
                        </a:rPr>
                        <a:t>,</a:t>
                      </a:r>
                      <a:r>
                        <a:rPr lang="zh-TW" altLang="en-US" sz="900" b="0" dirty="0">
                          <a:solidFill>
                            <a:schemeClr val="tx1"/>
                          </a:solidFill>
                          <a:latin typeface="微軟正黑體" panose="020B0604030504040204" pitchFamily="34" charset="-120"/>
                          <a:ea typeface="微軟正黑體" panose="020B0604030504040204" pitchFamily="34" charset="-120"/>
                        </a:rPr>
                        <a:t>增效</a:t>
                      </a:r>
                      <a:r>
                        <a:rPr lang="en-US" altLang="zh-TW" sz="900" b="0" dirty="0">
                          <a:solidFill>
                            <a:schemeClr val="tx1"/>
                          </a:solidFill>
                          <a:latin typeface="微軟正黑體" panose="020B0604030504040204" pitchFamily="34" charset="-120"/>
                          <a:ea typeface="微軟正黑體" panose="020B0604030504040204" pitchFamily="34" charset="-120"/>
                        </a:rPr>
                        <a:t>,</a:t>
                      </a:r>
                      <a:r>
                        <a:rPr lang="zh-TW" altLang="en-US" sz="900" b="0" dirty="0">
                          <a:solidFill>
                            <a:schemeClr val="tx1"/>
                          </a:solidFill>
                          <a:latin typeface="微軟正黑體" panose="020B0604030504040204" pitchFamily="34" charset="-120"/>
                          <a:ea typeface="微軟正黑體" panose="020B0604030504040204" pitchFamily="34" charset="-120"/>
                        </a:rPr>
                        <a:t>減庫</a:t>
                      </a:r>
                      <a:r>
                        <a:rPr lang="zh-CN" altLang="en-US" sz="900" b="0" dirty="0">
                          <a:solidFill>
                            <a:schemeClr val="tx1"/>
                          </a:solidFill>
                          <a:latin typeface="微軟正黑體" panose="020B0604030504040204" pitchFamily="34" charset="-120"/>
                          <a:ea typeface="微軟正黑體" panose="020B0604030504040204" pitchFamily="34" charset="-120"/>
                        </a:rPr>
                        <a:t>。開展急救培訓，</a:t>
                      </a:r>
                      <a:r>
                        <a:rPr lang="zh-TW" altLang="en-US" sz="900" b="0" dirty="0">
                          <a:solidFill>
                            <a:schemeClr val="tx1"/>
                          </a:solidFill>
                          <a:latin typeface="微軟正黑體" panose="020B0604030504040204" pitchFamily="34" charset="-120"/>
                          <a:ea typeface="微軟正黑體" panose="020B0604030504040204" pitchFamily="34" charset="-120"/>
                        </a:rPr>
                        <a:t>普及救護常識</a:t>
                      </a:r>
                      <a:r>
                        <a:rPr lang="zh-CN" altLang="en-US" sz="900" b="0" dirty="0">
                          <a:solidFill>
                            <a:schemeClr val="tx1"/>
                          </a:solidFill>
                          <a:latin typeface="微軟正黑體" panose="020B0604030504040204" pitchFamily="34" charset="-120"/>
                          <a:ea typeface="微軟正黑體" panose="020B0604030504040204" pitchFamily="34" charset="-120"/>
                        </a:rPr>
                        <a:t>。</a:t>
                      </a:r>
                      <a:endParaRPr lang="en-US" altLang="zh-CN" sz="900" b="0" dirty="0">
                        <a:solidFill>
                          <a:schemeClr val="tx1"/>
                        </a:solidFill>
                        <a:latin typeface="微軟正黑體" panose="020B0604030504040204" pitchFamily="34" charset="-120"/>
                        <a:ea typeface="微軟正黑體" panose="020B0604030504040204" pitchFamily="34" charset="-120"/>
                      </a:endParaRPr>
                    </a:p>
                    <a:p>
                      <a:pPr marL="285750" marR="0" indent="-285750" algn="l" defTabSz="91176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900" b="0" dirty="0">
                          <a:solidFill>
                            <a:schemeClr val="tx1"/>
                          </a:solidFill>
                          <a:latin typeface="微軟正黑體" panose="020B0604030504040204" pitchFamily="34" charset="-120"/>
                          <a:ea typeface="微軟正黑體" panose="020B0604030504040204" pitchFamily="34" charset="-120"/>
                        </a:rPr>
                        <a:t>與政府建立良好的</a:t>
                      </a:r>
                      <a:r>
                        <a:rPr lang="zh-TW" altLang="en-US" sz="900" b="0" dirty="0">
                          <a:solidFill>
                            <a:schemeClr val="tx1"/>
                          </a:solidFill>
                          <a:latin typeface="微軟正黑體" panose="020B0604030504040204" pitchFamily="34" charset="-120"/>
                          <a:ea typeface="微軟正黑體" panose="020B0604030504040204" pitchFamily="34" charset="-120"/>
                        </a:rPr>
                        <a:t>互</a:t>
                      </a:r>
                      <a:r>
                        <a:rPr lang="zh-CN" altLang="en-US" sz="900" b="0" dirty="0">
                          <a:solidFill>
                            <a:schemeClr val="tx1"/>
                          </a:solidFill>
                          <a:latin typeface="微軟正黑體" panose="020B0604030504040204" pitchFamily="34" charset="-120"/>
                          <a:ea typeface="微軟正黑體" panose="020B0604030504040204" pitchFamily="34" charset="-120"/>
                        </a:rPr>
                        <a:t>信互助</a:t>
                      </a:r>
                      <a:r>
                        <a:rPr lang="zh-TW" altLang="en-US" sz="900" b="0" dirty="0">
                          <a:solidFill>
                            <a:schemeClr val="tx1"/>
                          </a:solidFill>
                          <a:latin typeface="微軟正黑體" panose="020B0604030504040204" pitchFamily="34" charset="-120"/>
                          <a:ea typeface="微軟正黑體" panose="020B0604030504040204" pitchFamily="34" charset="-120"/>
                        </a:rPr>
                        <a:t>關係，及時瞭解最新的法律法規政策</a:t>
                      </a:r>
                      <a:r>
                        <a:rPr lang="zh-CN" altLang="en-US" sz="900" b="0" dirty="0">
                          <a:solidFill>
                            <a:schemeClr val="tx1"/>
                          </a:solidFill>
                          <a:latin typeface="微軟正黑體" panose="020B0604030504040204" pitchFamily="34" charset="-120"/>
                          <a:ea typeface="微軟正黑體" panose="020B0604030504040204" pitchFamily="34" charset="-120"/>
                        </a:rPr>
                        <a:t>。根據國家法律法規的更新，及時</a:t>
                      </a:r>
                      <a:r>
                        <a:rPr lang="zh-TW" altLang="en-US" sz="900" b="0" dirty="0">
                          <a:solidFill>
                            <a:schemeClr val="tx1"/>
                          </a:solidFill>
                          <a:latin typeface="微軟正黑體" panose="020B0604030504040204" pitchFamily="34" charset="-120"/>
                          <a:ea typeface="微軟正黑體" panose="020B0604030504040204" pitchFamily="34" charset="-120"/>
                        </a:rPr>
                        <a:t>修訂公司</a:t>
                      </a:r>
                      <a:r>
                        <a:rPr lang="zh-CN" altLang="en-US" sz="900" b="0" dirty="0">
                          <a:solidFill>
                            <a:schemeClr val="tx1"/>
                          </a:solidFill>
                          <a:latin typeface="微軟正黑體" panose="020B0604030504040204" pitchFamily="34" charset="-120"/>
                          <a:ea typeface="微軟正黑體" panose="020B0604030504040204" pitchFamily="34" charset="-120"/>
                        </a:rPr>
                        <a:t>法律法</a:t>
                      </a:r>
                      <a:r>
                        <a:rPr lang="zh-TW" altLang="en-US" sz="900" b="0" dirty="0">
                          <a:solidFill>
                            <a:schemeClr val="tx1"/>
                          </a:solidFill>
                          <a:latin typeface="微軟正黑體" panose="020B0604030504040204" pitchFamily="34" charset="-120"/>
                          <a:ea typeface="微軟正黑體" panose="020B0604030504040204" pitchFamily="34" charset="-120"/>
                        </a:rPr>
                        <a:t>規制度並</a:t>
                      </a:r>
                      <a:r>
                        <a:rPr lang="zh-CN" altLang="en-US" sz="900" b="0" dirty="0">
                          <a:solidFill>
                            <a:schemeClr val="tx1"/>
                          </a:solidFill>
                          <a:latin typeface="微軟正黑體" panose="020B0604030504040204" pitchFamily="34" charset="-120"/>
                          <a:ea typeface="微軟正黑體" panose="020B0604030504040204" pitchFamily="34" charset="-120"/>
                        </a:rPr>
                        <a:t>內部加以</a:t>
                      </a:r>
                      <a:r>
                        <a:rPr lang="zh-TW" altLang="en-US" sz="900" b="0" dirty="0">
                          <a:solidFill>
                            <a:schemeClr val="tx1"/>
                          </a:solidFill>
                          <a:latin typeface="微軟正黑體" panose="020B0604030504040204" pitchFamily="34" charset="-120"/>
                          <a:ea typeface="微軟正黑體" panose="020B0604030504040204" pitchFamily="34" charset="-120"/>
                        </a:rPr>
                        <a:t>宣導</a:t>
                      </a:r>
                      <a:r>
                        <a:rPr lang="zh-CN" altLang="en-US" sz="900" b="0" dirty="0">
                          <a:solidFill>
                            <a:schemeClr val="tx1"/>
                          </a:solidFill>
                          <a:latin typeface="微軟正黑體" panose="020B0604030504040204" pitchFamily="34" charset="-120"/>
                          <a:ea typeface="微軟正黑體" panose="020B0604030504040204" pitchFamily="34" charset="-120"/>
                        </a:rPr>
                        <a:t>，做到合法合理，公開公正。</a:t>
                      </a:r>
                      <a:endParaRPr lang="zh-TW" altLang="en-US" sz="900" b="0" dirty="0">
                        <a:solidFill>
                          <a:schemeClr val="tx1"/>
                        </a:solidFill>
                        <a:latin typeface="微軟正黑體" panose="020B0604030504040204" pitchFamily="34" charset="-120"/>
                        <a:ea typeface="微軟正黑體" panose="020B0604030504040204" pitchFamily="34" charset="-120"/>
                      </a:endParaRPr>
                    </a:p>
                    <a:p>
                      <a:pPr marL="0" indent="0">
                        <a:buFont typeface="Arial" panose="020B0604020202020204" pitchFamily="34" charset="0"/>
                        <a:buNone/>
                      </a:pPr>
                      <a:endParaRPr lang="zh-TW" altLang="en-US" sz="900" dirty="0">
                        <a:solidFill>
                          <a:schemeClr val="tx1"/>
                        </a:solidFill>
                        <a:latin typeface="微軟正黑體" panose="020B0604030504040204" pitchFamily="34" charset="-120"/>
                        <a:ea typeface="微軟正黑體" panose="020B0604030504040204" pitchFamily="34" charset="-120"/>
                      </a:endParaRPr>
                    </a:p>
                    <a:p>
                      <a:pPr marL="0" marR="0" indent="0" algn="l" defTabSz="911764" rtl="0" eaLnBrk="1" fontAlgn="auto" latinLnBrk="0" hangingPunct="1">
                        <a:lnSpc>
                          <a:spcPct val="100000"/>
                        </a:lnSpc>
                        <a:spcBef>
                          <a:spcPts val="0"/>
                        </a:spcBef>
                        <a:spcAft>
                          <a:spcPts val="0"/>
                        </a:spcAft>
                        <a:buClrTx/>
                        <a:buSzTx/>
                        <a:buFont typeface="Arial" panose="020B0604020202020204" pitchFamily="34" charset="0"/>
                        <a:buNone/>
                        <a:tabLst/>
                        <a:defRPr/>
                      </a:pPr>
                      <a:endParaRPr lang="zh-TW" altLang="en-US" sz="900" b="0" dirty="0">
                        <a:solidFill>
                          <a:schemeClr val="tx1"/>
                        </a:solidFill>
                        <a:latin typeface="微軟正黑體" panose="020B0604030504040204" pitchFamily="34" charset="-120"/>
                        <a:ea typeface="微軟正黑體" panose="020B0604030504040204" pitchFamily="34" charset="-120"/>
                      </a:endParaRPr>
                    </a:p>
                  </a:txBody>
                  <a:tcPr marL="78191" marR="78191" marT="41468" marB="414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hMerge="1">
                  <a:txBody>
                    <a:bodyPr/>
                    <a:lstStyle/>
                    <a:p>
                      <a:endParaRPr lang="zh-TW" altLang="en-US"/>
                    </a:p>
                  </a:txBody>
                  <a:tcPr/>
                </a:tc>
                <a:extLst>
                  <a:ext uri="{0D108BD9-81ED-4DB2-BD59-A6C34878D82A}">
                    <a16:rowId xmlns="" xmlns:a16="http://schemas.microsoft.com/office/drawing/2014/main" val="10006"/>
                  </a:ext>
                </a:extLst>
              </a:tr>
            </a:tbl>
          </a:graphicData>
        </a:graphic>
      </p:graphicFrame>
      <p:graphicFrame>
        <p:nvGraphicFramePr>
          <p:cNvPr id="11" name="表格 10"/>
          <p:cNvGraphicFramePr>
            <a:graphicFrameLocks noGrp="1"/>
          </p:cNvGraphicFramePr>
          <p:nvPr>
            <p:extLst>
              <p:ext uri="{D42A27DB-BD31-4B8C-83A1-F6EECF244321}">
                <p14:modId xmlns:p14="http://schemas.microsoft.com/office/powerpoint/2010/main" val="4249473826"/>
              </p:ext>
            </p:extLst>
          </p:nvPr>
        </p:nvGraphicFramePr>
        <p:xfrm>
          <a:off x="430660" y="3852493"/>
          <a:ext cx="8662738" cy="2712720"/>
        </p:xfrm>
        <a:graphic>
          <a:graphicData uri="http://schemas.openxmlformats.org/drawingml/2006/table">
            <a:tbl>
              <a:tblPr firstRow="1" bandRow="1">
                <a:tableStyleId>{5C22544A-7EE6-4342-B048-85BDC9FD1C3A}</a:tableStyleId>
              </a:tblPr>
              <a:tblGrid>
                <a:gridCol w="1574935">
                  <a:extLst>
                    <a:ext uri="{9D8B030D-6E8A-4147-A177-3AD203B41FA5}">
                      <a16:colId xmlns="" xmlns:a16="http://schemas.microsoft.com/office/drawing/2014/main" val="20000"/>
                    </a:ext>
                  </a:extLst>
                </a:gridCol>
                <a:gridCol w="3581886">
                  <a:extLst>
                    <a:ext uri="{9D8B030D-6E8A-4147-A177-3AD203B41FA5}">
                      <a16:colId xmlns="" xmlns:a16="http://schemas.microsoft.com/office/drawing/2014/main" val="20001"/>
                    </a:ext>
                  </a:extLst>
                </a:gridCol>
                <a:gridCol w="3505917">
                  <a:extLst>
                    <a:ext uri="{9D8B030D-6E8A-4147-A177-3AD203B41FA5}">
                      <a16:colId xmlns="" xmlns:a16="http://schemas.microsoft.com/office/drawing/2014/main" val="20002"/>
                    </a:ext>
                  </a:extLst>
                </a:gridCol>
              </a:tblGrid>
              <a:tr h="238993">
                <a:tc rowSpan="2">
                  <a:txBody>
                    <a:bodyPr/>
                    <a:lstStyle/>
                    <a:p>
                      <a:pPr algn="ctr"/>
                      <a:r>
                        <a:rPr lang="en-US" altLang="zh-TW" sz="1000" dirty="0">
                          <a:solidFill>
                            <a:schemeClr val="tx1"/>
                          </a:solidFill>
                          <a:latin typeface="微軟正黑體" panose="020B0604030504040204" pitchFamily="34" charset="-120"/>
                          <a:ea typeface="微軟正黑體" panose="020B0604030504040204" pitchFamily="34" charset="-120"/>
                        </a:rPr>
                        <a:t>IACJ</a:t>
                      </a:r>
                    </a:p>
                    <a:p>
                      <a:pPr algn="ctr"/>
                      <a:r>
                        <a:rPr lang="en-US" altLang="zh-TW" sz="1000" dirty="0">
                          <a:solidFill>
                            <a:schemeClr val="tx1"/>
                          </a:solidFill>
                          <a:latin typeface="微軟正黑體" panose="020B0604030504040204" pitchFamily="34" charset="-120"/>
                          <a:ea typeface="微軟正黑體" panose="020B0604030504040204" pitchFamily="34" charset="-120"/>
                        </a:rPr>
                        <a:t>2019</a:t>
                      </a:r>
                      <a:r>
                        <a:rPr lang="zh-TW" altLang="en-US" sz="1000" dirty="0">
                          <a:solidFill>
                            <a:schemeClr val="tx1"/>
                          </a:solidFill>
                          <a:latin typeface="微軟正黑體" panose="020B0604030504040204" pitchFamily="34" charset="-120"/>
                          <a:ea typeface="微軟正黑體" panose="020B0604030504040204" pitchFamily="34" charset="-120"/>
                        </a:rPr>
                        <a:t>年執行成果</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p>
                      <a:pPr marL="0" marR="0" indent="0" algn="ctr" defTabSz="911764" rtl="0" eaLnBrk="1" fontAlgn="auto" latinLnBrk="0" hangingPunct="1">
                        <a:lnSpc>
                          <a:spcPct val="100000"/>
                        </a:lnSpc>
                        <a:spcBef>
                          <a:spcPts val="0"/>
                        </a:spcBef>
                        <a:spcAft>
                          <a:spcPts val="0"/>
                        </a:spcAft>
                        <a:buClrTx/>
                        <a:buSzTx/>
                        <a:buFontTx/>
                        <a:buNone/>
                        <a:tabLst/>
                        <a:defRPr/>
                      </a:pPr>
                      <a:r>
                        <a:rPr lang="en-US" altLang="zh-TW" sz="1000" dirty="0">
                          <a:solidFill>
                            <a:schemeClr val="tx1"/>
                          </a:solidFill>
                          <a:latin typeface="微軟正黑體" panose="020B0604030504040204" pitchFamily="34" charset="-120"/>
                          <a:ea typeface="微軟正黑體" panose="020B0604030504040204" pitchFamily="34" charset="-120"/>
                        </a:rPr>
                        <a:t>2019</a:t>
                      </a:r>
                      <a:r>
                        <a:rPr lang="zh-TW" altLang="en-US" sz="1000" dirty="0">
                          <a:solidFill>
                            <a:schemeClr val="tx1"/>
                          </a:solidFill>
                          <a:latin typeface="微軟正黑體" panose="020B0604030504040204" pitchFamily="34" charset="-120"/>
                          <a:ea typeface="微軟正黑體" panose="020B0604030504040204" pitchFamily="34" charset="-120"/>
                        </a:rPr>
                        <a:t>年目標</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p>
                      <a:pPr marL="0" marR="0" indent="0" algn="ctr" defTabSz="911764" rtl="0" eaLnBrk="1" fontAlgn="auto" latinLnBrk="0" hangingPunct="1">
                        <a:lnSpc>
                          <a:spcPct val="100000"/>
                        </a:lnSpc>
                        <a:spcBef>
                          <a:spcPts val="0"/>
                        </a:spcBef>
                        <a:spcAft>
                          <a:spcPts val="0"/>
                        </a:spcAft>
                        <a:buClrTx/>
                        <a:buSzTx/>
                        <a:buFontTx/>
                        <a:buNone/>
                        <a:tabLst/>
                        <a:defRPr/>
                      </a:pPr>
                      <a:r>
                        <a:rPr lang="en-US" altLang="zh-TW" sz="1000" dirty="0">
                          <a:solidFill>
                            <a:schemeClr val="tx1"/>
                          </a:solidFill>
                          <a:latin typeface="微軟正黑體" panose="020B0604030504040204" pitchFamily="34" charset="-120"/>
                          <a:ea typeface="微軟正黑體" panose="020B0604030504040204" pitchFamily="34" charset="-120"/>
                        </a:rPr>
                        <a:t>2019</a:t>
                      </a:r>
                      <a:r>
                        <a:rPr lang="zh-TW" altLang="en-US" sz="1000" dirty="0">
                          <a:solidFill>
                            <a:schemeClr val="tx1"/>
                          </a:solidFill>
                          <a:latin typeface="微軟正黑體" panose="020B0604030504040204" pitchFamily="34" charset="-120"/>
                          <a:ea typeface="微軟正黑體" panose="020B0604030504040204" pitchFamily="34" charset="-120"/>
                        </a:rPr>
                        <a:t>年目標達成狀況</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extLst>
                  <a:ext uri="{0D108BD9-81ED-4DB2-BD59-A6C34878D82A}">
                    <a16:rowId xmlns="" xmlns:a16="http://schemas.microsoft.com/office/drawing/2014/main" val="10000"/>
                  </a:ext>
                </a:extLst>
              </a:tr>
              <a:tr h="1487848">
                <a:tc vMerge="1">
                  <a:txBody>
                    <a:bodyPr/>
                    <a:lstStyle/>
                    <a:p>
                      <a:endParaRPr lang="zh-TW" altLang="en-US"/>
                    </a:p>
                  </a:txBody>
                  <a:tcPr/>
                </a:tc>
                <a:tc>
                  <a:txBody>
                    <a:bodyPr/>
                    <a:lstStyle/>
                    <a:p>
                      <a:pPr marL="285750" indent="-285750" algn="l" defTabSz="911764" rtl="0" eaLnBrk="1" latinLnBrk="0" hangingPunct="1">
                        <a:buFont typeface="Arial" panose="020B0604020202020204" pitchFamily="34" charset="0"/>
                        <a:buChar char="•"/>
                      </a:pPr>
                      <a:r>
                        <a:rPr lang="zh-CN" altLang="en-US" sz="1000" kern="1200" dirty="0">
                          <a:solidFill>
                            <a:schemeClr val="tx1"/>
                          </a:solidFill>
                          <a:latin typeface="微軟正黑體" panose="020B0604030504040204" pitchFamily="34" charset="-120"/>
                          <a:ea typeface="微軟正黑體" panose="020B0604030504040204" pitchFamily="34" charset="-120"/>
                          <a:cs typeface="+mn-cs"/>
                        </a:rPr>
                        <a:t>多樣的員工活動，每季不少於兩次</a:t>
                      </a:r>
                      <a:endParaRPr lang="en-US" altLang="zh-CN" sz="1000" kern="1200" dirty="0">
                        <a:solidFill>
                          <a:schemeClr val="tx1"/>
                        </a:solidFill>
                        <a:latin typeface="微軟正黑體" panose="020B0604030504040204" pitchFamily="34" charset="-120"/>
                        <a:ea typeface="微軟正黑體" panose="020B0604030504040204" pitchFamily="34" charset="-120"/>
                        <a:cs typeface="+mn-cs"/>
                      </a:endParaRPr>
                    </a:p>
                    <a:p>
                      <a:pPr marL="285750" marR="0" indent="-285750" algn="l" defTabSz="91176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000" u="none" kern="1200" dirty="0">
                          <a:solidFill>
                            <a:schemeClr val="tx1"/>
                          </a:solidFill>
                          <a:latin typeface="微軟正黑體" panose="020B0604030504040204" pitchFamily="34" charset="-120"/>
                          <a:ea typeface="微軟正黑體" panose="020B0604030504040204" pitchFamily="34" charset="-120"/>
                          <a:cs typeface="+mn-cs"/>
                        </a:rPr>
                        <a:t>完善申訴機制，增設專線電話，值班室專人訪談，暢通員工溝通管道</a:t>
                      </a:r>
                      <a:endParaRPr lang="en-US" altLang="zh-CN" sz="1000" u="none" kern="1200" dirty="0">
                        <a:solidFill>
                          <a:schemeClr val="tx1"/>
                        </a:solidFill>
                        <a:latin typeface="微軟正黑體" panose="020B0604030504040204" pitchFamily="34" charset="-120"/>
                        <a:ea typeface="微軟正黑體" panose="020B0604030504040204" pitchFamily="34" charset="-120"/>
                        <a:cs typeface="+mn-cs"/>
                      </a:endParaRPr>
                    </a:p>
                    <a:p>
                      <a:pPr marL="285750" marR="0" indent="-285750" algn="l" defTabSz="91176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000" u="none" kern="1200" dirty="0">
                          <a:solidFill>
                            <a:schemeClr val="tx1"/>
                          </a:solidFill>
                          <a:latin typeface="微軟正黑體" panose="020B0604030504040204" pitchFamily="34" charset="-120"/>
                          <a:ea typeface="微軟正黑體" panose="020B0604030504040204" pitchFamily="34" charset="-120"/>
                          <a:cs typeface="+mn-cs"/>
                        </a:rPr>
                        <a:t>開展儲備幹部培訓每季不少於一次、基層幹部培訓每年不少於兩次，提升管理技能</a:t>
                      </a:r>
                      <a:endParaRPr lang="en-US" altLang="zh-CN" sz="1000" u="none" kern="1200" dirty="0">
                        <a:solidFill>
                          <a:schemeClr val="tx1"/>
                        </a:solidFill>
                        <a:latin typeface="微軟正黑體" panose="020B0604030504040204" pitchFamily="34" charset="-120"/>
                        <a:ea typeface="微軟正黑體" panose="020B0604030504040204" pitchFamily="34" charset="-120"/>
                        <a:cs typeface="+mn-cs"/>
                      </a:endParaRPr>
                    </a:p>
                    <a:p>
                      <a:pPr marL="285750" marR="0" indent="-285750" algn="l" defTabSz="91176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000" u="none" kern="1200" dirty="0">
                          <a:solidFill>
                            <a:schemeClr val="tx1"/>
                          </a:solidFill>
                          <a:latin typeface="微軟正黑體" panose="020B0604030504040204" pitchFamily="34" charset="-120"/>
                          <a:ea typeface="微軟正黑體" panose="020B0604030504040204" pitchFamily="34" charset="-120"/>
                          <a:cs typeface="+mn-cs"/>
                        </a:rPr>
                        <a:t>開展安全及職業健康培訓每年不少於三次</a:t>
                      </a:r>
                      <a:endParaRPr lang="en-US" altLang="zh-CN" sz="1000" u="none" kern="1200" dirty="0">
                        <a:solidFill>
                          <a:schemeClr val="tx1"/>
                        </a:solidFill>
                        <a:latin typeface="微軟正黑體" panose="020B0604030504040204" pitchFamily="34" charset="-120"/>
                        <a:ea typeface="微軟正黑體" panose="020B0604030504040204" pitchFamily="34" charset="-120"/>
                        <a:cs typeface="+mn-cs"/>
                      </a:endParaRPr>
                    </a:p>
                    <a:p>
                      <a:pPr marL="285750" marR="0" indent="-285750" algn="l" defTabSz="91176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000" u="none" kern="1200" dirty="0">
                          <a:solidFill>
                            <a:schemeClr val="tx1"/>
                          </a:solidFill>
                          <a:latin typeface="微軟正黑體" panose="020B0604030504040204" pitchFamily="34" charset="-120"/>
                          <a:ea typeface="微軟正黑體" panose="020B0604030504040204" pitchFamily="34" charset="-120"/>
                          <a:cs typeface="+mn-cs"/>
                        </a:rPr>
                        <a:t>員工的合同、社保執行</a:t>
                      </a:r>
                      <a:r>
                        <a:rPr lang="zh-CN" altLang="en-US" sz="1000" u="none" kern="1200" dirty="0">
                          <a:solidFill>
                            <a:schemeClr val="tx1"/>
                          </a:solidFill>
                          <a:latin typeface="微軟正黑體" panose="020B0604030504040204" pitchFamily="34" charset="-120"/>
                          <a:ea typeface="微軟正黑體" panose="020B0604030504040204" pitchFamily="34" charset="-120"/>
                          <a:cs typeface="+mn-cs"/>
                        </a:rPr>
                        <a:t>率</a:t>
                      </a:r>
                      <a:r>
                        <a:rPr lang="en-US" altLang="zh-CN" sz="1000" u="none" kern="1200" dirty="0">
                          <a:solidFill>
                            <a:schemeClr val="tx1"/>
                          </a:solidFill>
                          <a:latin typeface="微軟正黑體" panose="020B0604030504040204" pitchFamily="34" charset="-120"/>
                          <a:ea typeface="微軟正黑體" panose="020B0604030504040204" pitchFamily="34" charset="-120"/>
                          <a:cs typeface="+mn-cs"/>
                        </a:rPr>
                        <a:t>100%</a:t>
                      </a:r>
                      <a:endParaRPr lang="zh-TW" altLang="en-US" sz="1000" u="none" kern="1200" dirty="0">
                        <a:solidFill>
                          <a:schemeClr val="tx1"/>
                        </a:solidFill>
                        <a:latin typeface="微軟正黑體" panose="020B0604030504040204" pitchFamily="34" charset="-120"/>
                        <a:ea typeface="微軟正黑體" panose="020B0604030504040204" pitchFamily="34" charset="-120"/>
                        <a:cs typeface="+mn-cs"/>
                      </a:endParaRPr>
                    </a:p>
                    <a:p>
                      <a:pPr marL="0" indent="0" algn="l" defTabSz="911764" rtl="0" eaLnBrk="1" latinLnBrk="0" hangingPunct="1">
                        <a:buFont typeface="Arial" panose="020B0604020202020204" pitchFamily="34" charset="0"/>
                        <a:buNone/>
                      </a:pPr>
                      <a:endParaRPr lang="zh-TW" altLang="en-US" sz="1000" u="none" kern="1200" dirty="0">
                        <a:solidFill>
                          <a:schemeClr val="tx1"/>
                        </a:solidFill>
                        <a:latin typeface="微軟正黑體" panose="020B0604030504040204" pitchFamily="34" charset="-120"/>
                        <a:ea typeface="微軟正黑體" panose="020B0604030504040204" pitchFamily="34" charset="-12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p>
                      <a:pPr marL="285750" marR="0" indent="-285750" algn="l" defTabSz="91176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000" u="none" dirty="0">
                          <a:solidFill>
                            <a:schemeClr val="tx1"/>
                          </a:solidFill>
                          <a:latin typeface="微軟正黑體" panose="020B0604030504040204" pitchFamily="34" charset="-120"/>
                          <a:ea typeface="微軟正黑體" panose="020B0604030504040204" pitchFamily="34" charset="-120"/>
                        </a:rPr>
                        <a:t>每月至少一次的活動，形式豐富多彩</a:t>
                      </a:r>
                      <a:endParaRPr lang="en-US" altLang="zh-CN" sz="1000" u="none" dirty="0">
                        <a:solidFill>
                          <a:schemeClr val="tx1"/>
                        </a:solidFill>
                        <a:latin typeface="微軟正黑體" panose="020B0604030504040204" pitchFamily="34" charset="-120"/>
                        <a:ea typeface="微軟正黑體" panose="020B0604030504040204" pitchFamily="34" charset="-120"/>
                      </a:endParaRPr>
                    </a:p>
                    <a:p>
                      <a:pPr marL="285750" marR="0" indent="-285750" algn="l" defTabSz="91176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000" u="none" dirty="0">
                          <a:solidFill>
                            <a:schemeClr val="tx1"/>
                          </a:solidFill>
                          <a:latin typeface="微軟正黑體" panose="020B0604030504040204" pitchFamily="34" charset="-120"/>
                          <a:ea typeface="微軟正黑體" panose="020B0604030504040204" pitchFamily="34" charset="-120"/>
                        </a:rPr>
                        <a:t>完善的溝通機制，除正常的申訴流程外特設定專線電話、專人面談等方式，讓員工在第一時間可得到幫助并解決問題</a:t>
                      </a:r>
                      <a:endParaRPr lang="en-US" altLang="zh-CN" sz="1000" u="none" dirty="0">
                        <a:solidFill>
                          <a:schemeClr val="tx1"/>
                        </a:solidFill>
                        <a:latin typeface="微軟正黑體" panose="020B0604030504040204" pitchFamily="34" charset="-120"/>
                        <a:ea typeface="微軟正黑體" panose="020B0604030504040204" pitchFamily="34" charset="-120"/>
                      </a:endParaRPr>
                    </a:p>
                    <a:p>
                      <a:pPr marL="285750" marR="0" indent="-285750" algn="l" defTabSz="91176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000" u="none" kern="1200" dirty="0">
                          <a:solidFill>
                            <a:schemeClr val="tx1"/>
                          </a:solidFill>
                          <a:latin typeface="微軟正黑體" panose="020B0604030504040204" pitchFamily="34" charset="-120"/>
                          <a:ea typeface="微軟正黑體" panose="020B0604030504040204" pitchFamily="34" charset="-120"/>
                          <a:cs typeface="+mn-cs"/>
                        </a:rPr>
                        <a:t>按法規要求適時開展安全相關課程培訓及職業健康培訓。</a:t>
                      </a:r>
                      <a:endParaRPr lang="en-US" altLang="zh-CN" sz="1000" u="none" kern="1200" dirty="0">
                        <a:solidFill>
                          <a:schemeClr val="tx1"/>
                        </a:solidFill>
                        <a:latin typeface="微軟正黑體" panose="020B0604030504040204" pitchFamily="34" charset="-120"/>
                        <a:ea typeface="微軟正黑體" panose="020B0604030504040204" pitchFamily="34" charset="-120"/>
                        <a:cs typeface="+mn-cs"/>
                      </a:endParaRPr>
                    </a:p>
                    <a:p>
                      <a:pPr marL="285750" marR="0" indent="-285750" algn="l" defTabSz="91176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000" u="none" kern="1200" dirty="0">
                          <a:solidFill>
                            <a:schemeClr val="tx1"/>
                          </a:solidFill>
                          <a:latin typeface="微軟正黑體" panose="020B0604030504040204" pitchFamily="34" charset="-120"/>
                          <a:ea typeface="微軟正黑體" panose="020B0604030504040204" pitchFamily="34" charset="-120"/>
                          <a:cs typeface="+mn-cs"/>
                        </a:rPr>
                        <a:t>每季開展</a:t>
                      </a:r>
                      <a:r>
                        <a:rPr lang="zh-TW" altLang="en-US" sz="1000" u="none" kern="1200" dirty="0">
                          <a:solidFill>
                            <a:schemeClr val="tx1"/>
                          </a:solidFill>
                          <a:latin typeface="微軟正黑體" panose="020B0604030504040204" pitchFamily="34" charset="-120"/>
                          <a:ea typeface="微軟正黑體" panose="020B0604030504040204" pitchFamily="34" charset="-120"/>
                          <a:cs typeface="+mn-cs"/>
                        </a:rPr>
                        <a:t>儲備幹部培訓</a:t>
                      </a:r>
                      <a:r>
                        <a:rPr lang="zh-CN" altLang="en-US" sz="1000" u="none" kern="1200" dirty="0">
                          <a:solidFill>
                            <a:schemeClr val="tx1"/>
                          </a:solidFill>
                          <a:latin typeface="微軟正黑體" panose="020B0604030504040204" pitchFamily="34" charset="-120"/>
                          <a:ea typeface="微軟正黑體" panose="020B0604030504040204" pitchFamily="34" charset="-120"/>
                          <a:cs typeface="+mn-cs"/>
                        </a:rPr>
                        <a:t>，每半年開展</a:t>
                      </a:r>
                      <a:r>
                        <a:rPr lang="zh-TW" altLang="en-US" sz="1000" u="none" kern="1200" dirty="0">
                          <a:solidFill>
                            <a:schemeClr val="tx1"/>
                          </a:solidFill>
                          <a:latin typeface="微軟正黑體" panose="020B0604030504040204" pitchFamily="34" charset="-120"/>
                          <a:ea typeface="微軟正黑體" panose="020B0604030504040204" pitchFamily="34" charset="-120"/>
                          <a:cs typeface="+mn-cs"/>
                        </a:rPr>
                        <a:t>基層幹部培訓對員工的合同、社保及相關權益按照法律要求執行</a:t>
                      </a:r>
                      <a:r>
                        <a:rPr lang="zh-CN" altLang="en-US" sz="1000" u="none" kern="1200" dirty="0">
                          <a:solidFill>
                            <a:schemeClr val="tx1"/>
                          </a:solidFill>
                          <a:latin typeface="微軟正黑體" panose="020B0604030504040204" pitchFamily="34" charset="-120"/>
                          <a:ea typeface="微軟正黑體" panose="020B0604030504040204" pitchFamily="34" charset="-120"/>
                          <a:cs typeface="+mn-cs"/>
                        </a:rPr>
                        <a:t>率</a:t>
                      </a:r>
                      <a:r>
                        <a:rPr lang="en-US" altLang="zh-CN" sz="1000" u="none" kern="1200" dirty="0">
                          <a:solidFill>
                            <a:schemeClr val="tx1"/>
                          </a:solidFill>
                          <a:latin typeface="微軟正黑體" panose="020B0604030504040204" pitchFamily="34" charset="-120"/>
                          <a:ea typeface="微軟正黑體" panose="020B0604030504040204" pitchFamily="34" charset="-120"/>
                          <a:cs typeface="+mn-cs"/>
                        </a:rPr>
                        <a:t>100%</a:t>
                      </a:r>
                      <a:endParaRPr lang="zh-TW" altLang="en-US" sz="1000" kern="1200" dirty="0">
                        <a:solidFill>
                          <a:schemeClr val="tx1"/>
                        </a:solidFill>
                        <a:latin typeface="微軟正黑體" panose="020B0604030504040204" pitchFamily="34" charset="-120"/>
                        <a:ea typeface="微軟正黑體" panose="020B0604030504040204" pitchFamily="34" charset="-120"/>
                        <a:cs typeface="+mn-cs"/>
                      </a:endParaRPr>
                    </a:p>
                    <a:p>
                      <a:pPr marL="0" marR="0" indent="0" algn="l" defTabSz="911764" rtl="0" eaLnBrk="1" fontAlgn="auto" latinLnBrk="0" hangingPunct="1">
                        <a:lnSpc>
                          <a:spcPct val="100000"/>
                        </a:lnSpc>
                        <a:spcBef>
                          <a:spcPts val="0"/>
                        </a:spcBef>
                        <a:spcAft>
                          <a:spcPts val="0"/>
                        </a:spcAft>
                        <a:buClrTx/>
                        <a:buSzTx/>
                        <a:buFont typeface="Arial" panose="020B0604020202020204" pitchFamily="34" charset="0"/>
                        <a:buNone/>
                        <a:tabLst/>
                        <a:defRPr/>
                      </a:pPr>
                      <a:endParaRPr lang="zh-TW" altLang="en-US" sz="1000" kern="1200" dirty="0">
                        <a:solidFill>
                          <a:schemeClr val="tx1"/>
                        </a:solidFill>
                        <a:latin typeface="微軟正黑體" panose="020B0604030504040204" pitchFamily="34" charset="-120"/>
                        <a:ea typeface="微軟正黑體" panose="020B0604030504040204" pitchFamily="34" charset="-12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extLst>
                  <a:ext uri="{0D108BD9-81ED-4DB2-BD59-A6C34878D82A}">
                    <a16:rowId xmlns="" xmlns:a16="http://schemas.microsoft.com/office/drawing/2014/main" val="10001"/>
                  </a:ext>
                </a:extLst>
              </a:tr>
              <a:tr h="590009">
                <a:tc>
                  <a:txBody>
                    <a:bodyPr/>
                    <a:lstStyle/>
                    <a:p>
                      <a:pPr algn="ctr"/>
                      <a:r>
                        <a:rPr lang="en-US" altLang="zh-TW" sz="1000" dirty="0">
                          <a:solidFill>
                            <a:schemeClr val="tx1"/>
                          </a:solidFill>
                          <a:latin typeface="微軟正黑體" panose="020B0604030504040204" pitchFamily="34" charset="-120"/>
                          <a:ea typeface="微軟正黑體" panose="020B0604030504040204" pitchFamily="34" charset="-120"/>
                        </a:rPr>
                        <a:t>2020</a:t>
                      </a:r>
                      <a:r>
                        <a:rPr lang="zh-TW" altLang="en-US" sz="1000" dirty="0">
                          <a:solidFill>
                            <a:schemeClr val="tx1"/>
                          </a:solidFill>
                          <a:latin typeface="微軟正黑體" panose="020B0604030504040204" pitchFamily="34" charset="-120"/>
                          <a:ea typeface="微軟正黑體" panose="020B0604030504040204" pitchFamily="34" charset="-120"/>
                        </a:rPr>
                        <a:t>年推展重點</a:t>
                      </a:r>
                      <a:endParaRPr lang="en-US" altLang="zh-TW" sz="1000" dirty="0">
                        <a:solidFill>
                          <a:schemeClr val="tx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gridSpan="2">
                  <a:txBody>
                    <a:bodyPr/>
                    <a:lstStyle/>
                    <a:p>
                      <a:pPr marL="285750" marR="0" indent="-285750" algn="l" defTabSz="91176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000" kern="1200" dirty="0">
                          <a:solidFill>
                            <a:schemeClr val="tx1"/>
                          </a:solidFill>
                          <a:latin typeface="微軟正黑體" panose="020B0604030504040204" pitchFamily="34" charset="-120"/>
                          <a:ea typeface="微軟正黑體" panose="020B0604030504040204" pitchFamily="34" charset="-120"/>
                          <a:cs typeface="+mn-cs"/>
                        </a:rPr>
                        <a:t>持續健全並提升員工各方面之滿意度</a:t>
                      </a:r>
                      <a:r>
                        <a:rPr lang="en-US" altLang="zh-TW" sz="1000" kern="1200" dirty="0">
                          <a:solidFill>
                            <a:schemeClr val="tx1"/>
                          </a:solidFill>
                          <a:latin typeface="微軟正黑體" panose="020B0604030504040204" pitchFamily="34" charset="-120"/>
                          <a:ea typeface="微軟正黑體" panose="020B0604030504040204" pitchFamily="34" charset="-120"/>
                          <a:cs typeface="+mn-cs"/>
                        </a:rPr>
                        <a:t>,</a:t>
                      </a:r>
                      <a:r>
                        <a:rPr lang="zh-TW" altLang="en-US" sz="1000" kern="1200" dirty="0">
                          <a:solidFill>
                            <a:schemeClr val="tx1"/>
                          </a:solidFill>
                          <a:latin typeface="微軟正黑體" panose="020B0604030504040204" pitchFamily="34" charset="-120"/>
                          <a:ea typeface="微軟正黑體" panose="020B0604030504040204" pitchFamily="34" charset="-120"/>
                          <a:cs typeface="+mn-cs"/>
                        </a:rPr>
                        <a:t> 打造優質的工作</a:t>
                      </a:r>
                      <a:r>
                        <a:rPr lang="zh-CN" altLang="en-US" sz="1000" kern="1200" dirty="0">
                          <a:solidFill>
                            <a:schemeClr val="tx1"/>
                          </a:solidFill>
                          <a:latin typeface="微軟正黑體" panose="020B0604030504040204" pitchFamily="34" charset="-120"/>
                          <a:ea typeface="微軟正黑體" panose="020B0604030504040204" pitchFamily="34" charset="-120"/>
                          <a:cs typeface="+mn-cs"/>
                        </a:rPr>
                        <a:t>與住宿</a:t>
                      </a:r>
                      <a:r>
                        <a:rPr lang="zh-TW" altLang="en-US" sz="1000" kern="1200" dirty="0">
                          <a:solidFill>
                            <a:schemeClr val="tx1"/>
                          </a:solidFill>
                          <a:latin typeface="微軟正黑體" panose="020B0604030504040204" pitchFamily="34" charset="-120"/>
                          <a:ea typeface="微軟正黑體" panose="020B0604030504040204" pitchFamily="34" charset="-120"/>
                          <a:cs typeface="+mn-cs"/>
                        </a:rPr>
                        <a:t>環境</a:t>
                      </a:r>
                      <a:r>
                        <a:rPr lang="zh-CN" altLang="en-US" sz="1000" kern="1200" dirty="0">
                          <a:solidFill>
                            <a:schemeClr val="tx1"/>
                          </a:solidFill>
                          <a:latin typeface="微軟正黑體" panose="020B0604030504040204" pitchFamily="34" charset="-120"/>
                          <a:ea typeface="微軟正黑體" panose="020B0604030504040204" pitchFamily="34" charset="-120"/>
                          <a:cs typeface="+mn-cs"/>
                        </a:rPr>
                        <a:t>，開展多樣化的員工活動，豐富業餘生活。大力推廣員工社團活動，鼓勵同仁工作與生活平衡</a:t>
                      </a:r>
                      <a:endParaRPr lang="en-US" altLang="zh-TW" sz="1000" kern="1200" dirty="0">
                        <a:solidFill>
                          <a:schemeClr val="tx1"/>
                        </a:solidFill>
                        <a:latin typeface="微軟正黑體" panose="020B0604030504040204" pitchFamily="34" charset="-120"/>
                        <a:ea typeface="微軟正黑體" panose="020B0604030504040204" pitchFamily="34" charset="-120"/>
                        <a:cs typeface="+mn-cs"/>
                      </a:endParaRPr>
                    </a:p>
                    <a:p>
                      <a:pPr marL="285750" marR="0" indent="-285750" algn="l" defTabSz="91176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000" kern="1200" dirty="0">
                          <a:solidFill>
                            <a:schemeClr val="tx1"/>
                          </a:solidFill>
                          <a:latin typeface="微軟正黑體" panose="020B0604030504040204" pitchFamily="34" charset="-120"/>
                          <a:ea typeface="微軟正黑體" panose="020B0604030504040204" pitchFamily="34" charset="-120"/>
                          <a:cs typeface="+mn-cs"/>
                        </a:rPr>
                        <a:t>持續進行儲備幹部養成培訓</a:t>
                      </a:r>
                      <a:r>
                        <a:rPr lang="zh-CN" altLang="en-US" sz="1000" kern="1200" dirty="0">
                          <a:solidFill>
                            <a:schemeClr val="tx1"/>
                          </a:solidFill>
                          <a:latin typeface="微軟正黑體" panose="020B0604030504040204" pitchFamily="34" charset="-120"/>
                          <a:ea typeface="微軟正黑體" panose="020B0604030504040204" pitchFamily="34" charset="-120"/>
                          <a:cs typeface="+mn-cs"/>
                        </a:rPr>
                        <a:t>，加強員工基本技能訓練，提高工作的效率，</a:t>
                      </a:r>
                      <a:r>
                        <a:rPr lang="zh-TW" altLang="en-US" sz="1000" kern="1200" dirty="0">
                          <a:solidFill>
                            <a:schemeClr val="tx1"/>
                          </a:solidFill>
                          <a:latin typeface="微軟正黑體" panose="020B0604030504040204" pitchFamily="34" charset="-120"/>
                          <a:ea typeface="微軟正黑體" panose="020B0604030504040204" pitchFamily="34" charset="-120"/>
                          <a:cs typeface="+mn-cs"/>
                        </a:rPr>
                        <a:t>培育內部講師，促進專業技能的內部傳承</a:t>
                      </a:r>
                    </a:p>
                    <a:p>
                      <a:pPr marL="285750" indent="-285750">
                        <a:buFont typeface="Arial" panose="020B0604020202020204" pitchFamily="34" charset="0"/>
                        <a:buChar char="•"/>
                      </a:pPr>
                      <a:r>
                        <a:rPr lang="zh-CN" altLang="en-US" sz="1000" kern="1200" dirty="0">
                          <a:solidFill>
                            <a:schemeClr val="tx1"/>
                          </a:solidFill>
                          <a:latin typeface="微軟正黑體" panose="020B0604030504040204" pitchFamily="34" charset="-120"/>
                          <a:ea typeface="微軟正黑體" panose="020B0604030504040204" pitchFamily="34" charset="-120"/>
                          <a:cs typeface="+mn-cs"/>
                        </a:rPr>
                        <a:t>及時跟進</a:t>
                      </a:r>
                      <a:r>
                        <a:rPr lang="en-US" altLang="zh-CN" sz="1000" kern="1200" dirty="0">
                          <a:solidFill>
                            <a:schemeClr val="tx1"/>
                          </a:solidFill>
                          <a:latin typeface="微軟正黑體" panose="020B0604030504040204" pitchFamily="34" charset="-120"/>
                          <a:ea typeface="微軟正黑體" panose="020B0604030504040204" pitchFamily="34" charset="-120"/>
                          <a:cs typeface="+mn-cs"/>
                        </a:rPr>
                        <a:t>2020</a:t>
                      </a:r>
                      <a:r>
                        <a:rPr lang="zh-CN" altLang="en-US" sz="1000" kern="1200" dirty="0">
                          <a:solidFill>
                            <a:schemeClr val="tx1"/>
                          </a:solidFill>
                          <a:latin typeface="微軟正黑體" panose="020B0604030504040204" pitchFamily="34" charset="-120"/>
                          <a:ea typeface="微軟正黑體" panose="020B0604030504040204" pitchFamily="34" charset="-120"/>
                          <a:cs typeface="+mn-cs"/>
                        </a:rPr>
                        <a:t>年國家、地方新法律法規，並作出執行配套措施；</a:t>
                      </a:r>
                      <a:endParaRPr lang="zh-TW" altLang="en-US" sz="1000" kern="1200" dirty="0">
                        <a:solidFill>
                          <a:schemeClr val="tx1"/>
                        </a:solidFill>
                        <a:latin typeface="微軟正黑體" panose="020B0604030504040204" pitchFamily="34" charset="-120"/>
                        <a:ea typeface="微軟正黑體" panose="020B0604030504040204" pitchFamily="34" charset="-120"/>
                        <a:cs typeface="+mn-cs"/>
                      </a:endParaRPr>
                    </a:p>
                    <a:p>
                      <a:pPr marL="0" marR="0" indent="0" algn="l" defTabSz="911764" rtl="0" eaLnBrk="1" fontAlgn="auto" latinLnBrk="0" hangingPunct="1">
                        <a:lnSpc>
                          <a:spcPct val="100000"/>
                        </a:lnSpc>
                        <a:spcBef>
                          <a:spcPts val="0"/>
                        </a:spcBef>
                        <a:spcAft>
                          <a:spcPts val="0"/>
                        </a:spcAft>
                        <a:buClrTx/>
                        <a:buSzTx/>
                        <a:buFont typeface="Arial" panose="020B0604020202020204" pitchFamily="34" charset="0"/>
                        <a:buNone/>
                        <a:tabLst/>
                        <a:defRPr/>
                      </a:pPr>
                      <a:endParaRPr lang="zh-TW" altLang="en-US" sz="1000" kern="1200" dirty="0">
                        <a:solidFill>
                          <a:schemeClr val="tx1"/>
                        </a:solidFill>
                        <a:latin typeface="微軟正黑體" panose="020B0604030504040204" pitchFamily="34" charset="-120"/>
                        <a:ea typeface="微軟正黑體" panose="020B0604030504040204" pitchFamily="34"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hMerge="1">
                  <a:txBody>
                    <a:bodyPr/>
                    <a:lstStyle/>
                    <a:p>
                      <a:endParaRPr lang="zh-TW" altLang="en-US"/>
                    </a:p>
                  </a:txBody>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19797908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2"/>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p>
            <a:pPr marL="0" indent="0">
              <a:lnSpc>
                <a:spcPct val="150000"/>
              </a:lnSpc>
            </a:pPr>
            <a:r>
              <a:rPr lang="zh-TW" altLang="en-US" sz="900" kern="100" dirty="0">
                <a:latin typeface="微軟正黑體"/>
                <a:cs typeface="Arial Unicode MS"/>
              </a:rPr>
              <a:t>，包括：與外部教育機構合作，對業務部門人員的英語口語技能提升進行培訓；通過技術委員會，系統的開展專業技術訓練，部門同仁定期對工作中所遇問題以及當前科技發展問題進行探究與討論，提升同仁的創新能力；以及製造部門</a:t>
            </a:r>
            <a:r>
              <a:rPr lang="en-US" altLang="zh-TW" sz="900" kern="100" dirty="0">
                <a:latin typeface="微軟正黑體"/>
                <a:cs typeface="Arial Unicode MS"/>
              </a:rPr>
              <a:t>/</a:t>
            </a:r>
            <a:r>
              <a:rPr lang="zh-TW" altLang="en-US" sz="900" kern="100" dirty="0">
                <a:latin typeface="微軟正黑體"/>
                <a:cs typeface="Arial Unicode MS"/>
              </a:rPr>
              <a:t>品質管理部門崗位專業技能培訓。</a:t>
            </a:r>
            <a:endParaRPr lang="en-US" altLang="zh-TW" sz="900" dirty="0">
              <a:latin typeface="Calibri" pitchFamily="34" charset="0"/>
              <a:sym typeface="微軟正黑體" pitchFamily="34" charset="-120"/>
            </a:endParaRPr>
          </a:p>
          <a:p>
            <a:pPr marL="0" indent="265113">
              <a:lnSpc>
                <a:spcPct val="150000"/>
              </a:lnSpc>
              <a:buFont typeface="Arial" charset="0"/>
            </a:pPr>
            <a:r>
              <a:rPr lang="zh-TW" altLang="en-US" sz="900" dirty="0">
                <a:latin typeface="Calibri" pitchFamily="34" charset="0"/>
                <a:sym typeface="微軟正黑體" pitchFamily="34" charset="-120"/>
              </a:rPr>
              <a:t>綜合以上英華達三個廠區的訓練成果，依員工類別統計</a:t>
            </a:r>
            <a:r>
              <a:rPr lang="zh-TW" altLang="en-US" sz="900" dirty="0" smtClean="0">
                <a:latin typeface="Calibri" pitchFamily="34" charset="0"/>
                <a:sym typeface="微軟正黑體" pitchFamily="34" charset="-120"/>
              </a:rPr>
              <a:t>，</a:t>
            </a:r>
            <a:r>
              <a:rPr lang="en-US" altLang="zh-TW" sz="900" dirty="0" smtClean="0">
                <a:latin typeface="Calibri" pitchFamily="34" charset="0"/>
                <a:sym typeface="微軟正黑體" pitchFamily="34" charset="-120"/>
              </a:rPr>
              <a:t>2019</a:t>
            </a:r>
            <a:r>
              <a:rPr lang="zh-TW" altLang="en-US" sz="900" dirty="0" smtClean="0">
                <a:latin typeface="Calibri" pitchFamily="34" charset="0"/>
                <a:sym typeface="微軟正黑體" pitchFamily="34" charset="-120"/>
              </a:rPr>
              <a:t>年</a:t>
            </a:r>
            <a:r>
              <a:rPr lang="zh-TW" altLang="en-US" sz="900" dirty="0">
                <a:latin typeface="Calibri" pitchFamily="34" charset="0"/>
                <a:sym typeface="微軟正黑體" pitchFamily="34" charset="-120"/>
              </a:rPr>
              <a:t>員工總訓練時數為</a:t>
            </a:r>
            <a:r>
              <a:rPr lang="en-US" altLang="zh-TW" sz="900" dirty="0">
                <a:latin typeface="Calibri" pitchFamily="34" charset="0"/>
                <a:sym typeface="微軟正黑體" pitchFamily="34" charset="-120"/>
              </a:rPr>
              <a:t>1,820,256.40</a:t>
            </a:r>
            <a:r>
              <a:rPr lang="zh-TW" altLang="en-US" sz="900" dirty="0">
                <a:latin typeface="Calibri" pitchFamily="34" charset="0"/>
                <a:sym typeface="微軟正黑體" pitchFamily="34" charset="-120"/>
              </a:rPr>
              <a:t>小時，總計員工數</a:t>
            </a:r>
            <a:r>
              <a:rPr lang="zh-TW" altLang="en-US" sz="900" dirty="0" smtClean="0">
                <a:latin typeface="Calibri" pitchFamily="34" charset="0"/>
                <a:sym typeface="微軟正黑體" pitchFamily="34" charset="-120"/>
              </a:rPr>
              <a:t>為</a:t>
            </a:r>
            <a:r>
              <a:rPr lang="en-US" altLang="zh-TW" sz="900" dirty="0" smtClean="0">
                <a:latin typeface="Calibri" pitchFamily="34" charset="0"/>
                <a:sym typeface="微軟正黑體" pitchFamily="34" charset="-120"/>
              </a:rPr>
              <a:t>25,692</a:t>
            </a:r>
            <a:r>
              <a:rPr lang="zh-TW" altLang="en-US" sz="900" dirty="0" smtClean="0">
                <a:latin typeface="Calibri" pitchFamily="34" charset="0"/>
                <a:sym typeface="微軟正黑體" pitchFamily="34" charset="-120"/>
              </a:rPr>
              <a:t>人</a:t>
            </a:r>
            <a:r>
              <a:rPr lang="zh-TW" altLang="en-US" sz="900" dirty="0">
                <a:latin typeface="Calibri" pitchFamily="34" charset="0"/>
                <a:sym typeface="微軟正黑體" pitchFamily="34" charset="-120"/>
              </a:rPr>
              <a:t>，平均每人訓練時數為 </a:t>
            </a:r>
            <a:r>
              <a:rPr lang="en-US" altLang="zh-TW" sz="900" dirty="0" smtClean="0">
                <a:latin typeface="Calibri" pitchFamily="34" charset="0"/>
                <a:sym typeface="微軟正黑體" pitchFamily="34" charset="-120"/>
              </a:rPr>
              <a:t>70.85</a:t>
            </a:r>
            <a:r>
              <a:rPr lang="zh-TW" altLang="en-US" sz="900" dirty="0" smtClean="0">
                <a:latin typeface="Calibri" pitchFamily="34" charset="0"/>
                <a:sym typeface="微軟正黑體" pitchFamily="34" charset="-120"/>
              </a:rPr>
              <a:t>小時</a:t>
            </a:r>
            <a:r>
              <a:rPr lang="zh-TW" altLang="en-US" sz="900" dirty="0">
                <a:latin typeface="Calibri" pitchFamily="34" charset="0"/>
                <a:sym typeface="微軟正黑體" pitchFamily="34" charset="-120"/>
              </a:rPr>
              <a:t>，高階主管教育訓練總時數為</a:t>
            </a:r>
            <a:r>
              <a:rPr lang="en-US" altLang="zh-TW" sz="900" dirty="0">
                <a:latin typeface="Calibri" pitchFamily="34" charset="0"/>
                <a:sym typeface="微軟正黑體" pitchFamily="34" charset="-120"/>
              </a:rPr>
              <a:t>2,585</a:t>
            </a:r>
            <a:r>
              <a:rPr lang="zh-TW" altLang="en-US" sz="900" dirty="0">
                <a:latin typeface="Calibri" pitchFamily="34" charset="0"/>
                <a:sym typeface="微軟正黑體" pitchFamily="34" charset="-120"/>
              </a:rPr>
              <a:t>小時，台灣地區高階主管平均</a:t>
            </a:r>
            <a:r>
              <a:rPr lang="en-US" altLang="zh-TW" sz="900" dirty="0" smtClean="0">
                <a:latin typeface="Calibri" pitchFamily="34" charset="0"/>
                <a:sym typeface="微軟正黑體" pitchFamily="34" charset="-120"/>
              </a:rPr>
              <a:t>9.48</a:t>
            </a:r>
            <a:r>
              <a:rPr lang="zh-TW" altLang="en-US" sz="900" dirty="0" smtClean="0">
                <a:latin typeface="Calibri" pitchFamily="34" charset="0"/>
                <a:sym typeface="微軟正黑體" pitchFamily="34" charset="-120"/>
              </a:rPr>
              <a:t>小時</a:t>
            </a:r>
            <a:r>
              <a:rPr lang="zh-TW" altLang="en-US" sz="900" dirty="0">
                <a:latin typeface="Calibri" pitchFamily="34" charset="0"/>
                <a:sym typeface="微軟正黑體" pitchFamily="34" charset="-120"/>
              </a:rPr>
              <a:t>/人，浦東廠區高階主管平均約為</a:t>
            </a:r>
            <a:r>
              <a:rPr lang="en-US" altLang="zh-TW" sz="900" dirty="0">
                <a:latin typeface="Calibri" pitchFamily="34" charset="0"/>
                <a:sym typeface="微軟正黑體" pitchFamily="34" charset="-120"/>
              </a:rPr>
              <a:t>29.86</a:t>
            </a:r>
            <a:r>
              <a:rPr lang="zh-TW" altLang="en-US" sz="900" dirty="0">
                <a:latin typeface="Calibri" pitchFamily="34" charset="0"/>
                <a:sym typeface="微軟正黑體" pitchFamily="34" charset="-120"/>
              </a:rPr>
              <a:t>小時/人，南京廠區高階主管平均約</a:t>
            </a:r>
            <a:r>
              <a:rPr lang="en-US" altLang="zh-TW" sz="900" dirty="0">
                <a:latin typeface="Calibri" pitchFamily="34" charset="0"/>
                <a:sym typeface="微軟正黑體" pitchFamily="34" charset="-120"/>
              </a:rPr>
              <a:t>56.20</a:t>
            </a:r>
            <a:r>
              <a:rPr lang="zh-TW" altLang="en-US" sz="900" dirty="0">
                <a:latin typeface="Calibri" pitchFamily="34" charset="0"/>
                <a:sym typeface="微軟正黑體" pitchFamily="34" charset="-120"/>
              </a:rPr>
              <a:t>小時/人; 中階主管教育訓練總時數為</a:t>
            </a:r>
            <a:r>
              <a:rPr lang="en-US" altLang="zh-TW" sz="900" dirty="0">
                <a:latin typeface="Calibri" pitchFamily="34" charset="0"/>
                <a:sym typeface="微軟正黑體" pitchFamily="34" charset="-120"/>
              </a:rPr>
              <a:t>52,353.40</a:t>
            </a:r>
            <a:r>
              <a:rPr lang="zh-TW" altLang="en-US" sz="900" dirty="0">
                <a:latin typeface="Calibri" pitchFamily="34" charset="0"/>
                <a:sym typeface="微軟正黑體" pitchFamily="34" charset="-120"/>
              </a:rPr>
              <a:t>小時/人，台灣地區中階主管平均時數為</a:t>
            </a:r>
            <a:r>
              <a:rPr lang="en-US" altLang="zh-TW" sz="900" dirty="0">
                <a:latin typeface="Calibri" pitchFamily="34" charset="0"/>
                <a:sym typeface="微軟正黑體" pitchFamily="34" charset="-120"/>
              </a:rPr>
              <a:t>22.52</a:t>
            </a:r>
            <a:r>
              <a:rPr lang="zh-TW" altLang="en-US" sz="900" dirty="0">
                <a:latin typeface="Calibri" pitchFamily="34" charset="0"/>
                <a:sym typeface="微軟正黑體" pitchFamily="34" charset="-120"/>
              </a:rPr>
              <a:t>小時/人，浦東廠區中階主管平均時數為</a:t>
            </a:r>
            <a:r>
              <a:rPr lang="en-US" altLang="zh-TW" sz="900" dirty="0">
                <a:latin typeface="Calibri" pitchFamily="34" charset="0"/>
                <a:sym typeface="微軟正黑體" pitchFamily="34" charset="-120"/>
              </a:rPr>
              <a:t>76.30</a:t>
            </a:r>
            <a:r>
              <a:rPr lang="zh-TW" altLang="en-US" sz="900" dirty="0">
                <a:latin typeface="Calibri" pitchFamily="34" charset="0"/>
                <a:sym typeface="微軟正黑體" pitchFamily="34" charset="-120"/>
              </a:rPr>
              <a:t>小時/人，南京廠區中階主管平均時數為</a:t>
            </a:r>
            <a:r>
              <a:rPr lang="en-US" altLang="zh-TW" sz="900" dirty="0">
                <a:latin typeface="Calibri" pitchFamily="34" charset="0"/>
                <a:sym typeface="微軟正黑體" pitchFamily="34" charset="-120"/>
              </a:rPr>
              <a:t>23.94</a:t>
            </a:r>
            <a:r>
              <a:rPr lang="zh-TW" altLang="en-US" sz="900" dirty="0">
                <a:latin typeface="Calibri" pitchFamily="34" charset="0"/>
                <a:sym typeface="微軟正黑體" pitchFamily="34" charset="-120"/>
              </a:rPr>
              <a:t>小時/人；間接人員的教育訓練總時數為</a:t>
            </a:r>
            <a:r>
              <a:rPr lang="en-US" altLang="zh-TW" sz="900" dirty="0">
                <a:latin typeface="Calibri" pitchFamily="34" charset="0"/>
                <a:sym typeface="微軟正黑體" pitchFamily="34" charset="-120"/>
              </a:rPr>
              <a:t>114,094.20</a:t>
            </a:r>
            <a:r>
              <a:rPr lang="zh-TW" altLang="en-US" sz="900" dirty="0">
                <a:latin typeface="Calibri" pitchFamily="34" charset="0"/>
                <a:sym typeface="微軟正黑體" pitchFamily="34" charset="-120"/>
              </a:rPr>
              <a:t>小時，台灣地區間人員教育訓練平均時數約</a:t>
            </a:r>
            <a:r>
              <a:rPr lang="en-US" altLang="zh-TW" sz="900" dirty="0">
                <a:latin typeface="Calibri" pitchFamily="34" charset="0"/>
                <a:sym typeface="微軟正黑體" pitchFamily="34" charset="-120"/>
              </a:rPr>
              <a:t>16.21</a:t>
            </a:r>
            <a:r>
              <a:rPr lang="zh-TW" altLang="en-US" sz="900" dirty="0">
                <a:latin typeface="Calibri" pitchFamily="34" charset="0"/>
                <a:sym typeface="微軟正黑體" pitchFamily="34" charset="-120"/>
              </a:rPr>
              <a:t>小時/人，浦東廠區間接職員平均訓練時數為</a:t>
            </a:r>
            <a:r>
              <a:rPr lang="en-US" altLang="zh-TW" sz="900" dirty="0">
                <a:latin typeface="Calibri" pitchFamily="34" charset="0"/>
                <a:sym typeface="微軟正黑體" pitchFamily="34" charset="-120"/>
              </a:rPr>
              <a:t>66.95</a:t>
            </a:r>
            <a:r>
              <a:rPr lang="zh-TW" altLang="en-US" sz="900" dirty="0">
                <a:latin typeface="Calibri" pitchFamily="34" charset="0"/>
                <a:sym typeface="微軟正黑體" pitchFamily="34" charset="-120"/>
              </a:rPr>
              <a:t>小時/人 ，南京廠區間接職員平均訓練時數為</a:t>
            </a:r>
            <a:r>
              <a:rPr lang="en-US" altLang="zh-TW" sz="900" dirty="0">
                <a:latin typeface="Calibri" pitchFamily="34" charset="0"/>
                <a:sym typeface="微軟正黑體" pitchFamily="34" charset="-120"/>
              </a:rPr>
              <a:t>26.77</a:t>
            </a:r>
            <a:r>
              <a:rPr lang="zh-TW" altLang="en-US" sz="900" dirty="0">
                <a:latin typeface="Calibri" pitchFamily="34" charset="0"/>
                <a:sym typeface="微軟正黑體" pitchFamily="34" charset="-120"/>
              </a:rPr>
              <a:t>小時/人 ；直接人員的教育訓練總時為</a:t>
            </a:r>
            <a:r>
              <a:rPr lang="en-US" altLang="zh-TW" sz="900" dirty="0">
                <a:latin typeface="Calibri" pitchFamily="34" charset="0"/>
                <a:sym typeface="微軟正黑體" pitchFamily="34" charset="-120"/>
              </a:rPr>
              <a:t>21,913</a:t>
            </a:r>
            <a:r>
              <a:rPr lang="zh-TW" altLang="en-US" sz="900" dirty="0">
                <a:latin typeface="Calibri" pitchFamily="34" charset="0"/>
                <a:sym typeface="微軟正黑體" pitchFamily="34" charset="-120"/>
              </a:rPr>
              <a:t>小時，浦東廠區直接人員平均練時數為</a:t>
            </a:r>
            <a:r>
              <a:rPr lang="en-US" altLang="zh-TW" sz="900" dirty="0">
                <a:latin typeface="Calibri" pitchFamily="34" charset="0"/>
                <a:sym typeface="微軟正黑體" pitchFamily="34" charset="-120"/>
              </a:rPr>
              <a:t>42.11</a:t>
            </a:r>
            <a:r>
              <a:rPr lang="zh-TW" altLang="en-US" sz="900" dirty="0">
                <a:latin typeface="Calibri" pitchFamily="34" charset="0"/>
                <a:sym typeface="微軟正黑體" pitchFamily="34" charset="-120"/>
              </a:rPr>
              <a:t>小時/人，南京廠區直接人員平均練時數為</a:t>
            </a:r>
            <a:r>
              <a:rPr lang="en-US" altLang="zh-TW" sz="900" dirty="0">
                <a:latin typeface="Calibri" pitchFamily="34" charset="0"/>
                <a:sym typeface="微軟正黑體" pitchFamily="34" charset="-120"/>
              </a:rPr>
              <a:t>13.41</a:t>
            </a:r>
            <a:r>
              <a:rPr lang="zh-TW" altLang="en-US" sz="900" dirty="0">
                <a:latin typeface="Calibri" pitchFamily="34" charset="0"/>
                <a:sym typeface="微軟正黑體" pitchFamily="34" charset="-120"/>
              </a:rPr>
              <a:t>小時/人；由上述成效可看出英華達對於員工的培育與訓練的成效累積。</a:t>
            </a:r>
            <a:endParaRPr lang="en-US" altLang="zh-TW" sz="900" dirty="0">
              <a:latin typeface="Calibri" pitchFamily="34" charset="0"/>
              <a:sym typeface="微軟正黑體" pitchFamily="34" charset="-120"/>
            </a:endParaRPr>
          </a:p>
          <a:p>
            <a:pPr marL="0" indent="265113">
              <a:lnSpc>
                <a:spcPct val="150000"/>
              </a:lnSpc>
              <a:buFont typeface="Arial" charset="0"/>
            </a:pPr>
            <a:r>
              <a:rPr lang="zh-TW" altLang="en-US" sz="900" dirty="0">
                <a:latin typeface="Calibri" pitchFamily="34" charset="0"/>
                <a:sym typeface="微軟正黑體" pitchFamily="34" charset="-120"/>
              </a:rPr>
              <a:t>	</a:t>
            </a:r>
          </a:p>
          <a:p>
            <a:pPr marL="0" indent="265113">
              <a:lnSpc>
                <a:spcPct val="150000"/>
              </a:lnSpc>
              <a:buFont typeface="Arial" charset="0"/>
            </a:pPr>
            <a:endParaRPr lang="en-US" altLang="zh-TW" sz="900" dirty="0">
              <a:latin typeface="Calibri" pitchFamily="34" charset="0"/>
              <a:sym typeface="微軟正黑體" pitchFamily="34" charset="-120"/>
            </a:endParaRPr>
          </a:p>
          <a:p>
            <a:pPr marL="0" indent="0" algn="just">
              <a:lnSpc>
                <a:spcPct val="150000"/>
              </a:lnSpc>
              <a:spcBef>
                <a:spcPts val="600"/>
              </a:spcBef>
              <a:spcAft>
                <a:spcPts val="600"/>
              </a:spcAft>
            </a:pPr>
            <a:r>
              <a:rPr lang="zh-TW" altLang="en-US" sz="900" b="0" kern="100" dirty="0">
                <a:latin typeface="微軟正黑體"/>
                <a:cs typeface="Arial Unicode MS"/>
              </a:rPr>
              <a:t>         </a:t>
            </a:r>
          </a:p>
        </p:txBody>
      </p:sp>
      <p:sp>
        <p:nvSpPr>
          <p:cNvPr id="5" name="內容版面配置區 4"/>
          <p:cNvSpPr>
            <a:spLocks noGrp="1"/>
          </p:cNvSpPr>
          <p:nvPr>
            <p:ph idx="4294967295"/>
          </p:nvPr>
        </p:nvSpPr>
        <p:spPr>
          <a:xfrm>
            <a:off x="344488" y="764703"/>
            <a:ext cx="3024336" cy="5851525"/>
          </a:xfrm>
          <a:prstGeom prst="rect">
            <a:avLst/>
          </a:prstGeom>
        </p:spPr>
        <p:txBody>
          <a:bodyPr vert="horz" lIns="91440" tIns="45720" rIns="91440" bIns="45720" rtlCol="0">
            <a:normAutofit/>
          </a:bodyPr>
          <a:lstStyle/>
          <a:p>
            <a:pPr marL="0" indent="0">
              <a:lnSpc>
                <a:spcPct val="150000"/>
              </a:lnSpc>
              <a:buNone/>
            </a:pPr>
            <a:r>
              <a:rPr lang="en-US" altLang="zh-TW" sz="1200" b="1" dirty="0">
                <a:latin typeface="微軟正黑體" panose="020B0604030504040204" pitchFamily="34" charset="-120"/>
                <a:ea typeface="微軟正黑體" panose="020B0604030504040204" pitchFamily="34" charset="-120"/>
                <a:sym typeface="微軟正黑體" pitchFamily="34" charset="-120"/>
              </a:rPr>
              <a:t>2.</a:t>
            </a:r>
            <a:r>
              <a:rPr lang="zh-TW" altLang="en-US" sz="1200" b="1" dirty="0">
                <a:latin typeface="微軟正黑體" panose="020B0604030504040204" pitchFamily="34" charset="-120"/>
                <a:ea typeface="微軟正黑體" panose="020B0604030504040204" pitchFamily="34" charset="-120"/>
                <a:sym typeface="微軟正黑體" pitchFamily="34" charset="-120"/>
              </a:rPr>
              <a:t> 人才資源與發展</a:t>
            </a:r>
            <a:endParaRPr lang="en-US" altLang="zh-TW" sz="1200" b="1" dirty="0">
              <a:latin typeface="微軟正黑體" panose="020B0604030504040204" pitchFamily="34" charset="-120"/>
              <a:ea typeface="微軟正黑體" panose="020B0604030504040204" pitchFamily="34" charset="-120"/>
              <a:sym typeface="Calibri" pitchFamily="34" charset="0"/>
            </a:endParaRPr>
          </a:p>
          <a:p>
            <a:pPr marL="0" indent="0">
              <a:lnSpc>
                <a:spcPct val="150000"/>
              </a:lnSpc>
              <a:buNone/>
            </a:pPr>
            <a:r>
              <a:rPr lang="en-US" altLang="zh-TW" sz="1200" b="1" dirty="0">
                <a:latin typeface="微軟正黑體" panose="020B0604030504040204" pitchFamily="34" charset="-120"/>
                <a:ea typeface="微軟正黑體" panose="020B0604030504040204" pitchFamily="34" charset="-120"/>
                <a:sym typeface="Calibri" pitchFamily="34" charset="0"/>
              </a:rPr>
              <a:t>6).</a:t>
            </a:r>
            <a:r>
              <a:rPr lang="zh-TW" altLang="en-US" sz="1200" b="1" dirty="0">
                <a:latin typeface="微軟正黑體" panose="020B0604030504040204" pitchFamily="34" charset="-120"/>
                <a:ea typeface="微軟正黑體" panose="020B0604030504040204" pitchFamily="34" charset="-120"/>
                <a:sym typeface="Calibri" pitchFamily="34" charset="0"/>
              </a:rPr>
              <a:t>員工教育訓練</a:t>
            </a:r>
            <a:endParaRPr lang="en-US" altLang="zh-TW" sz="1200" b="1" dirty="0">
              <a:latin typeface="微軟正黑體" panose="020B0604030504040204" pitchFamily="34" charset="-120"/>
              <a:ea typeface="微軟正黑體" panose="020B0604030504040204" pitchFamily="34" charset="-120"/>
              <a:sym typeface="Calibri" pitchFamily="34" charset="0"/>
            </a:endParaRPr>
          </a:p>
          <a:p>
            <a:pPr marL="0" indent="0">
              <a:lnSpc>
                <a:spcPct val="150000"/>
              </a:lnSpc>
              <a:buNone/>
              <a:tabLst>
                <a:tab pos="180975" algn="l"/>
              </a:tabLst>
            </a:pPr>
            <a:r>
              <a:rPr lang="zh-TW" altLang="en-US" sz="900" dirty="0">
                <a:latin typeface="微軟正黑體" panose="020B0604030504040204" pitchFamily="34" charset="-120"/>
                <a:ea typeface="微軟正黑體" panose="020B0604030504040204" pitchFamily="34" charset="-120"/>
              </a:rPr>
              <a:t>在教育訓練課程方面分為企業組織文化訓練、專業能力訓練、集會式管理能力與軟性課程訓練四大類課程。                                                                                 </a:t>
            </a:r>
            <a:r>
              <a:rPr lang="en-US" altLang="zh-TW" sz="900" dirty="0">
                <a:latin typeface="微軟正黑體" panose="020B0604030504040204" pitchFamily="34" charset="-120"/>
                <a:ea typeface="微軟正黑體" panose="020B0604030504040204" pitchFamily="34" charset="-120"/>
              </a:rPr>
              <a:t>(1). </a:t>
            </a:r>
            <a:r>
              <a:rPr lang="zh-TW" altLang="en-US" sz="900" dirty="0">
                <a:latin typeface="微軟正黑體" panose="020B0604030504040204" pitchFamily="34" charset="-120"/>
                <a:ea typeface="微軟正黑體" panose="020B0604030504040204" pitchFamily="34" charset="-120"/>
              </a:rPr>
              <a:t>企業組織文化：新人到職時，藉由課程了解公司組織、企業文化等。</a:t>
            </a:r>
            <a:r>
              <a:rPr lang="en-US" altLang="zh-TW" sz="900" dirty="0">
                <a:latin typeface="微軟正黑體" panose="020B0604030504040204" pitchFamily="34" charset="-120"/>
                <a:ea typeface="微軟正黑體" panose="020B0604030504040204" pitchFamily="34" charset="-120"/>
              </a:rPr>
              <a:t>(2). </a:t>
            </a:r>
            <a:r>
              <a:rPr lang="zh-TW" altLang="en-US" sz="900" dirty="0">
                <a:latin typeface="微軟正黑體" panose="020B0604030504040204" pitchFamily="34" charset="-120"/>
                <a:ea typeface="微軟正黑體" panose="020B0604030504040204" pitchFamily="34" charset="-120"/>
              </a:rPr>
              <a:t>專業能力訓練：透過內、外訓加強專業知識及能力的累積，並展開</a:t>
            </a:r>
            <a:r>
              <a:rPr lang="en-US" altLang="zh-TW" sz="900" dirty="0">
                <a:latin typeface="微軟正黑體" panose="020B0604030504040204" pitchFamily="34" charset="-120"/>
                <a:ea typeface="微軟正黑體" panose="020B0604030504040204" pitchFamily="34" charset="-120"/>
              </a:rPr>
              <a:t>ENG University</a:t>
            </a:r>
            <a:r>
              <a:rPr lang="zh-TW" altLang="en-US" sz="900" dirty="0">
                <a:latin typeface="微軟正黑體" panose="020B0604030504040204" pitchFamily="34" charset="-120"/>
                <a:ea typeface="微軟正黑體" panose="020B0604030504040204" pitchFamily="34" charset="-120"/>
              </a:rPr>
              <a:t>課程培訓，加強</a:t>
            </a:r>
            <a:r>
              <a:rPr lang="en-US" altLang="zh-TW" sz="900" dirty="0">
                <a:latin typeface="微軟正黑體" panose="020B0604030504040204" pitchFamily="34" charset="-120"/>
                <a:ea typeface="微軟正黑體" panose="020B0604030504040204" pitchFamily="34" charset="-120"/>
              </a:rPr>
              <a:t>ENG</a:t>
            </a:r>
            <a:r>
              <a:rPr lang="zh-TW" altLang="en-US" sz="900" dirty="0">
                <a:latin typeface="微軟正黑體" panose="020B0604030504040204" pitchFamily="34" charset="-120"/>
                <a:ea typeface="微軟正黑體" panose="020B0604030504040204" pitchFamily="34" charset="-120"/>
              </a:rPr>
              <a:t>專業能力。</a:t>
            </a:r>
            <a:r>
              <a:rPr lang="en-US" altLang="zh-TW" sz="900" dirty="0">
                <a:latin typeface="微軟正黑體" panose="020B0604030504040204" pitchFamily="34" charset="-120"/>
                <a:ea typeface="微軟正黑體" panose="020B0604030504040204" pitchFamily="34" charset="-120"/>
              </a:rPr>
              <a:t>(3).</a:t>
            </a:r>
            <a:r>
              <a:rPr lang="zh-TW" altLang="en-US" sz="900" dirty="0">
                <a:latin typeface="微軟正黑體" panose="020B0604030504040204" pitchFamily="34" charset="-120"/>
                <a:ea typeface="微軟正黑體" panose="020B0604030504040204" pitchFamily="34" charset="-120"/>
              </a:rPr>
              <a:t>集會式管理能力：技術研討會主要目的是為研發工程人員及主管帶來新的科技應用與產品技術趨勢預測，管理研討會則能幫助公司同仁們準確掌握科技產業的脈動，贏得先機創造契機。</a:t>
            </a:r>
            <a:r>
              <a:rPr lang="en-US" altLang="zh-TW" sz="900" dirty="0">
                <a:latin typeface="微軟正黑體" panose="020B0604030504040204" pitchFamily="34" charset="-120"/>
                <a:ea typeface="微軟正黑體" panose="020B0604030504040204" pitchFamily="34" charset="-120"/>
              </a:rPr>
              <a:t>(4). </a:t>
            </a:r>
            <a:r>
              <a:rPr lang="zh-TW" altLang="en-US" sz="900" dirty="0">
                <a:latin typeface="微軟正黑體" panose="020B0604030504040204" pitchFamily="34" charset="-120"/>
                <a:ea typeface="微軟正黑體" panose="020B0604030504040204" pitchFamily="34" charset="-120"/>
              </a:rPr>
              <a:t>軟性課程：包含醫療保健講座、環境保護講座、夜間私塾堂</a:t>
            </a:r>
            <a:r>
              <a:rPr lang="en-US" altLang="zh-TW" sz="900" dirty="0">
                <a:latin typeface="微軟正黑體" panose="020B0604030504040204" pitchFamily="34" charset="-120"/>
                <a:ea typeface="微軟正黑體" panose="020B0604030504040204" pitchFamily="34" charset="-120"/>
              </a:rPr>
              <a:t>(DIY</a:t>
            </a:r>
            <a:r>
              <a:rPr lang="zh-TW" altLang="en-US" sz="900" dirty="0">
                <a:latin typeface="微軟正黑體" panose="020B0604030504040204" pitchFamily="34" charset="-120"/>
                <a:ea typeface="微軟正黑體" panose="020B0604030504040204" pitchFamily="34" charset="-120"/>
              </a:rPr>
              <a:t>手作課程</a:t>
            </a:r>
            <a:r>
              <a:rPr lang="en-US" altLang="zh-TW" sz="900" dirty="0">
                <a:latin typeface="微軟正黑體" panose="020B0604030504040204" pitchFamily="34" charset="-120"/>
                <a:ea typeface="微軟正黑體" panose="020B0604030504040204" pitchFamily="34" charset="-120"/>
              </a:rPr>
              <a:t>)</a:t>
            </a:r>
            <a:r>
              <a:rPr lang="zh-TW" altLang="en-US" sz="900" dirty="0">
                <a:latin typeface="微軟正黑體" panose="020B0604030504040204" pitchFamily="34" charset="-120"/>
                <a:ea typeface="微軟正黑體" panose="020B0604030504040204" pitchFamily="34" charset="-120"/>
              </a:rPr>
              <a:t>等。</a:t>
            </a:r>
            <a:endParaRPr lang="en-US" altLang="zh-TW" sz="900" dirty="0">
              <a:solidFill>
                <a:srgbClr val="000000"/>
              </a:solidFill>
              <a:latin typeface="微軟正黑體" panose="020B0604030504040204" pitchFamily="34" charset="-120"/>
              <a:ea typeface="微軟正黑體" panose="020B0604030504040204" pitchFamily="34" charset="-120"/>
              <a:sym typeface="微軟正黑體" pitchFamily="34" charset="-120"/>
            </a:endParaRPr>
          </a:p>
          <a:p>
            <a:pPr marL="0" indent="0">
              <a:lnSpc>
                <a:spcPct val="150000"/>
              </a:lnSpc>
              <a:buNone/>
              <a:tabLst>
                <a:tab pos="180975" algn="l"/>
              </a:tabLst>
            </a:pPr>
            <a:r>
              <a:rPr lang="zh-TW" altLang="en-US" sz="900" dirty="0">
                <a:solidFill>
                  <a:srgbClr val="000000"/>
                </a:solidFill>
                <a:latin typeface="微軟正黑體" panose="020B0604030504040204" pitchFamily="34" charset="-120"/>
                <a:ea typeface="微軟正黑體" panose="020B0604030504040204" pitchFamily="34" charset="-120"/>
                <a:sym typeface="微軟正黑體" pitchFamily="34" charset="-120"/>
              </a:rPr>
              <a:t>在浦東廠，特別</a:t>
            </a:r>
            <a:r>
              <a:rPr lang="zh-CN" altLang="en-US" sz="900" dirty="0">
                <a:latin typeface="微軟正黑體" panose="020B0604030504040204" pitchFamily="34" charset="-120"/>
                <a:ea typeface="微軟正黑體" panose="020B0604030504040204" pitchFamily="34" charset="-120"/>
              </a:rPr>
              <a:t>採用多樣化的培訓方式，包含新人培訓、企業內外部培訓、晉升培訓等</a:t>
            </a:r>
            <a:r>
              <a:rPr lang="zh-CN" altLang="en-US" sz="900" dirty="0" smtClean="0">
                <a:latin typeface="微軟正黑體" panose="020B0604030504040204" pitchFamily="34" charset="-120"/>
                <a:ea typeface="微軟正黑體" panose="020B0604030504040204" pitchFamily="34" charset="-120"/>
              </a:rPr>
              <a:t>。</a:t>
            </a:r>
            <a:r>
              <a:rPr lang="en-US" altLang="zh-CN" sz="900" dirty="0" smtClean="0">
                <a:latin typeface="微軟正黑體" panose="020B0604030504040204" pitchFamily="34" charset="-120"/>
                <a:ea typeface="微軟正黑體" panose="020B0604030504040204" pitchFamily="34" charset="-120"/>
              </a:rPr>
              <a:t>2019</a:t>
            </a:r>
            <a:r>
              <a:rPr lang="zh-TW" altLang="en-US" sz="900" dirty="0" smtClean="0">
                <a:latin typeface="微軟正黑體" panose="020B0604030504040204" pitchFamily="34" charset="-120"/>
                <a:ea typeface="微軟正黑體" panose="020B0604030504040204" pitchFamily="34" charset="-120"/>
              </a:rPr>
              <a:t>年度</a:t>
            </a:r>
            <a:r>
              <a:rPr lang="zh-TW" altLang="en-US" sz="900" dirty="0">
                <a:latin typeface="微軟正黑體" panose="020B0604030504040204" pitchFamily="34" charset="-120"/>
                <a:ea typeface="微軟正黑體" panose="020B0604030504040204" pitchFamily="34" charset="-120"/>
              </a:rPr>
              <a:t>規劃下列課程</a:t>
            </a:r>
            <a:r>
              <a:rPr lang="en-US" altLang="zh-TW" sz="900" dirty="0">
                <a:latin typeface="微軟正黑體" panose="020B0604030504040204" pitchFamily="34" charset="-120"/>
                <a:ea typeface="微軟正黑體" panose="020B0604030504040204" pitchFamily="34" charset="-120"/>
              </a:rPr>
              <a:t>:</a:t>
            </a:r>
          </a:p>
          <a:p>
            <a:pPr marL="0" indent="0">
              <a:lnSpc>
                <a:spcPct val="150000"/>
              </a:lnSpc>
              <a:buNone/>
              <a:tabLst>
                <a:tab pos="180975" algn="l"/>
              </a:tabLst>
            </a:pPr>
            <a:r>
              <a:rPr lang="en-US" altLang="zh-TW" sz="900" dirty="0">
                <a:latin typeface="微軟正黑體" panose="020B0604030504040204" pitchFamily="34" charset="-120"/>
                <a:ea typeface="微軟正黑體" panose="020B0604030504040204" pitchFamily="34" charset="-120"/>
              </a:rPr>
              <a:t>(</a:t>
            </a:r>
            <a:r>
              <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1).</a:t>
            </a:r>
            <a:r>
              <a:rPr lang="zh-TW" altLang="en-US"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品管課程。中高階管理層進行品管培訓，加強品質管理能力。</a:t>
            </a:r>
            <a:r>
              <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	(2).ENG University</a:t>
            </a:r>
            <a:r>
              <a:rPr lang="zh-TW" altLang="en-US"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課程。</a:t>
            </a:r>
            <a:r>
              <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EE/ME</a:t>
            </a:r>
            <a:r>
              <a:rPr lang="zh-TW" altLang="en-US"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人員專項培訓，加強</a:t>
            </a:r>
            <a:r>
              <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ENG</a:t>
            </a:r>
            <a:r>
              <a:rPr lang="zh-TW" altLang="en-US"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同仁的專業知識。</a:t>
            </a:r>
            <a:r>
              <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(3).</a:t>
            </a:r>
            <a:r>
              <a:rPr lang="zh-TW" altLang="en-US"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特種崗位人才培育。安排特種崗位人員外訓，強化崗位技能。</a:t>
            </a:r>
            <a:r>
              <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(4).</a:t>
            </a:r>
            <a:r>
              <a:rPr lang="zh-TW" altLang="en-US"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法律法規的更新及宣導。對</a:t>
            </a:r>
            <a:r>
              <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17</a:t>
            </a:r>
            <a:r>
              <a:rPr lang="zh-TW" altLang="en-US"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年最新的法律法規做全廠區宣導。</a:t>
            </a:r>
            <a:r>
              <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(5).</a:t>
            </a:r>
            <a:r>
              <a:rPr lang="zh-TW" altLang="en-US"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學習園地課程。學歷提升、豐富員工業餘生活等。</a:t>
            </a:r>
            <a:endParaRPr lang="en-US" altLang="zh-TW"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endParaRPr>
          </a:p>
          <a:p>
            <a:pPr marL="0" indent="0">
              <a:lnSpc>
                <a:spcPct val="150000"/>
              </a:lnSpc>
              <a:buNone/>
              <a:tabLst>
                <a:tab pos="180975" algn="l"/>
              </a:tabLst>
            </a:pPr>
            <a:r>
              <a:rPr lang="zh-TW" altLang="en-US"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        南京廠區</a:t>
            </a:r>
            <a:r>
              <a:rPr lang="zh-TW" altLang="en-US" sz="900" kern="100" dirty="0" smtClean="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在</a:t>
            </a:r>
            <a:r>
              <a:rPr lang="en-US" altLang="zh-TW" sz="900" kern="100" dirty="0" smtClean="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2019</a:t>
            </a:r>
            <a:r>
              <a:rPr lang="zh-TW" altLang="en-US" sz="900" kern="100" dirty="0" smtClean="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年度</a:t>
            </a:r>
            <a:r>
              <a:rPr lang="zh-TW" altLang="en-US" sz="900" kern="100" dirty="0">
                <a:solidFill>
                  <a:prstClr val="black">
                    <a:lumMod val="95000"/>
                    <a:lumOff val="5000"/>
                  </a:prstClr>
                </a:solidFill>
                <a:latin typeface="微軟正黑體" panose="020B0604030504040204" pitchFamily="34" charset="-120"/>
                <a:ea typeface="微軟正黑體" panose="020B0604030504040204" pitchFamily="34" charset="-120"/>
                <a:cs typeface="Arial Unicode MS"/>
              </a:rPr>
              <a:t>發展了連接管理策略與訓練規劃，除了組織關於新人入職培訓、領導力提升培訓外，另外還針對各部門內部需求開展了很多專業技能的培訓</a:t>
            </a:r>
          </a:p>
        </p:txBody>
      </p:sp>
      <p:sp>
        <p:nvSpPr>
          <p:cNvPr id="9" name="標題 3"/>
          <p:cNvSpPr>
            <a:spLocks noGrp="1"/>
          </p:cNvSpPr>
          <p:nvPr>
            <p:ph type="title"/>
          </p:nvPr>
        </p:nvSpPr>
        <p:spPr/>
        <p:txBody>
          <a:bodyPr vert="horz" lIns="91440" tIns="45720" rIns="91440" bIns="45720" rtlCol="0" anchor="ctr">
            <a:normAutofit/>
          </a:bodyPr>
          <a:lstStyle/>
          <a:p>
            <a:r>
              <a:rPr lang="zh-TW" altLang="en-US" dirty="0">
                <a:solidFill>
                  <a:schemeClr val="tx1"/>
                </a:solidFill>
              </a:rPr>
              <a:t>英華達公司</a:t>
            </a:r>
          </a:p>
        </p:txBody>
      </p:sp>
      <p:pic>
        <p:nvPicPr>
          <p:cNvPr id="10" name="Picture 3" descr="E:\永续报告书\2018\cyz\fl\CSR訓練圖表.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28825" y="871290"/>
            <a:ext cx="3240358" cy="1786603"/>
          </a:xfrm>
          <a:prstGeom prst="rect">
            <a:avLst/>
          </a:prstGeom>
          <a:noFill/>
          <a:extLst>
            <a:ext uri="{909E8E84-426E-40DD-AFC4-6F175D3DCCD1}">
              <a14:hiddenFill xmlns:a14="http://schemas.microsoft.com/office/drawing/2010/main">
                <a:solidFill>
                  <a:srgbClr val="FFFFFF"/>
                </a:solidFill>
              </a14:hiddenFill>
            </a:ext>
          </a:extLst>
        </p:spPr>
      </p:pic>
      <p:sp>
        <p:nvSpPr>
          <p:cNvPr id="12" name="文字方塊 11"/>
          <p:cNvSpPr txBox="1"/>
          <p:nvPr/>
        </p:nvSpPr>
        <p:spPr>
          <a:xfrm>
            <a:off x="7286630" y="563513"/>
            <a:ext cx="1441420" cy="307777"/>
          </a:xfrm>
          <a:prstGeom prst="rect">
            <a:avLst/>
          </a:prstGeom>
          <a:solidFill>
            <a:srgbClr val="00B050"/>
          </a:solidFill>
        </p:spPr>
        <p:txBody>
          <a:bodyPr wrap="none" rtlCol="0">
            <a:spAutoFit/>
          </a:bodyPr>
          <a:lstStyle/>
          <a:p>
            <a:r>
              <a:rPr lang="zh-TW" altLang="en-US" sz="1400" b="1" dirty="0"/>
              <a:t>訓練系統與架構</a:t>
            </a:r>
          </a:p>
        </p:txBody>
      </p:sp>
      <p:sp>
        <p:nvSpPr>
          <p:cNvPr id="14" name="文字方塊 1"/>
          <p:cNvSpPr>
            <a:spLocks noChangeArrowheads="1"/>
          </p:cNvSpPr>
          <p:nvPr/>
        </p:nvSpPr>
        <p:spPr bwMode="auto">
          <a:xfrm>
            <a:off x="6753523" y="6093296"/>
            <a:ext cx="2915660" cy="215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buFont typeface="Arial" charset="0"/>
            </a:pPr>
            <a:r>
              <a:rPr kumimoji="0" lang="zh-TW" altLang="en-US" sz="800" dirty="0">
                <a:solidFill>
                  <a:srgbClr val="000000"/>
                </a:solidFill>
                <a:latin typeface="微軟正黑體" pitchFamily="34" charset="-120"/>
                <a:ea typeface="SimSun" pitchFamily="2" charset="-122"/>
                <a:sym typeface="Calibri" pitchFamily="34" charset="0"/>
              </a:rPr>
              <a:t>圖表</a:t>
            </a:r>
            <a:r>
              <a:rPr kumimoji="0" lang="en-US" altLang="zh-TW" sz="800" dirty="0">
                <a:solidFill>
                  <a:srgbClr val="000000"/>
                </a:solidFill>
                <a:latin typeface="微軟正黑體" pitchFamily="34" charset="-120"/>
                <a:ea typeface="SimSun" pitchFamily="2" charset="-122"/>
                <a:sym typeface="Calibri" pitchFamily="34" charset="0"/>
              </a:rPr>
              <a:t>3</a:t>
            </a:r>
            <a:r>
              <a:rPr kumimoji="0" lang="zh-TW" altLang="en-US" sz="800" dirty="0">
                <a:solidFill>
                  <a:srgbClr val="000000"/>
                </a:solidFill>
                <a:latin typeface="微軟正黑體" pitchFamily="34" charset="-120"/>
                <a:ea typeface="SimSun" pitchFamily="2" charset="-122"/>
                <a:sym typeface="Calibri" pitchFamily="34" charset="0"/>
              </a:rPr>
              <a:t>. 依員工類別 台灣、大陸地區 平均教育時數統計</a:t>
            </a:r>
          </a:p>
        </p:txBody>
      </p:sp>
      <p:sp>
        <p:nvSpPr>
          <p:cNvPr id="11" name="文字方塊 10"/>
          <p:cNvSpPr txBox="1"/>
          <p:nvPr/>
        </p:nvSpPr>
        <p:spPr>
          <a:xfrm>
            <a:off x="2031807" y="404664"/>
            <a:ext cx="2129105" cy="261610"/>
          </a:xfrm>
          <a:prstGeom prst="rect">
            <a:avLst/>
          </a:prstGeom>
          <a:solidFill>
            <a:srgbClr val="00B0F0"/>
          </a:solidFill>
        </p:spPr>
        <p:txBody>
          <a:bodyPr wrap="square" rtlCol="0">
            <a:spAutoFit/>
          </a:bodyPr>
          <a:lstStyle/>
          <a:p>
            <a:pPr algn="ctr"/>
            <a:r>
              <a:rPr lang="en-US" altLang="zh-TW" sz="1100" dirty="0">
                <a:latin typeface="微軟正黑體" panose="020B0604030504040204" pitchFamily="34" charset="-120"/>
                <a:ea typeface="微軟正黑體" panose="020B0604030504040204" pitchFamily="34" charset="-120"/>
              </a:rPr>
              <a:t>GRI 404-1</a:t>
            </a:r>
            <a:r>
              <a:rPr lang="zh-TW" altLang="en-US" sz="1100" dirty="0">
                <a:latin typeface="微軟正黑體" panose="020B0604030504040204" pitchFamily="34" charset="-120"/>
                <a:ea typeface="微軟正黑體" panose="020B0604030504040204" pitchFamily="34" charset="-120"/>
              </a:rPr>
              <a:t>員工年均受訓時數</a:t>
            </a:r>
          </a:p>
        </p:txBody>
      </p:sp>
      <p:sp>
        <p:nvSpPr>
          <p:cNvPr id="15" name="文字方塊 14"/>
          <p:cNvSpPr txBox="1"/>
          <p:nvPr/>
        </p:nvSpPr>
        <p:spPr>
          <a:xfrm>
            <a:off x="4242957" y="404664"/>
            <a:ext cx="2726267" cy="261610"/>
          </a:xfrm>
          <a:prstGeom prst="rect">
            <a:avLst/>
          </a:prstGeom>
          <a:solidFill>
            <a:srgbClr val="00B0F0"/>
          </a:solidFill>
        </p:spPr>
        <p:txBody>
          <a:bodyPr wrap="square" rtlCol="0">
            <a:spAutoFit/>
          </a:bodyPr>
          <a:lstStyle/>
          <a:p>
            <a:pPr algn="ctr"/>
            <a:r>
              <a:rPr lang="en-US" altLang="zh-TW" sz="1100" dirty="0">
                <a:latin typeface="微軟正黑體" panose="020B0604030504040204" pitchFamily="34" charset="-120"/>
                <a:ea typeface="微軟正黑體" panose="020B0604030504040204" pitchFamily="34" charset="-120"/>
              </a:rPr>
              <a:t>GRI 404-2 </a:t>
            </a:r>
            <a:r>
              <a:rPr lang="zh-TW" altLang="en-US" sz="1100" dirty="0">
                <a:latin typeface="微軟正黑體" panose="020B0604030504040204" pitchFamily="34" charset="-120"/>
                <a:ea typeface="微軟正黑體" panose="020B0604030504040204" pitchFamily="34" charset="-120"/>
              </a:rPr>
              <a:t>提升員工職能及過渡協助方案</a:t>
            </a:r>
          </a:p>
        </p:txBody>
      </p:sp>
      <p:graphicFrame>
        <p:nvGraphicFramePr>
          <p:cNvPr id="16" name="內容版面配置區 10"/>
          <p:cNvGraphicFramePr>
            <a:graphicFrameLocks noGrp="1"/>
          </p:cNvGraphicFramePr>
          <p:nvPr>
            <p:ph idx="1"/>
            <p:extLst>
              <p:ext uri="{D42A27DB-BD31-4B8C-83A1-F6EECF244321}">
                <p14:modId xmlns:p14="http://schemas.microsoft.com/office/powerpoint/2010/main" val="140825154"/>
              </p:ext>
            </p:extLst>
          </p:nvPr>
        </p:nvGraphicFramePr>
        <p:xfrm>
          <a:off x="6519448" y="2758271"/>
          <a:ext cx="3059112" cy="2844963"/>
        </p:xfrm>
        <a:graphic>
          <a:graphicData uri="http://schemas.openxmlformats.org/drawingml/2006/table">
            <a:tbl>
              <a:tblPr/>
              <a:tblGrid>
                <a:gridCol w="637315">
                  <a:extLst>
                    <a:ext uri="{9D8B030D-6E8A-4147-A177-3AD203B41FA5}">
                      <a16:colId xmlns="" xmlns:a16="http://schemas.microsoft.com/office/drawing/2014/main" val="20000"/>
                    </a:ext>
                  </a:extLst>
                </a:gridCol>
                <a:gridCol w="266876">
                  <a:extLst>
                    <a:ext uri="{9D8B030D-6E8A-4147-A177-3AD203B41FA5}">
                      <a16:colId xmlns="" xmlns:a16="http://schemas.microsoft.com/office/drawing/2014/main" val="20001"/>
                    </a:ext>
                  </a:extLst>
                </a:gridCol>
                <a:gridCol w="398322">
                  <a:extLst>
                    <a:ext uri="{9D8B030D-6E8A-4147-A177-3AD203B41FA5}">
                      <a16:colId xmlns="" xmlns:a16="http://schemas.microsoft.com/office/drawing/2014/main" val="20002"/>
                    </a:ext>
                  </a:extLst>
                </a:gridCol>
                <a:gridCol w="585533">
                  <a:extLst>
                    <a:ext uri="{9D8B030D-6E8A-4147-A177-3AD203B41FA5}">
                      <a16:colId xmlns="" xmlns:a16="http://schemas.microsoft.com/office/drawing/2014/main" val="20003"/>
                    </a:ext>
                  </a:extLst>
                </a:gridCol>
                <a:gridCol w="585533">
                  <a:extLst>
                    <a:ext uri="{9D8B030D-6E8A-4147-A177-3AD203B41FA5}">
                      <a16:colId xmlns="" xmlns:a16="http://schemas.microsoft.com/office/drawing/2014/main" val="20004"/>
                    </a:ext>
                  </a:extLst>
                </a:gridCol>
                <a:gridCol w="585533">
                  <a:extLst>
                    <a:ext uri="{9D8B030D-6E8A-4147-A177-3AD203B41FA5}">
                      <a16:colId xmlns="" xmlns:a16="http://schemas.microsoft.com/office/drawing/2014/main" val="20005"/>
                    </a:ext>
                  </a:extLst>
                </a:gridCol>
              </a:tblGrid>
              <a:tr h="91773">
                <a:tc>
                  <a:txBody>
                    <a:bodyPr/>
                    <a:lstStyle/>
                    <a:p>
                      <a:pPr algn="ctr" fontAlgn="ctr"/>
                      <a:r>
                        <a:rPr lang="zh-TW" altLang="en-US" sz="500" b="0" i="0" u="none" strike="noStrike" dirty="0">
                          <a:solidFill>
                            <a:srgbClr val="000000"/>
                          </a:solidFill>
                          <a:effectLst/>
                          <a:latin typeface="微軟正黑體"/>
                        </a:rPr>
                        <a:t>員工類別</a:t>
                      </a:r>
                      <a:endParaRPr lang="zh-TW" altLang="en-US" sz="500" b="0" i="0" u="none" strike="noStrike" dirty="0">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500" b="0" i="0" u="none" strike="noStrike">
                          <a:solidFill>
                            <a:srgbClr val="000000"/>
                          </a:solidFill>
                          <a:effectLst/>
                          <a:latin typeface="微軟正黑體"/>
                        </a:rPr>
                        <a:t>性別</a:t>
                      </a:r>
                      <a:endParaRPr lang="zh-TW" altLang="en-US" sz="500" b="0"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500" b="0" i="0" u="none" strike="noStrike">
                          <a:solidFill>
                            <a:srgbClr val="000000"/>
                          </a:solidFill>
                          <a:effectLst/>
                          <a:latin typeface="微軟正黑體"/>
                        </a:rPr>
                        <a:t>地區</a:t>
                      </a:r>
                      <a:endParaRPr lang="zh-TW" altLang="en-US" sz="500" b="0"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500" b="0" i="0" u="none" strike="noStrike">
                          <a:solidFill>
                            <a:srgbClr val="000000"/>
                          </a:solidFill>
                          <a:effectLst/>
                          <a:latin typeface="微軟正黑體"/>
                        </a:rPr>
                        <a:t>訓練總時數</a:t>
                      </a:r>
                      <a:endParaRPr lang="zh-TW" altLang="en-US" sz="500" b="0"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500" b="0" i="0" u="none" strike="noStrike">
                          <a:solidFill>
                            <a:srgbClr val="000000"/>
                          </a:solidFill>
                          <a:effectLst/>
                          <a:latin typeface="微軟正黑體"/>
                        </a:rPr>
                        <a:t>總人數</a:t>
                      </a:r>
                      <a:endParaRPr lang="zh-TW" altLang="en-US" sz="500" b="0"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zh-TW" altLang="en-US" sz="500" b="0" i="0" u="none" strike="noStrike">
                          <a:solidFill>
                            <a:srgbClr val="000000"/>
                          </a:solidFill>
                          <a:effectLst/>
                          <a:latin typeface="微軟正黑體"/>
                        </a:rPr>
                        <a:t>人均訓練時數</a:t>
                      </a:r>
                      <a:endParaRPr lang="zh-TW" altLang="en-US" sz="500" b="0" i="0" u="none" strike="noStrike">
                        <a:solidFill>
                          <a:srgbClr val="000000"/>
                        </a:solidFill>
                        <a:effectLst/>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 xmlns:a16="http://schemas.microsoft.com/office/drawing/2014/main" val="10000"/>
                  </a:ext>
                </a:extLst>
              </a:tr>
              <a:tr h="91773">
                <a:tc rowSpan="6">
                  <a:txBody>
                    <a:bodyPr/>
                    <a:lstStyle/>
                    <a:p>
                      <a:pPr algn="ctr" fontAlgn="ctr"/>
                      <a:r>
                        <a:rPr lang="zh-TW" altLang="en-US" sz="500" b="0" i="0" u="none" strike="noStrike" dirty="0">
                          <a:solidFill>
                            <a:srgbClr val="000000"/>
                          </a:solidFill>
                          <a:effectLst/>
                          <a:latin typeface="微軟正黑體"/>
                        </a:rPr>
                        <a:t>高階主管</a:t>
                      </a:r>
                      <a:r>
                        <a:rPr lang="en-US" altLang="zh-TW" sz="500" b="0" i="0" u="none" strike="noStrike" dirty="0">
                          <a:solidFill>
                            <a:srgbClr val="000000"/>
                          </a:solidFill>
                          <a:effectLst/>
                          <a:latin typeface="Calibri"/>
                        </a:rPr>
                        <a:t>-</a:t>
                      </a:r>
                      <a:r>
                        <a:rPr lang="zh-TW" altLang="en-US" sz="500" b="0" i="0" u="none" strike="noStrike" dirty="0">
                          <a:solidFill>
                            <a:srgbClr val="000000"/>
                          </a:solidFill>
                          <a:effectLst/>
                          <a:latin typeface="微軟正黑體"/>
                        </a:rPr>
                        <a:t>處級以上</a:t>
                      </a:r>
                      <a:endParaRPr lang="zh-TW" altLang="en-US" sz="500" b="0" i="0" u="none" strike="noStrike" dirty="0">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rowSpan="3">
                  <a:txBody>
                    <a:bodyPr/>
                    <a:lstStyle/>
                    <a:p>
                      <a:pPr algn="ctr" fontAlgn="ctr"/>
                      <a:r>
                        <a:rPr lang="zh-TW" altLang="en-US" sz="500" b="0" i="0" u="none" strike="noStrike">
                          <a:solidFill>
                            <a:srgbClr val="000000"/>
                          </a:solidFill>
                          <a:effectLst/>
                          <a:latin typeface="微軟正黑體"/>
                        </a:rPr>
                        <a:t>男</a:t>
                      </a:r>
                      <a:endParaRPr lang="zh-TW" altLang="en-US" sz="500" b="0"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500" b="0" i="0" u="none" strike="noStrike">
                          <a:solidFill>
                            <a:srgbClr val="000000"/>
                          </a:solidFill>
                          <a:effectLst/>
                          <a:latin typeface="微軟正黑體"/>
                        </a:rPr>
                        <a:t>IACT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607.70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67</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9.07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91773">
                <a:tc vMerge="1">
                  <a:txBody>
                    <a:bodyPr/>
                    <a:lstStyle/>
                    <a:p>
                      <a:endParaRPr lang="zh-TW" altLang="en-US"/>
                    </a:p>
                  </a:txBody>
                  <a:tcPr/>
                </a:tc>
                <a:tc vMerge="1">
                  <a:txBody>
                    <a:bodyPr/>
                    <a:lstStyle/>
                    <a:p>
                      <a:endParaRPr lang="zh-TW" altLang="en-US"/>
                    </a:p>
                  </a:txBody>
                  <a:tcPr/>
                </a:tc>
                <a:tc>
                  <a:txBody>
                    <a:bodyPr/>
                    <a:lstStyle/>
                    <a:p>
                      <a:pPr algn="ctr" fontAlgn="ctr"/>
                      <a:r>
                        <a:rPr lang="en-US" sz="500" b="0" i="0" u="none" strike="noStrike">
                          <a:solidFill>
                            <a:srgbClr val="000000"/>
                          </a:solidFill>
                          <a:effectLst/>
                          <a:latin typeface="微軟正黑體"/>
                        </a:rPr>
                        <a:t>IACP</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657.00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22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29.86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91773">
                <a:tc vMerge="1">
                  <a:txBody>
                    <a:bodyPr/>
                    <a:lstStyle/>
                    <a:p>
                      <a:endParaRPr lang="zh-TW" altLang="en-US"/>
                    </a:p>
                  </a:txBody>
                  <a:tcPr/>
                </a:tc>
                <a:tc vMerge="1">
                  <a:txBody>
                    <a:bodyPr/>
                    <a:lstStyle/>
                    <a:p>
                      <a:endParaRPr lang="zh-TW" altLang="en-US"/>
                    </a:p>
                  </a:txBody>
                  <a:tcPr/>
                </a:tc>
                <a:tc>
                  <a:txBody>
                    <a:bodyPr/>
                    <a:lstStyle/>
                    <a:p>
                      <a:pPr algn="ctr" fontAlgn="ctr"/>
                      <a:r>
                        <a:rPr lang="en-US" sz="500" b="0" i="0" u="none" strike="noStrike">
                          <a:solidFill>
                            <a:srgbClr val="000000"/>
                          </a:solidFill>
                          <a:effectLst/>
                          <a:latin typeface="微軟正黑體"/>
                        </a:rPr>
                        <a:t>IACJ</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1113.50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19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58.61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91773">
                <a:tc vMerge="1">
                  <a:txBody>
                    <a:bodyPr/>
                    <a:lstStyle/>
                    <a:p>
                      <a:endParaRPr lang="zh-TW" altLang="en-US"/>
                    </a:p>
                  </a:txBody>
                  <a:tcPr/>
                </a:tc>
                <a:tc rowSpan="3">
                  <a:txBody>
                    <a:bodyPr/>
                    <a:lstStyle/>
                    <a:p>
                      <a:pPr algn="ctr" fontAlgn="ctr"/>
                      <a:r>
                        <a:rPr lang="zh-TW" altLang="en-US" sz="500" b="0" i="0" u="none" strike="noStrike">
                          <a:solidFill>
                            <a:srgbClr val="000000"/>
                          </a:solidFill>
                          <a:effectLst/>
                          <a:latin typeface="微軟正黑體"/>
                        </a:rPr>
                        <a:t>女</a:t>
                      </a:r>
                      <a:endParaRPr lang="zh-TW" altLang="en-US" sz="500" b="0"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500" b="0" i="0" u="none" strike="noStrike">
                          <a:solidFill>
                            <a:srgbClr val="000000"/>
                          </a:solidFill>
                          <a:effectLst/>
                          <a:latin typeface="微軟正黑體"/>
                        </a:rPr>
                        <a:t>IACT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84.00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6</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14.00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91773">
                <a:tc vMerge="1">
                  <a:txBody>
                    <a:bodyPr/>
                    <a:lstStyle/>
                    <a:p>
                      <a:endParaRPr lang="zh-TW" altLang="en-US"/>
                    </a:p>
                  </a:txBody>
                  <a:tcPr/>
                </a:tc>
                <a:tc vMerge="1">
                  <a:txBody>
                    <a:bodyPr/>
                    <a:lstStyle/>
                    <a:p>
                      <a:endParaRPr lang="zh-TW" altLang="en-US"/>
                    </a:p>
                  </a:txBody>
                  <a:tcPr/>
                </a:tc>
                <a:tc>
                  <a:txBody>
                    <a:bodyPr/>
                    <a:lstStyle/>
                    <a:p>
                      <a:pPr algn="ctr" fontAlgn="ctr"/>
                      <a:r>
                        <a:rPr lang="en-US" sz="500" b="0" i="0" u="none" strike="noStrike">
                          <a:solidFill>
                            <a:srgbClr val="000000"/>
                          </a:solidFill>
                          <a:effectLst/>
                          <a:latin typeface="微軟正黑體"/>
                        </a:rPr>
                        <a:t>IACP</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0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91773">
                <a:tc vMerge="1">
                  <a:txBody>
                    <a:bodyPr/>
                    <a:lstStyle/>
                    <a:p>
                      <a:endParaRPr lang="zh-TW" altLang="en-US"/>
                    </a:p>
                  </a:txBody>
                  <a:tcPr/>
                </a:tc>
                <a:tc vMerge="1">
                  <a:txBody>
                    <a:bodyPr/>
                    <a:lstStyle/>
                    <a:p>
                      <a:endParaRPr lang="zh-TW" altLang="en-US"/>
                    </a:p>
                  </a:txBody>
                  <a:tcPr/>
                </a:tc>
                <a:tc>
                  <a:txBody>
                    <a:bodyPr/>
                    <a:lstStyle/>
                    <a:p>
                      <a:pPr algn="ctr" fontAlgn="ctr"/>
                      <a:r>
                        <a:rPr lang="en-US" sz="500" b="0" i="0" u="none" strike="noStrike">
                          <a:solidFill>
                            <a:srgbClr val="000000"/>
                          </a:solidFill>
                          <a:effectLst/>
                          <a:latin typeface="微軟正黑體"/>
                        </a:rPr>
                        <a:t>IACJ</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122.80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3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40.93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91773">
                <a:tc rowSpan="6">
                  <a:txBody>
                    <a:bodyPr/>
                    <a:lstStyle/>
                    <a:p>
                      <a:pPr algn="ctr" fontAlgn="ctr"/>
                      <a:r>
                        <a:rPr lang="zh-TW" altLang="en-US" sz="500" b="0" i="0" u="none" strike="noStrike">
                          <a:solidFill>
                            <a:srgbClr val="000000"/>
                          </a:solidFill>
                          <a:effectLst/>
                          <a:latin typeface="微軟正黑體"/>
                        </a:rPr>
                        <a:t>中階主管</a:t>
                      </a:r>
                      <a:r>
                        <a:rPr lang="en-US" altLang="zh-TW" sz="500" b="0" i="0" u="none" strike="noStrike">
                          <a:solidFill>
                            <a:srgbClr val="000000"/>
                          </a:solidFill>
                          <a:effectLst/>
                          <a:latin typeface="Calibri"/>
                        </a:rPr>
                        <a:t>-</a:t>
                      </a:r>
                      <a:r>
                        <a:rPr lang="zh-TW" altLang="en-US" sz="500" b="0" i="0" u="none" strike="noStrike">
                          <a:solidFill>
                            <a:srgbClr val="000000"/>
                          </a:solidFill>
                          <a:effectLst/>
                          <a:latin typeface="微軟正黑體"/>
                        </a:rPr>
                        <a:t>經</a:t>
                      </a:r>
                      <a:r>
                        <a:rPr lang="en-US" altLang="zh-TW" sz="500" b="0" i="0" u="none" strike="noStrike">
                          <a:solidFill>
                            <a:srgbClr val="000000"/>
                          </a:solidFill>
                          <a:effectLst/>
                          <a:latin typeface="Calibri"/>
                        </a:rPr>
                        <a:t>/</a:t>
                      </a:r>
                      <a:r>
                        <a:rPr lang="zh-TW" altLang="en-US" sz="500" b="0" i="0" u="none" strike="noStrike">
                          <a:solidFill>
                            <a:srgbClr val="000000"/>
                          </a:solidFill>
                          <a:effectLst/>
                          <a:latin typeface="微軟正黑體"/>
                        </a:rPr>
                        <a:t>副理、課級</a:t>
                      </a:r>
                      <a:endParaRPr lang="zh-TW" altLang="en-US" sz="500" b="0"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rowSpan="3">
                  <a:txBody>
                    <a:bodyPr/>
                    <a:lstStyle/>
                    <a:p>
                      <a:pPr algn="ctr" fontAlgn="ctr"/>
                      <a:r>
                        <a:rPr lang="zh-TW" altLang="en-US" sz="500" b="0" i="0" u="none" strike="noStrike">
                          <a:solidFill>
                            <a:srgbClr val="000000"/>
                          </a:solidFill>
                          <a:effectLst/>
                          <a:latin typeface="微軟正黑體"/>
                        </a:rPr>
                        <a:t>男</a:t>
                      </a:r>
                      <a:endParaRPr lang="zh-TW" altLang="en-US" sz="500" b="0"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500" b="0" i="0" u="none" strike="noStrike">
                          <a:solidFill>
                            <a:srgbClr val="000000"/>
                          </a:solidFill>
                          <a:effectLst/>
                          <a:latin typeface="微軟正黑體"/>
                        </a:rPr>
                        <a:t>IACT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7446.00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336</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22.16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91773">
                <a:tc vMerge="1">
                  <a:txBody>
                    <a:bodyPr/>
                    <a:lstStyle/>
                    <a:p>
                      <a:endParaRPr lang="zh-TW" altLang="en-US"/>
                    </a:p>
                  </a:txBody>
                  <a:tcPr/>
                </a:tc>
                <a:tc vMerge="1">
                  <a:txBody>
                    <a:bodyPr/>
                    <a:lstStyle/>
                    <a:p>
                      <a:endParaRPr lang="zh-TW" altLang="en-US"/>
                    </a:p>
                  </a:txBody>
                  <a:tcPr/>
                </a:tc>
                <a:tc>
                  <a:txBody>
                    <a:bodyPr/>
                    <a:lstStyle/>
                    <a:p>
                      <a:pPr algn="ctr" fontAlgn="ctr"/>
                      <a:r>
                        <a:rPr lang="en-US" sz="500" b="0" i="0" u="none" strike="noStrike">
                          <a:solidFill>
                            <a:srgbClr val="000000"/>
                          </a:solidFill>
                          <a:effectLst/>
                          <a:latin typeface="微軟正黑體"/>
                        </a:rPr>
                        <a:t>IACP</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13220.50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175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75.55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91773">
                <a:tc vMerge="1">
                  <a:txBody>
                    <a:bodyPr/>
                    <a:lstStyle/>
                    <a:p>
                      <a:endParaRPr lang="zh-TW" altLang="en-US"/>
                    </a:p>
                  </a:txBody>
                  <a:tcPr/>
                </a:tc>
                <a:tc vMerge="1">
                  <a:txBody>
                    <a:bodyPr/>
                    <a:lstStyle/>
                    <a:p>
                      <a:endParaRPr lang="zh-TW" altLang="en-US"/>
                    </a:p>
                  </a:txBody>
                  <a:tcPr/>
                </a:tc>
                <a:tc>
                  <a:txBody>
                    <a:bodyPr/>
                    <a:lstStyle/>
                    <a:p>
                      <a:pPr algn="ctr" fontAlgn="ctr"/>
                      <a:r>
                        <a:rPr lang="en-US" sz="500" b="0" i="0" u="none" strike="noStrike">
                          <a:solidFill>
                            <a:srgbClr val="000000"/>
                          </a:solidFill>
                          <a:effectLst/>
                          <a:latin typeface="微軟正黑體"/>
                        </a:rPr>
                        <a:t>IACJ</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12590.10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542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23.23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91773">
                <a:tc vMerge="1">
                  <a:txBody>
                    <a:bodyPr/>
                    <a:lstStyle/>
                    <a:p>
                      <a:endParaRPr lang="zh-TW" altLang="en-US"/>
                    </a:p>
                  </a:txBody>
                  <a:tcPr/>
                </a:tc>
                <a:tc rowSpan="3">
                  <a:txBody>
                    <a:bodyPr/>
                    <a:lstStyle/>
                    <a:p>
                      <a:pPr algn="ctr" fontAlgn="ctr"/>
                      <a:r>
                        <a:rPr lang="zh-TW" altLang="en-US" sz="500" b="0" i="0" u="none" strike="noStrike">
                          <a:solidFill>
                            <a:srgbClr val="000000"/>
                          </a:solidFill>
                          <a:effectLst/>
                          <a:latin typeface="微軟正黑體"/>
                        </a:rPr>
                        <a:t>女</a:t>
                      </a:r>
                      <a:endParaRPr lang="zh-TW" altLang="en-US" sz="500" b="0"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500" b="0" i="0" u="none" strike="noStrike">
                          <a:solidFill>
                            <a:srgbClr val="000000"/>
                          </a:solidFill>
                          <a:effectLst/>
                          <a:latin typeface="微軟正黑體"/>
                        </a:rPr>
                        <a:t>IACT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3294.00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141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23.36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r h="91773">
                <a:tc vMerge="1">
                  <a:txBody>
                    <a:bodyPr/>
                    <a:lstStyle/>
                    <a:p>
                      <a:endParaRPr lang="zh-TW" altLang="en-US"/>
                    </a:p>
                  </a:txBody>
                  <a:tcPr/>
                </a:tc>
                <a:tc vMerge="1">
                  <a:txBody>
                    <a:bodyPr/>
                    <a:lstStyle/>
                    <a:p>
                      <a:endParaRPr lang="zh-TW" altLang="en-US"/>
                    </a:p>
                  </a:txBody>
                  <a:tcPr/>
                </a:tc>
                <a:tc>
                  <a:txBody>
                    <a:bodyPr/>
                    <a:lstStyle/>
                    <a:p>
                      <a:pPr algn="ctr" fontAlgn="ctr"/>
                      <a:r>
                        <a:rPr lang="en-US" sz="500" b="0" i="0" u="none" strike="noStrike">
                          <a:solidFill>
                            <a:srgbClr val="000000"/>
                          </a:solidFill>
                          <a:effectLst/>
                          <a:latin typeface="微軟正黑體"/>
                        </a:rPr>
                        <a:t>IACP</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6922.00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89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77.78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1"/>
                  </a:ext>
                </a:extLst>
              </a:tr>
              <a:tr h="91773">
                <a:tc vMerge="1">
                  <a:txBody>
                    <a:bodyPr/>
                    <a:lstStyle/>
                    <a:p>
                      <a:endParaRPr lang="zh-TW" altLang="en-US"/>
                    </a:p>
                  </a:txBody>
                  <a:tcPr/>
                </a:tc>
                <a:tc vMerge="1">
                  <a:txBody>
                    <a:bodyPr/>
                    <a:lstStyle/>
                    <a:p>
                      <a:endParaRPr lang="zh-TW" altLang="en-US"/>
                    </a:p>
                  </a:txBody>
                  <a:tcPr/>
                </a:tc>
                <a:tc>
                  <a:txBody>
                    <a:bodyPr/>
                    <a:lstStyle/>
                    <a:p>
                      <a:pPr algn="ctr" fontAlgn="ctr"/>
                      <a:r>
                        <a:rPr lang="en-US" sz="500" b="0" i="0" u="none" strike="noStrike">
                          <a:solidFill>
                            <a:srgbClr val="000000"/>
                          </a:solidFill>
                          <a:effectLst/>
                          <a:latin typeface="微軟正黑體"/>
                        </a:rPr>
                        <a:t>IACJ</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8880.80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355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25.02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2"/>
                  </a:ext>
                </a:extLst>
              </a:tr>
              <a:tr h="91773">
                <a:tc rowSpan="6">
                  <a:txBody>
                    <a:bodyPr/>
                    <a:lstStyle/>
                    <a:p>
                      <a:pPr algn="ctr" fontAlgn="ctr"/>
                      <a:r>
                        <a:rPr lang="zh-TW" altLang="en-US" sz="500" b="0" i="0" u="none" strike="noStrike">
                          <a:solidFill>
                            <a:srgbClr val="000000"/>
                          </a:solidFill>
                          <a:effectLst/>
                          <a:latin typeface="微軟正黑體"/>
                        </a:rPr>
                        <a:t>一般職員</a:t>
                      </a:r>
                      <a:r>
                        <a:rPr lang="en-US" altLang="zh-TW" sz="500" b="0" i="0" u="none" strike="noStrike">
                          <a:solidFill>
                            <a:srgbClr val="000000"/>
                          </a:solidFill>
                          <a:effectLst/>
                          <a:latin typeface="Calibri"/>
                        </a:rPr>
                        <a:t>-</a:t>
                      </a:r>
                      <a:r>
                        <a:rPr lang="zh-TW" altLang="en-US" sz="500" b="0" i="0" u="none" strike="noStrike">
                          <a:solidFill>
                            <a:srgbClr val="000000"/>
                          </a:solidFill>
                          <a:effectLst/>
                          <a:latin typeface="微軟正黑體"/>
                        </a:rPr>
                        <a:t>間接</a:t>
                      </a:r>
                      <a:endParaRPr lang="zh-TW" altLang="en-US" sz="500" b="0"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rowSpan="3">
                  <a:txBody>
                    <a:bodyPr/>
                    <a:lstStyle/>
                    <a:p>
                      <a:pPr algn="ctr" fontAlgn="ctr"/>
                      <a:r>
                        <a:rPr lang="zh-TW" altLang="en-US" sz="500" b="0" i="0" u="none" strike="noStrike">
                          <a:solidFill>
                            <a:srgbClr val="000000"/>
                          </a:solidFill>
                          <a:effectLst/>
                          <a:latin typeface="微軟正黑體"/>
                        </a:rPr>
                        <a:t>男</a:t>
                      </a:r>
                      <a:endParaRPr lang="zh-TW" altLang="en-US" sz="500" b="0"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500" b="0" i="0" u="none" strike="noStrike">
                          <a:solidFill>
                            <a:srgbClr val="000000"/>
                          </a:solidFill>
                          <a:effectLst/>
                          <a:latin typeface="微軟正黑體"/>
                        </a:rPr>
                        <a:t>IACT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126.00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11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11.45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3"/>
                  </a:ext>
                </a:extLst>
              </a:tr>
              <a:tr h="91773">
                <a:tc vMerge="1">
                  <a:txBody>
                    <a:bodyPr/>
                    <a:lstStyle/>
                    <a:p>
                      <a:endParaRPr lang="zh-TW" altLang="en-US"/>
                    </a:p>
                  </a:txBody>
                  <a:tcPr/>
                </a:tc>
                <a:tc vMerge="1">
                  <a:txBody>
                    <a:bodyPr/>
                    <a:lstStyle/>
                    <a:p>
                      <a:endParaRPr lang="zh-TW" altLang="en-US"/>
                    </a:p>
                  </a:txBody>
                  <a:tcPr/>
                </a:tc>
                <a:tc>
                  <a:txBody>
                    <a:bodyPr/>
                    <a:lstStyle/>
                    <a:p>
                      <a:pPr algn="ctr" fontAlgn="ctr"/>
                      <a:r>
                        <a:rPr lang="en-US" sz="500" b="0" i="0" u="none" strike="noStrike">
                          <a:solidFill>
                            <a:srgbClr val="000000"/>
                          </a:solidFill>
                          <a:effectLst/>
                          <a:latin typeface="微軟正黑體"/>
                        </a:rPr>
                        <a:t>IACP</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53555.20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805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66.53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4"/>
                  </a:ext>
                </a:extLst>
              </a:tr>
              <a:tr h="91773">
                <a:tc vMerge="1">
                  <a:txBody>
                    <a:bodyPr/>
                    <a:lstStyle/>
                    <a:p>
                      <a:endParaRPr lang="zh-TW" altLang="en-US"/>
                    </a:p>
                  </a:txBody>
                  <a:tcPr/>
                </a:tc>
                <a:tc vMerge="1">
                  <a:txBody>
                    <a:bodyPr/>
                    <a:lstStyle/>
                    <a:p>
                      <a:endParaRPr lang="zh-TW" altLang="en-US"/>
                    </a:p>
                  </a:txBody>
                  <a:tcPr/>
                </a:tc>
                <a:tc>
                  <a:txBody>
                    <a:bodyPr/>
                    <a:lstStyle/>
                    <a:p>
                      <a:pPr algn="ctr" fontAlgn="ctr"/>
                      <a:r>
                        <a:rPr lang="en-US" sz="500" b="0" i="0" u="none" strike="noStrike">
                          <a:solidFill>
                            <a:srgbClr val="000000"/>
                          </a:solidFill>
                          <a:effectLst/>
                          <a:latin typeface="微軟正黑體"/>
                        </a:rPr>
                        <a:t>IACJ</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6867.10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290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23.68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5"/>
                  </a:ext>
                </a:extLst>
              </a:tr>
              <a:tr h="91773">
                <a:tc vMerge="1">
                  <a:txBody>
                    <a:bodyPr/>
                    <a:lstStyle/>
                    <a:p>
                      <a:endParaRPr lang="zh-TW" altLang="en-US"/>
                    </a:p>
                  </a:txBody>
                  <a:tcPr/>
                </a:tc>
                <a:tc rowSpan="3">
                  <a:txBody>
                    <a:bodyPr/>
                    <a:lstStyle/>
                    <a:p>
                      <a:pPr algn="ctr" fontAlgn="ctr"/>
                      <a:r>
                        <a:rPr lang="zh-TW" altLang="en-US" sz="500" b="0" i="0" u="none" strike="noStrike">
                          <a:solidFill>
                            <a:srgbClr val="000000"/>
                          </a:solidFill>
                          <a:effectLst/>
                          <a:latin typeface="微軟正黑體"/>
                        </a:rPr>
                        <a:t>女</a:t>
                      </a:r>
                      <a:endParaRPr lang="zh-TW" altLang="en-US" sz="500" b="0"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500" b="0" i="0" u="none" strike="noStrike">
                          <a:solidFill>
                            <a:srgbClr val="000000"/>
                          </a:solidFill>
                          <a:effectLst/>
                          <a:latin typeface="微軟正黑體"/>
                        </a:rPr>
                        <a:t>IACT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182.00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8</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22.75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6"/>
                  </a:ext>
                </a:extLst>
              </a:tr>
              <a:tr h="91773">
                <a:tc vMerge="1">
                  <a:txBody>
                    <a:bodyPr/>
                    <a:lstStyle/>
                    <a:p>
                      <a:endParaRPr lang="zh-TW" altLang="en-US"/>
                    </a:p>
                  </a:txBody>
                  <a:tcPr/>
                </a:tc>
                <a:tc vMerge="1">
                  <a:txBody>
                    <a:bodyPr/>
                    <a:lstStyle/>
                    <a:p>
                      <a:endParaRPr lang="zh-TW" altLang="en-US"/>
                    </a:p>
                  </a:txBody>
                  <a:tcPr/>
                </a:tc>
                <a:tc>
                  <a:txBody>
                    <a:bodyPr/>
                    <a:lstStyle/>
                    <a:p>
                      <a:pPr algn="ctr" fontAlgn="ctr"/>
                      <a:r>
                        <a:rPr lang="en-US" sz="500" b="0" i="0" u="none" strike="noStrike">
                          <a:solidFill>
                            <a:srgbClr val="000000"/>
                          </a:solidFill>
                          <a:effectLst/>
                          <a:latin typeface="微軟正黑體"/>
                        </a:rPr>
                        <a:t>IACP</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46605.40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691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67.45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7"/>
                  </a:ext>
                </a:extLst>
              </a:tr>
              <a:tr h="91773">
                <a:tc vMerge="1">
                  <a:txBody>
                    <a:bodyPr/>
                    <a:lstStyle/>
                    <a:p>
                      <a:endParaRPr lang="zh-TW" altLang="en-US"/>
                    </a:p>
                  </a:txBody>
                  <a:tcPr/>
                </a:tc>
                <a:tc vMerge="1">
                  <a:txBody>
                    <a:bodyPr/>
                    <a:lstStyle/>
                    <a:p>
                      <a:endParaRPr lang="zh-TW" altLang="en-US"/>
                    </a:p>
                  </a:txBody>
                  <a:tcPr/>
                </a:tc>
                <a:tc>
                  <a:txBody>
                    <a:bodyPr/>
                    <a:lstStyle/>
                    <a:p>
                      <a:pPr algn="ctr" fontAlgn="ctr"/>
                      <a:r>
                        <a:rPr lang="en-US" sz="500" b="0" i="0" u="none" strike="noStrike">
                          <a:solidFill>
                            <a:srgbClr val="000000"/>
                          </a:solidFill>
                          <a:effectLst/>
                          <a:latin typeface="微軟正黑體"/>
                        </a:rPr>
                        <a:t>IACJ</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6758.50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219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30.86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8"/>
                  </a:ext>
                </a:extLst>
              </a:tr>
              <a:tr h="91773">
                <a:tc rowSpan="6">
                  <a:txBody>
                    <a:bodyPr/>
                    <a:lstStyle/>
                    <a:p>
                      <a:pPr algn="ctr" fontAlgn="ctr"/>
                      <a:r>
                        <a:rPr lang="zh-TW" altLang="en-US" sz="500" b="0" i="0" u="none" strike="noStrike">
                          <a:solidFill>
                            <a:srgbClr val="000000"/>
                          </a:solidFill>
                          <a:effectLst/>
                          <a:latin typeface="微軟正黑體"/>
                        </a:rPr>
                        <a:t>一般職員</a:t>
                      </a:r>
                      <a:r>
                        <a:rPr lang="en-US" altLang="zh-TW" sz="500" b="0" i="0" u="none" strike="noStrike">
                          <a:solidFill>
                            <a:srgbClr val="000000"/>
                          </a:solidFill>
                          <a:effectLst/>
                          <a:latin typeface="Calibri"/>
                        </a:rPr>
                        <a:t>-</a:t>
                      </a:r>
                      <a:r>
                        <a:rPr lang="zh-TW" altLang="en-US" sz="500" b="0" i="0" u="none" strike="noStrike">
                          <a:solidFill>
                            <a:srgbClr val="000000"/>
                          </a:solidFill>
                          <a:effectLst/>
                          <a:latin typeface="微軟正黑體"/>
                        </a:rPr>
                        <a:t>直接</a:t>
                      </a:r>
                      <a:endParaRPr lang="zh-TW" altLang="en-US" sz="500" b="0"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rowSpan="3">
                  <a:txBody>
                    <a:bodyPr/>
                    <a:lstStyle/>
                    <a:p>
                      <a:pPr algn="ctr" fontAlgn="ctr"/>
                      <a:r>
                        <a:rPr lang="zh-TW" altLang="en-US" sz="500" b="0" i="0" u="none" strike="noStrike">
                          <a:solidFill>
                            <a:srgbClr val="000000"/>
                          </a:solidFill>
                          <a:effectLst/>
                          <a:latin typeface="微軟正黑體"/>
                        </a:rPr>
                        <a:t>男</a:t>
                      </a:r>
                      <a:endParaRPr lang="zh-TW" altLang="en-US" sz="500" b="0"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500" b="0" i="0" u="none" strike="noStrike">
                          <a:solidFill>
                            <a:srgbClr val="000000"/>
                          </a:solidFill>
                          <a:effectLst/>
                          <a:latin typeface="微軟正黑體"/>
                        </a:rPr>
                        <a:t>IACT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0</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9"/>
                  </a:ext>
                </a:extLst>
              </a:tr>
              <a:tr h="91773">
                <a:tc vMerge="1">
                  <a:txBody>
                    <a:bodyPr/>
                    <a:lstStyle/>
                    <a:p>
                      <a:endParaRPr lang="zh-TW" altLang="en-US"/>
                    </a:p>
                  </a:txBody>
                  <a:tcPr/>
                </a:tc>
                <a:tc vMerge="1">
                  <a:txBody>
                    <a:bodyPr/>
                    <a:lstStyle/>
                    <a:p>
                      <a:endParaRPr lang="zh-TW" altLang="en-US"/>
                    </a:p>
                  </a:txBody>
                  <a:tcPr/>
                </a:tc>
                <a:tc>
                  <a:txBody>
                    <a:bodyPr/>
                    <a:lstStyle/>
                    <a:p>
                      <a:pPr algn="ctr" fontAlgn="ctr"/>
                      <a:r>
                        <a:rPr lang="en-US" sz="500" b="0" i="0" u="none" strike="noStrike">
                          <a:solidFill>
                            <a:srgbClr val="000000"/>
                          </a:solidFill>
                          <a:effectLst/>
                          <a:latin typeface="微軟正黑體"/>
                        </a:rPr>
                        <a:t>IACP</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399344.00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9,816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40.68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20"/>
                  </a:ext>
                </a:extLst>
              </a:tr>
              <a:tr h="91773">
                <a:tc vMerge="1">
                  <a:txBody>
                    <a:bodyPr/>
                    <a:lstStyle/>
                    <a:p>
                      <a:endParaRPr lang="zh-TW" altLang="en-US"/>
                    </a:p>
                  </a:txBody>
                  <a:tcPr/>
                </a:tc>
                <a:tc vMerge="1">
                  <a:txBody>
                    <a:bodyPr/>
                    <a:lstStyle/>
                    <a:p>
                      <a:endParaRPr lang="zh-TW" altLang="en-US"/>
                    </a:p>
                  </a:txBody>
                  <a:tcPr/>
                </a:tc>
                <a:tc>
                  <a:txBody>
                    <a:bodyPr/>
                    <a:lstStyle/>
                    <a:p>
                      <a:pPr algn="ctr" fontAlgn="ctr"/>
                      <a:r>
                        <a:rPr lang="en-US" sz="500" b="0" i="0" u="none" strike="noStrike">
                          <a:solidFill>
                            <a:srgbClr val="000000"/>
                          </a:solidFill>
                          <a:effectLst/>
                          <a:latin typeface="微軟正黑體"/>
                        </a:rPr>
                        <a:t>IACJ</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56863.50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4,179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13.61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21"/>
                  </a:ext>
                </a:extLst>
              </a:tr>
              <a:tr h="91773">
                <a:tc vMerge="1">
                  <a:txBody>
                    <a:bodyPr/>
                    <a:lstStyle/>
                    <a:p>
                      <a:endParaRPr lang="zh-TW" altLang="en-US"/>
                    </a:p>
                  </a:txBody>
                  <a:tcPr/>
                </a:tc>
                <a:tc rowSpan="3">
                  <a:txBody>
                    <a:bodyPr/>
                    <a:lstStyle/>
                    <a:p>
                      <a:pPr algn="ctr" fontAlgn="ctr"/>
                      <a:r>
                        <a:rPr lang="zh-TW" altLang="en-US" sz="500" b="0" i="0" u="none" strike="noStrike">
                          <a:solidFill>
                            <a:srgbClr val="000000"/>
                          </a:solidFill>
                          <a:effectLst/>
                          <a:latin typeface="微軟正黑體"/>
                        </a:rPr>
                        <a:t>女</a:t>
                      </a:r>
                      <a:endParaRPr lang="zh-TW" altLang="en-US" sz="500" b="0"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500" b="0" i="0" u="none" strike="noStrike">
                          <a:solidFill>
                            <a:srgbClr val="000000"/>
                          </a:solidFill>
                          <a:effectLst/>
                          <a:latin typeface="微軟正黑體"/>
                        </a:rPr>
                        <a:t>IACT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dirty="0" smtClean="0">
                          <a:solidFill>
                            <a:srgbClr val="000000"/>
                          </a:solidFill>
                          <a:effectLst/>
                          <a:latin typeface="Calibri"/>
                        </a:rPr>
                        <a:t>-</a:t>
                      </a:r>
                      <a:endParaRPr lang="en-US" altLang="zh-TW" sz="500" b="0" i="0" u="none" strike="noStrike" dirty="0">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dirty="0" smtClean="0">
                          <a:solidFill>
                            <a:srgbClr val="000000"/>
                          </a:solidFill>
                          <a:effectLst/>
                          <a:latin typeface="Calibri"/>
                        </a:rPr>
                        <a:t>-</a:t>
                      </a:r>
                      <a:endParaRPr lang="en-US" altLang="zh-TW" sz="500" b="0" i="0" u="none" strike="noStrike" dirty="0">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dirty="0" smtClean="0">
                          <a:solidFill>
                            <a:srgbClr val="000000"/>
                          </a:solidFill>
                          <a:effectLst/>
                          <a:latin typeface="Calibri"/>
                        </a:rPr>
                        <a:t>-</a:t>
                      </a:r>
                      <a:endParaRPr lang="en-US" altLang="zh-TW" sz="500" b="0" i="0" u="none" strike="noStrike" dirty="0">
                        <a:solidFill>
                          <a:srgbClr val="000000"/>
                        </a:solidFill>
                        <a:effectLst/>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22"/>
                  </a:ext>
                </a:extLst>
              </a:tr>
              <a:tr h="91773">
                <a:tc vMerge="1">
                  <a:txBody>
                    <a:bodyPr/>
                    <a:lstStyle/>
                    <a:p>
                      <a:endParaRPr lang="zh-TW" altLang="en-US"/>
                    </a:p>
                  </a:txBody>
                  <a:tcPr/>
                </a:tc>
                <a:tc vMerge="1">
                  <a:txBody>
                    <a:bodyPr/>
                    <a:lstStyle/>
                    <a:p>
                      <a:endParaRPr lang="zh-TW" altLang="en-US"/>
                    </a:p>
                  </a:txBody>
                  <a:tcPr/>
                </a:tc>
                <a:tc>
                  <a:txBody>
                    <a:bodyPr/>
                    <a:lstStyle/>
                    <a:p>
                      <a:pPr algn="ctr" fontAlgn="ctr"/>
                      <a:r>
                        <a:rPr lang="en-US" sz="500" b="0" i="0" u="none" strike="noStrike">
                          <a:solidFill>
                            <a:srgbClr val="000000"/>
                          </a:solidFill>
                          <a:effectLst/>
                          <a:latin typeface="微軟正黑體"/>
                        </a:rPr>
                        <a:t>IACP</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256845.00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5,765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44.55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23"/>
                  </a:ext>
                </a:extLst>
              </a:tr>
              <a:tr h="91773">
                <a:tc vMerge="1">
                  <a:txBody>
                    <a:bodyPr/>
                    <a:lstStyle/>
                    <a:p>
                      <a:endParaRPr lang="zh-TW" altLang="en-US"/>
                    </a:p>
                  </a:txBody>
                  <a:tcPr/>
                </a:tc>
                <a:tc vMerge="1">
                  <a:txBody>
                    <a:bodyPr/>
                    <a:lstStyle/>
                    <a:p>
                      <a:endParaRPr lang="zh-TW" altLang="en-US"/>
                    </a:p>
                  </a:txBody>
                  <a:tcPr/>
                </a:tc>
                <a:tc>
                  <a:txBody>
                    <a:bodyPr/>
                    <a:lstStyle/>
                    <a:p>
                      <a:pPr algn="ctr" fontAlgn="ctr"/>
                      <a:r>
                        <a:rPr lang="en-US" sz="500" b="0" i="0" u="none" strike="noStrike">
                          <a:solidFill>
                            <a:srgbClr val="000000"/>
                          </a:solidFill>
                          <a:effectLst/>
                          <a:latin typeface="微軟正黑體"/>
                        </a:rPr>
                        <a:t>IACJ</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28043.10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2,153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13.03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24"/>
                  </a:ext>
                </a:extLst>
              </a:tr>
              <a:tr h="91773">
                <a:tc rowSpan="6">
                  <a:txBody>
                    <a:bodyPr/>
                    <a:lstStyle/>
                    <a:p>
                      <a:pPr algn="ctr" fontAlgn="ctr"/>
                      <a:r>
                        <a:rPr lang="zh-TW" altLang="en-US" sz="500" b="0" i="0" u="none" strike="noStrike">
                          <a:solidFill>
                            <a:srgbClr val="000000"/>
                          </a:solidFill>
                          <a:effectLst/>
                          <a:latin typeface="微軟正黑體"/>
                        </a:rPr>
                        <a:t>所有員工</a:t>
                      </a:r>
                      <a:endParaRPr lang="zh-TW" altLang="en-US" sz="500" b="0"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rowSpan="3">
                  <a:txBody>
                    <a:bodyPr/>
                    <a:lstStyle/>
                    <a:p>
                      <a:pPr algn="ctr" fontAlgn="ctr"/>
                      <a:r>
                        <a:rPr lang="zh-TW" altLang="en-US" sz="500" b="0" i="0" u="none" strike="noStrike">
                          <a:solidFill>
                            <a:srgbClr val="000000"/>
                          </a:solidFill>
                          <a:effectLst/>
                          <a:latin typeface="微軟正黑體"/>
                        </a:rPr>
                        <a:t>男</a:t>
                      </a:r>
                      <a:endParaRPr lang="zh-TW" altLang="en-US" sz="500" b="0"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500" b="0" i="0" u="none" strike="noStrike">
                          <a:solidFill>
                            <a:srgbClr val="000000"/>
                          </a:solidFill>
                          <a:effectLst/>
                          <a:latin typeface="微軟正黑體"/>
                        </a:rPr>
                        <a:t>IACT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8179.70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414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19.76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25"/>
                  </a:ext>
                </a:extLst>
              </a:tr>
              <a:tr h="91773">
                <a:tc vMerge="1">
                  <a:txBody>
                    <a:bodyPr/>
                    <a:lstStyle/>
                    <a:p>
                      <a:endParaRPr lang="zh-TW" altLang="en-US"/>
                    </a:p>
                  </a:txBody>
                  <a:tcPr/>
                </a:tc>
                <a:tc vMerge="1">
                  <a:txBody>
                    <a:bodyPr/>
                    <a:lstStyle/>
                    <a:p>
                      <a:endParaRPr lang="zh-TW" altLang="en-US"/>
                    </a:p>
                  </a:txBody>
                  <a:tcPr/>
                </a:tc>
                <a:tc>
                  <a:txBody>
                    <a:bodyPr/>
                    <a:lstStyle/>
                    <a:p>
                      <a:pPr algn="ctr" fontAlgn="ctr"/>
                      <a:r>
                        <a:rPr lang="en-US" sz="500" b="0" i="0" u="none" strike="noStrike">
                          <a:solidFill>
                            <a:srgbClr val="000000"/>
                          </a:solidFill>
                          <a:effectLst/>
                          <a:latin typeface="微軟正黑體"/>
                        </a:rPr>
                        <a:t>IACP</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466776.70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10,818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43.15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26"/>
                  </a:ext>
                </a:extLst>
              </a:tr>
              <a:tr h="91773">
                <a:tc vMerge="1">
                  <a:txBody>
                    <a:bodyPr/>
                    <a:lstStyle/>
                    <a:p>
                      <a:endParaRPr lang="zh-TW" altLang="en-US"/>
                    </a:p>
                  </a:txBody>
                  <a:tcPr/>
                </a:tc>
                <a:tc vMerge="1">
                  <a:txBody>
                    <a:bodyPr/>
                    <a:lstStyle/>
                    <a:p>
                      <a:endParaRPr lang="zh-TW" altLang="en-US"/>
                    </a:p>
                  </a:txBody>
                  <a:tcPr/>
                </a:tc>
                <a:tc>
                  <a:txBody>
                    <a:bodyPr/>
                    <a:lstStyle/>
                    <a:p>
                      <a:pPr algn="ctr" fontAlgn="ctr"/>
                      <a:r>
                        <a:rPr lang="en-US" sz="500" b="0" i="0" u="none" strike="noStrike">
                          <a:solidFill>
                            <a:srgbClr val="000000"/>
                          </a:solidFill>
                          <a:effectLst/>
                          <a:latin typeface="微軟正黑體"/>
                        </a:rPr>
                        <a:t>IACJ</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77434.20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5,030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15.39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27"/>
                  </a:ext>
                </a:extLst>
              </a:tr>
              <a:tr h="91773">
                <a:tc vMerge="1">
                  <a:txBody>
                    <a:bodyPr/>
                    <a:lstStyle/>
                    <a:p>
                      <a:endParaRPr lang="zh-TW" altLang="en-US"/>
                    </a:p>
                  </a:txBody>
                  <a:tcPr/>
                </a:tc>
                <a:tc rowSpan="3">
                  <a:txBody>
                    <a:bodyPr/>
                    <a:lstStyle/>
                    <a:p>
                      <a:pPr algn="ctr" fontAlgn="ctr"/>
                      <a:r>
                        <a:rPr lang="zh-TW" altLang="en-US" sz="500" b="0" i="0" u="none" strike="noStrike">
                          <a:solidFill>
                            <a:srgbClr val="000000"/>
                          </a:solidFill>
                          <a:effectLst/>
                          <a:latin typeface="微軟正黑體"/>
                        </a:rPr>
                        <a:t>女</a:t>
                      </a:r>
                      <a:endParaRPr lang="zh-TW" altLang="en-US" sz="500" b="0"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500" b="0" i="0" u="none" strike="noStrike">
                          <a:solidFill>
                            <a:srgbClr val="000000"/>
                          </a:solidFill>
                          <a:effectLst/>
                          <a:latin typeface="微軟正黑體"/>
                        </a:rPr>
                        <a:t>IACT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3560.00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155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22.97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28"/>
                  </a:ext>
                </a:extLst>
              </a:tr>
              <a:tr h="91773">
                <a:tc vMerge="1">
                  <a:txBody>
                    <a:bodyPr/>
                    <a:lstStyle/>
                    <a:p>
                      <a:endParaRPr lang="zh-TW" altLang="en-US"/>
                    </a:p>
                  </a:txBody>
                  <a:tcPr/>
                </a:tc>
                <a:tc vMerge="1">
                  <a:txBody>
                    <a:bodyPr/>
                    <a:lstStyle/>
                    <a:p>
                      <a:endParaRPr lang="zh-TW" altLang="en-US"/>
                    </a:p>
                  </a:txBody>
                  <a:tcPr/>
                </a:tc>
                <a:tc>
                  <a:txBody>
                    <a:bodyPr/>
                    <a:lstStyle/>
                    <a:p>
                      <a:pPr algn="ctr" fontAlgn="ctr"/>
                      <a:r>
                        <a:rPr lang="en-US" sz="500" b="0" i="0" u="none" strike="noStrike">
                          <a:solidFill>
                            <a:srgbClr val="000000"/>
                          </a:solidFill>
                          <a:effectLst/>
                          <a:latin typeface="微軟正黑體"/>
                        </a:rPr>
                        <a:t>IACP</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310372.40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6,545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47.42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29"/>
                  </a:ext>
                </a:extLst>
              </a:tr>
              <a:tr h="91773">
                <a:tc vMerge="1">
                  <a:txBody>
                    <a:bodyPr/>
                    <a:lstStyle/>
                    <a:p>
                      <a:endParaRPr lang="zh-TW" altLang="en-US"/>
                    </a:p>
                  </a:txBody>
                  <a:tcPr/>
                </a:tc>
                <a:tc vMerge="1">
                  <a:txBody>
                    <a:bodyPr/>
                    <a:lstStyle/>
                    <a:p>
                      <a:endParaRPr lang="zh-TW" altLang="en-US"/>
                    </a:p>
                  </a:txBody>
                  <a:tcPr/>
                </a:tc>
                <a:tc>
                  <a:txBody>
                    <a:bodyPr/>
                    <a:lstStyle/>
                    <a:p>
                      <a:pPr algn="ctr" fontAlgn="ctr"/>
                      <a:r>
                        <a:rPr lang="en-US" sz="500" b="0" i="0" u="none" strike="noStrike">
                          <a:solidFill>
                            <a:srgbClr val="000000"/>
                          </a:solidFill>
                          <a:effectLst/>
                          <a:latin typeface="微軟正黑體"/>
                        </a:rPr>
                        <a:t>IACJ</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43805.20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a:solidFill>
                            <a:srgbClr val="000000"/>
                          </a:solidFill>
                          <a:effectLst/>
                          <a:latin typeface="Calibri"/>
                        </a:rPr>
                        <a:t>2,730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zh-TW" sz="500" b="0" i="0" u="none" strike="noStrike" dirty="0">
                          <a:solidFill>
                            <a:srgbClr val="000000"/>
                          </a:solidFill>
                          <a:effectLst/>
                          <a:latin typeface="Calibri"/>
                        </a:rPr>
                        <a:t>16.05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30"/>
                  </a:ext>
                </a:extLst>
              </a:tr>
            </a:tbl>
          </a:graphicData>
        </a:graphic>
      </p:graphicFrame>
    </p:spTree>
    <p:extLst>
      <p:ext uri="{BB962C8B-B14F-4D97-AF65-F5344CB8AC3E}">
        <p14:creationId xmlns:p14="http://schemas.microsoft.com/office/powerpoint/2010/main" val="21066306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3"/>
          <p:cNvSpPr>
            <a:spLocks noGrp="1"/>
          </p:cNvSpPr>
          <p:nvPr>
            <p:ph type="title"/>
          </p:nvPr>
        </p:nvSpPr>
        <p:spPr>
          <a:xfrm>
            <a:off x="351284" y="274638"/>
            <a:ext cx="2513484" cy="562074"/>
          </a:xfrm>
        </p:spPr>
        <p:txBody>
          <a:bodyPr vert="horz" lIns="91440" tIns="45720" rIns="91440" bIns="45720" rtlCol="0" anchor="ctr">
            <a:normAutofit/>
          </a:bodyPr>
          <a:lstStyle/>
          <a:p>
            <a:r>
              <a:rPr lang="zh-TW" altLang="en-US" dirty="0">
                <a:solidFill>
                  <a:schemeClr val="tx1"/>
                </a:solidFill>
              </a:rPr>
              <a:t>英華達公司</a:t>
            </a:r>
          </a:p>
        </p:txBody>
      </p:sp>
      <p:graphicFrame>
        <p:nvGraphicFramePr>
          <p:cNvPr id="5" name="內容版面配置區 5"/>
          <p:cNvGraphicFramePr>
            <a:graphicFrameLocks/>
          </p:cNvGraphicFramePr>
          <p:nvPr>
            <p:extLst>
              <p:ext uri="{D42A27DB-BD31-4B8C-83A1-F6EECF244321}">
                <p14:modId xmlns:p14="http://schemas.microsoft.com/office/powerpoint/2010/main" val="971499460"/>
              </p:ext>
            </p:extLst>
          </p:nvPr>
        </p:nvGraphicFramePr>
        <p:xfrm>
          <a:off x="430824" y="1025522"/>
          <a:ext cx="9130687" cy="3985808"/>
        </p:xfrm>
        <a:graphic>
          <a:graphicData uri="http://schemas.openxmlformats.org/drawingml/2006/table">
            <a:tbl>
              <a:tblPr firstRow="1" bandRow="1">
                <a:tableStyleId>{5C22544A-7EE6-4342-B048-85BDC9FD1C3A}</a:tableStyleId>
              </a:tblPr>
              <a:tblGrid>
                <a:gridCol w="2687972">
                  <a:extLst>
                    <a:ext uri="{9D8B030D-6E8A-4147-A177-3AD203B41FA5}">
                      <a16:colId xmlns="" xmlns:a16="http://schemas.microsoft.com/office/drawing/2014/main" val="20000"/>
                    </a:ext>
                  </a:extLst>
                </a:gridCol>
                <a:gridCol w="3204883">
                  <a:extLst>
                    <a:ext uri="{9D8B030D-6E8A-4147-A177-3AD203B41FA5}">
                      <a16:colId xmlns="" xmlns:a16="http://schemas.microsoft.com/office/drawing/2014/main" val="20001"/>
                    </a:ext>
                  </a:extLst>
                </a:gridCol>
                <a:gridCol w="3237832">
                  <a:extLst>
                    <a:ext uri="{9D8B030D-6E8A-4147-A177-3AD203B41FA5}">
                      <a16:colId xmlns="" xmlns:a16="http://schemas.microsoft.com/office/drawing/2014/main" val="20002"/>
                    </a:ext>
                  </a:extLst>
                </a:gridCol>
              </a:tblGrid>
              <a:tr h="130969">
                <a:tc>
                  <a:txBody>
                    <a:bodyPr/>
                    <a:lstStyle/>
                    <a:p>
                      <a:pPr algn="ctr"/>
                      <a:r>
                        <a:rPr lang="zh-TW" altLang="en-US" sz="1400" dirty="0">
                          <a:solidFill>
                            <a:schemeClr val="bg1"/>
                          </a:solidFill>
                          <a:latin typeface="微軟正黑體" panose="020B0604030504040204" pitchFamily="34" charset="-120"/>
                          <a:ea typeface="微軟正黑體" panose="020B0604030504040204" pitchFamily="34" charset="-120"/>
                        </a:rPr>
                        <a:t>重大主題</a:t>
                      </a:r>
                    </a:p>
                  </a:txBody>
                  <a:tcPr marL="72176" marR="72176" marT="41468" marB="414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gridSpan="2">
                  <a:txBody>
                    <a:bodyPr/>
                    <a:lstStyle/>
                    <a:p>
                      <a:pPr marL="0" marR="0" indent="0" algn="ctr" defTabSz="911764" rtl="0" eaLnBrk="1" fontAlgn="auto" latinLnBrk="0" hangingPunct="1">
                        <a:lnSpc>
                          <a:spcPct val="100000"/>
                        </a:lnSpc>
                        <a:spcBef>
                          <a:spcPts val="0"/>
                        </a:spcBef>
                        <a:spcAft>
                          <a:spcPts val="0"/>
                        </a:spcAft>
                        <a:buClrTx/>
                        <a:buSzTx/>
                        <a:buFontTx/>
                        <a:buNone/>
                        <a:tabLst/>
                        <a:defRPr/>
                      </a:pPr>
                      <a:r>
                        <a:rPr lang="zh-TW" altLang="en-US" sz="1400" b="1" kern="1200" dirty="0">
                          <a:solidFill>
                            <a:schemeClr val="bg1"/>
                          </a:solidFill>
                          <a:latin typeface="微軟正黑體" panose="020B0604030504040204" pitchFamily="34" charset="-120"/>
                          <a:ea typeface="微軟正黑體" panose="020B0604030504040204" pitchFamily="34" charset="-120"/>
                          <a:cs typeface="+mn-cs"/>
                        </a:rPr>
                        <a:t>反貪腐</a:t>
                      </a:r>
                      <a:endParaRPr lang="en-US" altLang="zh-TW" sz="1400" b="1" kern="1200" dirty="0">
                        <a:solidFill>
                          <a:schemeClr val="bg1"/>
                        </a:solidFill>
                        <a:latin typeface="微軟正黑體" panose="020B0604030504040204" pitchFamily="34" charset="-120"/>
                        <a:ea typeface="微軟正黑體" panose="020B0604030504040204" pitchFamily="34" charset="-120"/>
                        <a:cs typeface="+mn-cs"/>
                      </a:endParaRPr>
                    </a:p>
                  </a:txBody>
                  <a:tcPr marL="72176" marR="72176" marT="41468" marB="414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zh-TW" altLang="en-US"/>
                    </a:p>
                  </a:txBody>
                  <a:tcPr/>
                </a:tc>
                <a:extLst>
                  <a:ext uri="{0D108BD9-81ED-4DB2-BD59-A6C34878D82A}">
                    <a16:rowId xmlns="" xmlns:a16="http://schemas.microsoft.com/office/drawing/2014/main" val="10000"/>
                  </a:ext>
                </a:extLst>
              </a:tr>
              <a:tr h="110760">
                <a:tc>
                  <a:txBody>
                    <a:bodyPr/>
                    <a:lstStyle/>
                    <a:p>
                      <a:pPr algn="ctr"/>
                      <a:r>
                        <a:rPr lang="zh-TW" altLang="en-US" sz="1100" dirty="0">
                          <a:solidFill>
                            <a:schemeClr val="tx1"/>
                          </a:solidFill>
                          <a:latin typeface="微軟正黑體" panose="020B0604030504040204" pitchFamily="34" charset="-120"/>
                          <a:ea typeface="微軟正黑體" panose="020B0604030504040204" pitchFamily="34" charset="-120"/>
                        </a:rPr>
                        <a:t>管理方針項目</a:t>
                      </a:r>
                    </a:p>
                  </a:txBody>
                  <a:tcPr marL="72176" marR="72176" marT="41468" marB="414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zh-TW" altLang="en-US" sz="1100" u="none" dirty="0">
                          <a:solidFill>
                            <a:schemeClr val="tx1"/>
                          </a:solidFill>
                          <a:latin typeface="微軟正黑體" panose="020B0604030504040204" pitchFamily="34" charset="-120"/>
                          <a:ea typeface="微軟正黑體" panose="020B0604030504040204" pitchFamily="34" charset="-120"/>
                        </a:rPr>
                        <a:t>說明</a:t>
                      </a:r>
                    </a:p>
                  </a:txBody>
                  <a:tcPr marL="72176" marR="72176" marT="41468" marB="414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extLst>
                  <a:ext uri="{0D108BD9-81ED-4DB2-BD59-A6C34878D82A}">
                    <a16:rowId xmlns="" xmlns:a16="http://schemas.microsoft.com/office/drawing/2014/main" val="10002"/>
                  </a:ext>
                </a:extLst>
              </a:tr>
              <a:tr h="110760">
                <a:tc>
                  <a:txBody>
                    <a:bodyPr/>
                    <a:lstStyle/>
                    <a:p>
                      <a:pPr algn="ctr"/>
                      <a:r>
                        <a:rPr lang="zh-TW" altLang="en-US" sz="1100" dirty="0">
                          <a:solidFill>
                            <a:schemeClr val="tx1"/>
                          </a:solidFill>
                          <a:latin typeface="微軟正黑體" panose="020B0604030504040204" pitchFamily="34" charset="-120"/>
                          <a:ea typeface="微軟正黑體" panose="020B0604030504040204" pitchFamily="34" charset="-120"/>
                        </a:rPr>
                        <a:t>主題的重要性</a:t>
                      </a:r>
                    </a:p>
                  </a:txBody>
                  <a:tcPr marL="72176" marR="72176" marT="41468" marB="414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r>
                        <a:rPr lang="zh-TW" altLang="en-US" sz="1000" dirty="0">
                          <a:solidFill>
                            <a:schemeClr val="tx1"/>
                          </a:solidFill>
                          <a:latin typeface="微軟正黑體" panose="020B0604030504040204" pitchFamily="34" charset="-120"/>
                          <a:ea typeface="微軟正黑體" panose="020B0604030504040204" pitchFamily="34" charset="-120"/>
                        </a:rPr>
                        <a:t>誠信共享為公司價值觀，反貪腐為公司經營之重要承諾</a:t>
                      </a:r>
                      <a:r>
                        <a:rPr lang="zh-CN" altLang="en-US" sz="1000" dirty="0">
                          <a:solidFill>
                            <a:schemeClr val="tx1"/>
                          </a:solidFill>
                          <a:latin typeface="微軟正黑體" panose="020B0604030504040204" pitchFamily="34" charset="-120"/>
                          <a:ea typeface="微軟正黑體" panose="020B0604030504040204" pitchFamily="34" charset="-120"/>
                        </a:rPr>
                        <a:t>。</a:t>
                      </a:r>
                      <a:endParaRPr lang="en-US" altLang="zh-TW" sz="1000" dirty="0">
                        <a:solidFill>
                          <a:schemeClr val="tx1"/>
                        </a:solidFill>
                        <a:latin typeface="微軟正黑體" panose="020B0604030504040204" pitchFamily="34" charset="-120"/>
                        <a:ea typeface="微軟正黑體" panose="020B0604030504040204" pitchFamily="34" charset="-120"/>
                      </a:endParaRPr>
                    </a:p>
                  </a:txBody>
                  <a:tcPr marL="72176" marR="72176" marT="41468" marB="414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extLst>
                  <a:ext uri="{0D108BD9-81ED-4DB2-BD59-A6C34878D82A}">
                    <a16:rowId xmlns="" xmlns:a16="http://schemas.microsoft.com/office/drawing/2014/main" val="10001"/>
                  </a:ext>
                </a:extLst>
              </a:tr>
              <a:tr h="238751">
                <a:tc>
                  <a:txBody>
                    <a:bodyPr/>
                    <a:lstStyle/>
                    <a:p>
                      <a:pPr algn="ctr"/>
                      <a:r>
                        <a:rPr lang="zh-TW" altLang="en-US" sz="1100" dirty="0">
                          <a:solidFill>
                            <a:schemeClr val="tx1"/>
                          </a:solidFill>
                          <a:latin typeface="微軟正黑體" panose="020B0604030504040204" pitchFamily="34" charset="-120"/>
                          <a:ea typeface="微軟正黑體" panose="020B0604030504040204" pitchFamily="34" charset="-120"/>
                        </a:rPr>
                        <a:t>管理方法</a:t>
                      </a:r>
                    </a:p>
                  </a:txBody>
                  <a:tcPr marL="72176" marR="72176" marT="41468" marB="414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r>
                        <a:rPr lang="zh-TW" altLang="en-US" sz="1000" dirty="0">
                          <a:solidFill>
                            <a:schemeClr val="tx1"/>
                          </a:solidFill>
                          <a:latin typeface="微軟正黑體" panose="020B0604030504040204" pitchFamily="34" charset="-120"/>
                          <a:ea typeface="微軟正黑體" panose="020B0604030504040204" pitchFamily="34" charset="-120"/>
                        </a:rPr>
                        <a:t>訂定「英華達股份有限公司員工行為準則」</a:t>
                      </a:r>
                      <a:r>
                        <a:rPr lang="zh-TW" altLang="en-US" sz="1000" kern="1200" dirty="0">
                          <a:solidFill>
                            <a:schemeClr val="tx1"/>
                          </a:solidFill>
                          <a:latin typeface="微軟正黑體" pitchFamily="34" charset="-120"/>
                          <a:ea typeface="微軟正黑體" pitchFamily="34" charset="-120"/>
                          <a:cs typeface="+mn-cs"/>
                        </a:rPr>
                        <a:t>，規範員工於從事商業行為時應具備的責任，建立誠信企業文化。同時，設立「申訴</a:t>
                      </a:r>
                      <a:r>
                        <a:rPr lang="zh-CN" altLang="en-US" sz="1000" kern="1200" dirty="0">
                          <a:solidFill>
                            <a:schemeClr val="tx1"/>
                          </a:solidFill>
                          <a:latin typeface="微軟正黑體" pitchFamily="34" charset="-120"/>
                          <a:ea typeface="微軟正黑體" pitchFamily="34" charset="-120"/>
                          <a:cs typeface="+mn-cs"/>
                        </a:rPr>
                        <a:t>舉報</a:t>
                      </a:r>
                      <a:r>
                        <a:rPr lang="zh-TW" altLang="en-US" sz="1000" kern="1200" dirty="0">
                          <a:solidFill>
                            <a:schemeClr val="tx1"/>
                          </a:solidFill>
                          <a:latin typeface="微軟正黑體" pitchFamily="34" charset="-120"/>
                          <a:ea typeface="微軟正黑體" pitchFamily="34" charset="-120"/>
                          <a:cs typeface="+mn-cs"/>
                        </a:rPr>
                        <a:t>信箱」控制或評估可能之風險。</a:t>
                      </a:r>
                      <a:endParaRPr lang="zh-TW" altLang="en-US" sz="1000" dirty="0">
                        <a:solidFill>
                          <a:schemeClr val="tx1"/>
                        </a:solidFill>
                        <a:latin typeface="微軟正黑體" panose="020B0604030504040204" pitchFamily="34" charset="-120"/>
                        <a:ea typeface="微軟正黑體" panose="020B0604030504040204" pitchFamily="34" charset="-120"/>
                      </a:endParaRPr>
                    </a:p>
                    <a:p>
                      <a:endParaRPr lang="en-US" altLang="zh-TW" sz="1000" dirty="0">
                        <a:solidFill>
                          <a:schemeClr val="tx1"/>
                        </a:solidFill>
                        <a:latin typeface="微軟正黑體" panose="020B0604030504040204" pitchFamily="34" charset="-120"/>
                        <a:ea typeface="微軟正黑體" panose="020B0604030504040204" pitchFamily="34" charset="-120"/>
                      </a:endParaRPr>
                    </a:p>
                  </a:txBody>
                  <a:tcPr marL="72176" marR="72176" marT="41468" marB="414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extLst>
                  <a:ext uri="{0D108BD9-81ED-4DB2-BD59-A6C34878D82A}">
                    <a16:rowId xmlns="" xmlns:a16="http://schemas.microsoft.com/office/drawing/2014/main" val="10003"/>
                  </a:ext>
                </a:extLst>
              </a:tr>
              <a:tr h="110760">
                <a:tc>
                  <a:txBody>
                    <a:bodyPr/>
                    <a:lstStyle/>
                    <a:p>
                      <a:pPr algn="ctr"/>
                      <a:r>
                        <a:rPr lang="zh-TW" altLang="en-US" sz="1100" dirty="0">
                          <a:solidFill>
                            <a:schemeClr val="tx1"/>
                          </a:solidFill>
                          <a:latin typeface="微軟正黑體" panose="020B0604030504040204" pitchFamily="34" charset="-120"/>
                          <a:ea typeface="微軟正黑體" panose="020B0604030504040204" pitchFamily="34" charset="-120"/>
                        </a:rPr>
                        <a:t>中、長期發展重點</a:t>
                      </a:r>
                    </a:p>
                  </a:txBody>
                  <a:tcPr marL="72176" marR="72176" marT="41468" marB="414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000" dirty="0">
                          <a:solidFill>
                            <a:schemeClr val="tx1"/>
                          </a:solidFill>
                          <a:latin typeface="微軟正黑體" panose="020B0604030504040204" pitchFamily="34" charset="-120"/>
                          <a:ea typeface="微軟正黑體" panose="020B0604030504040204" pitchFamily="34" charset="-120"/>
                        </a:rPr>
                        <a:t>持續進行宣導與培訓，</a:t>
                      </a:r>
                      <a:r>
                        <a:rPr lang="zh-CN" altLang="en-US" sz="1000" dirty="0">
                          <a:solidFill>
                            <a:schemeClr val="tx1"/>
                          </a:solidFill>
                          <a:latin typeface="微軟正黑體" panose="020B0604030504040204" pitchFamily="34" charset="-120"/>
                          <a:ea typeface="微軟正黑體" panose="020B0604030504040204" pitchFamily="34" charset="-120"/>
                        </a:rPr>
                        <a:t>嚴格遵守反貪污之相關法規</a:t>
                      </a:r>
                      <a:r>
                        <a:rPr lang="zh-TW" altLang="en-US" sz="1000" dirty="0">
                          <a:solidFill>
                            <a:schemeClr val="tx1"/>
                          </a:solidFill>
                          <a:latin typeface="微軟正黑體" panose="020B0604030504040204" pitchFamily="34" charset="-120"/>
                          <a:ea typeface="微軟正黑體" panose="020B0604030504040204" pitchFamily="34" charset="-120"/>
                        </a:rPr>
                        <a:t>，落實誠信經營理念。</a:t>
                      </a:r>
                    </a:p>
                  </a:txBody>
                  <a:tcPr marL="72176" marR="72176" marT="41468" marB="414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extLst>
                  <a:ext uri="{0D108BD9-81ED-4DB2-BD59-A6C34878D82A}">
                    <a16:rowId xmlns="" xmlns:a16="http://schemas.microsoft.com/office/drawing/2014/main" val="10004"/>
                  </a:ext>
                </a:extLst>
              </a:tr>
              <a:tr h="110760">
                <a:tc rowSpan="2">
                  <a:txBody>
                    <a:bodyPr/>
                    <a:lstStyle/>
                    <a:p>
                      <a:pPr algn="ctr"/>
                      <a:r>
                        <a:rPr lang="en-US" altLang="zh-TW" sz="1100" dirty="0">
                          <a:solidFill>
                            <a:schemeClr val="tx1"/>
                          </a:solidFill>
                          <a:latin typeface="微軟正黑體" panose="020B0604030504040204" pitchFamily="34" charset="-120"/>
                          <a:ea typeface="微軟正黑體" panose="020B0604030504040204" pitchFamily="34" charset="-120"/>
                        </a:rPr>
                        <a:t>2019</a:t>
                      </a:r>
                      <a:r>
                        <a:rPr lang="zh-TW" altLang="en-US" sz="1100" dirty="0">
                          <a:solidFill>
                            <a:schemeClr val="tx1"/>
                          </a:solidFill>
                          <a:latin typeface="微軟正黑體" panose="020B0604030504040204" pitchFamily="34" charset="-120"/>
                          <a:ea typeface="微軟正黑體" panose="020B0604030504040204" pitchFamily="34" charset="-120"/>
                        </a:rPr>
                        <a:t>年執行成果</a:t>
                      </a:r>
                    </a:p>
                  </a:txBody>
                  <a:tcPr marL="72176" marR="72176" marT="41468" marB="414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1764" rtl="0" eaLnBrk="1" fontAlgn="auto" latinLnBrk="0" hangingPunct="1">
                        <a:lnSpc>
                          <a:spcPct val="100000"/>
                        </a:lnSpc>
                        <a:spcBef>
                          <a:spcPts val="0"/>
                        </a:spcBef>
                        <a:spcAft>
                          <a:spcPts val="0"/>
                        </a:spcAft>
                        <a:buClrTx/>
                        <a:buSzTx/>
                        <a:buFontTx/>
                        <a:buNone/>
                        <a:tabLst/>
                        <a:defRPr/>
                      </a:pPr>
                      <a:r>
                        <a:rPr lang="en-US" altLang="zh-TW" sz="1100" dirty="0">
                          <a:solidFill>
                            <a:schemeClr val="tx1"/>
                          </a:solidFill>
                          <a:latin typeface="微軟正黑體" panose="020B0604030504040204" pitchFamily="34" charset="-120"/>
                          <a:ea typeface="微軟正黑體" panose="020B0604030504040204" pitchFamily="34" charset="-120"/>
                        </a:rPr>
                        <a:t>2019</a:t>
                      </a:r>
                      <a:r>
                        <a:rPr lang="zh-TW" altLang="en-US" sz="1100" dirty="0">
                          <a:solidFill>
                            <a:schemeClr val="tx1"/>
                          </a:solidFill>
                          <a:latin typeface="微軟正黑體" panose="020B0604030504040204" pitchFamily="34" charset="-120"/>
                          <a:ea typeface="微軟正黑體" panose="020B0604030504040204" pitchFamily="34" charset="-120"/>
                        </a:rPr>
                        <a:t>年目標</a:t>
                      </a:r>
                    </a:p>
                  </a:txBody>
                  <a:tcPr marL="72176" marR="72176" marT="41468" marB="414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1764" rtl="0" eaLnBrk="1" fontAlgn="auto" latinLnBrk="0" hangingPunct="1">
                        <a:lnSpc>
                          <a:spcPct val="100000"/>
                        </a:lnSpc>
                        <a:spcBef>
                          <a:spcPts val="0"/>
                        </a:spcBef>
                        <a:spcAft>
                          <a:spcPts val="0"/>
                        </a:spcAft>
                        <a:buClrTx/>
                        <a:buSzTx/>
                        <a:buFontTx/>
                        <a:buNone/>
                        <a:tabLst/>
                        <a:defRPr/>
                      </a:pPr>
                      <a:r>
                        <a:rPr lang="en-US" altLang="zh-TW" sz="1100" dirty="0">
                          <a:solidFill>
                            <a:schemeClr val="tx1"/>
                          </a:solidFill>
                          <a:latin typeface="微軟正黑體" panose="020B0604030504040204" pitchFamily="34" charset="-120"/>
                          <a:ea typeface="微軟正黑體" panose="020B0604030504040204" pitchFamily="34" charset="-120"/>
                        </a:rPr>
                        <a:t>2019</a:t>
                      </a:r>
                      <a:r>
                        <a:rPr lang="zh-TW" altLang="en-US" sz="1100" dirty="0">
                          <a:solidFill>
                            <a:schemeClr val="tx1"/>
                          </a:solidFill>
                          <a:latin typeface="微軟正黑體" panose="020B0604030504040204" pitchFamily="34" charset="-120"/>
                          <a:ea typeface="微軟正黑體" panose="020B0604030504040204" pitchFamily="34" charset="-120"/>
                        </a:rPr>
                        <a:t>年目標達成狀況</a:t>
                      </a:r>
                    </a:p>
                  </a:txBody>
                  <a:tcPr marL="72176" marR="72176" marT="41468" marB="414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5"/>
                  </a:ext>
                </a:extLst>
              </a:tr>
              <a:tr h="777661">
                <a:tc vMerge="1">
                  <a:txBody>
                    <a:bodyPr/>
                    <a:lstStyle/>
                    <a:p>
                      <a:endParaRPr lang="zh-TW" altLang="en-US"/>
                    </a:p>
                  </a:txBody>
                  <a:tcPr/>
                </a:tc>
                <a:tc>
                  <a:txBody>
                    <a:bodyPr/>
                    <a:lstStyle/>
                    <a:p>
                      <a:pPr marL="285750" indent="-285750">
                        <a:buFont typeface="Arial" panose="020B0604020202020204" pitchFamily="34" charset="0"/>
                        <a:buChar char="•"/>
                      </a:pPr>
                      <a:r>
                        <a:rPr lang="zh-TW" altLang="en-US" sz="1000" b="0" i="0" dirty="0">
                          <a:solidFill>
                            <a:schemeClr val="tx1"/>
                          </a:solidFill>
                          <a:effectLst/>
                          <a:latin typeface="微軟正黑體" panose="020B0604030504040204" pitchFamily="34" charset="-120"/>
                          <a:ea typeface="微軟正黑體" panose="020B0604030504040204" pitchFamily="34" charset="-120"/>
                        </a:rPr>
                        <a:t>高階主管宣導反貪腐議題。</a:t>
                      </a:r>
                      <a:endParaRPr lang="en-US" altLang="zh-TW" sz="1000" b="0" i="0" dirty="0">
                        <a:solidFill>
                          <a:schemeClr val="tx1"/>
                        </a:solidFill>
                        <a:effectLst/>
                        <a:latin typeface="微軟正黑體" panose="020B0604030504040204" pitchFamily="34" charset="-120"/>
                        <a:ea typeface="微軟正黑體" panose="020B0604030504040204" pitchFamily="34" charset="-12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10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員工貪污事件發生</a:t>
                      </a:r>
                      <a:r>
                        <a:rPr kumimoji="0" lang="en-US" altLang="zh-CN" sz="10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0</a:t>
                      </a:r>
                      <a:r>
                        <a:rPr kumimoji="0" lang="zh-CN" altLang="en-US" sz="10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事件</a:t>
                      </a:r>
                      <a:endParaRPr lang="en-US" altLang="zh-CN" sz="1000" dirty="0">
                        <a:solidFill>
                          <a:schemeClr val="tx1"/>
                        </a:solidFill>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en-US" altLang="zh-CN" sz="1000" dirty="0">
                          <a:solidFill>
                            <a:schemeClr val="tx1"/>
                          </a:solidFill>
                          <a:latin typeface="微軟正黑體" panose="020B0604030504040204" pitchFamily="34" charset="-120"/>
                          <a:ea typeface="微軟正黑體" panose="020B0604030504040204" pitchFamily="34" charset="-120"/>
                        </a:rPr>
                        <a:t>IACP&lt;</a:t>
                      </a:r>
                      <a:r>
                        <a:rPr lang="zh-CN" altLang="en-US" sz="1000" dirty="0">
                          <a:solidFill>
                            <a:schemeClr val="tx1"/>
                          </a:solidFill>
                          <a:latin typeface="微軟正黑體" panose="020B0604030504040204" pitchFamily="34" charset="-120"/>
                          <a:ea typeface="微軟正黑體" panose="020B0604030504040204" pitchFamily="34" charset="-120"/>
                        </a:rPr>
                        <a:t>預防商業賄賂承諾書</a:t>
                      </a:r>
                      <a:r>
                        <a:rPr lang="en-US" altLang="zh-CN" sz="1000" dirty="0">
                          <a:solidFill>
                            <a:schemeClr val="tx1"/>
                          </a:solidFill>
                          <a:latin typeface="微軟正黑體" panose="020B0604030504040204" pitchFamily="34" charset="-120"/>
                          <a:ea typeface="微軟正黑體" panose="020B0604030504040204" pitchFamily="34" charset="-120"/>
                        </a:rPr>
                        <a:t>&gt;</a:t>
                      </a:r>
                      <a:r>
                        <a:rPr lang="zh-CN" altLang="en-US" sz="1000" dirty="0">
                          <a:solidFill>
                            <a:schemeClr val="tx1"/>
                          </a:solidFill>
                          <a:latin typeface="微軟正黑體" panose="020B0604030504040204" pitchFamily="34" charset="-120"/>
                          <a:ea typeface="微軟正黑體" panose="020B0604030504040204" pitchFamily="34" charset="-120"/>
                        </a:rPr>
                        <a:t>，高階主管簽署率達</a:t>
                      </a:r>
                      <a:r>
                        <a:rPr lang="en-US" altLang="zh-CN" sz="1000" dirty="0">
                          <a:solidFill>
                            <a:schemeClr val="tx1"/>
                          </a:solidFill>
                          <a:latin typeface="微軟正黑體" panose="020B0604030504040204" pitchFamily="34" charset="-120"/>
                          <a:ea typeface="微軟正黑體" panose="020B0604030504040204" pitchFamily="34" charset="-120"/>
                        </a:rPr>
                        <a:t>100%</a:t>
                      </a:r>
                      <a:r>
                        <a:rPr lang="zh-TW" altLang="en-US" sz="1000" dirty="0">
                          <a:solidFill>
                            <a:schemeClr val="tx1"/>
                          </a:solidFill>
                          <a:latin typeface="微軟正黑體" panose="020B0604030504040204" pitchFamily="34" charset="-120"/>
                          <a:ea typeface="微軟正黑體" panose="020B0604030504040204" pitchFamily="34" charset="-120"/>
                        </a:rPr>
                        <a:t>。</a:t>
                      </a:r>
                      <a:endParaRPr lang="en-US" altLang="zh-TW" sz="1000" dirty="0">
                        <a:solidFill>
                          <a:schemeClr val="tx1"/>
                        </a:solidFill>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en-US" altLang="zh-TW" sz="1000" dirty="0">
                          <a:solidFill>
                            <a:schemeClr val="tx1"/>
                          </a:solidFill>
                          <a:latin typeface="微軟正黑體" panose="020B0604030504040204" pitchFamily="34" charset="-120"/>
                          <a:ea typeface="微軟正黑體" panose="020B0604030504040204" pitchFamily="34" charset="-120"/>
                        </a:rPr>
                        <a:t>IACJ</a:t>
                      </a:r>
                      <a:r>
                        <a:rPr lang="en-US" altLang="zh-TW" sz="1000" baseline="0" dirty="0">
                          <a:solidFill>
                            <a:schemeClr val="tx1"/>
                          </a:solidFill>
                          <a:latin typeface="微軟正黑體" panose="020B0604030504040204" pitchFamily="34" charset="-120"/>
                          <a:ea typeface="微軟正黑體" panose="020B0604030504040204" pitchFamily="34" charset="-120"/>
                        </a:rPr>
                        <a:t> </a:t>
                      </a:r>
                      <a:r>
                        <a:rPr lang="zh-TW" altLang="en-US" sz="1000" baseline="0" dirty="0">
                          <a:solidFill>
                            <a:schemeClr val="tx1"/>
                          </a:solidFill>
                          <a:latin typeface="微軟正黑體" panose="020B0604030504040204" pitchFamily="34" charset="-120"/>
                          <a:ea typeface="微軟正黑體" panose="020B0604030504040204" pitchFamily="34" charset="-120"/>
                        </a:rPr>
                        <a:t>重點崗位及高階主管</a:t>
                      </a:r>
                      <a:r>
                        <a:rPr lang="en-US" altLang="zh-TW" sz="1000" baseline="0" dirty="0">
                          <a:solidFill>
                            <a:schemeClr val="tx1"/>
                          </a:solidFill>
                          <a:latin typeface="微軟正黑體" panose="020B0604030504040204" pitchFamily="34" charset="-120"/>
                          <a:ea typeface="微軟正黑體" panose="020B0604030504040204" pitchFamily="34" charset="-120"/>
                        </a:rPr>
                        <a:t>&lt;</a:t>
                      </a:r>
                      <a:r>
                        <a:rPr lang="zh-TW" altLang="en-US" sz="1000" baseline="0" dirty="0">
                          <a:solidFill>
                            <a:schemeClr val="tx1"/>
                          </a:solidFill>
                          <a:latin typeface="微軟正黑體" panose="020B0604030504040204" pitchFamily="34" charset="-120"/>
                          <a:ea typeface="微軟正黑體" panose="020B0604030504040204" pitchFamily="34" charset="-120"/>
                        </a:rPr>
                        <a:t>反腐敗</a:t>
                      </a:r>
                      <a:r>
                        <a:rPr lang="en-US" altLang="zh-TW" sz="1000" baseline="0" dirty="0">
                          <a:solidFill>
                            <a:schemeClr val="tx1"/>
                          </a:solidFill>
                          <a:latin typeface="微軟正黑體" panose="020B0604030504040204" pitchFamily="34" charset="-120"/>
                          <a:ea typeface="微軟正黑體" panose="020B0604030504040204" pitchFamily="34" charset="-120"/>
                        </a:rPr>
                        <a:t>/</a:t>
                      </a:r>
                      <a:r>
                        <a:rPr lang="zh-TW" altLang="en-US" sz="1000" baseline="0" dirty="0">
                          <a:solidFill>
                            <a:schemeClr val="tx1"/>
                          </a:solidFill>
                          <a:latin typeface="微軟正黑體" panose="020B0604030504040204" pitchFamily="34" charset="-120"/>
                          <a:ea typeface="微軟正黑體" panose="020B0604030504040204" pitchFamily="34" charset="-120"/>
                        </a:rPr>
                        <a:t>反賄賂承諾書</a:t>
                      </a:r>
                      <a:r>
                        <a:rPr lang="en-US" altLang="zh-TW" sz="1000" baseline="0" dirty="0">
                          <a:solidFill>
                            <a:schemeClr val="tx1"/>
                          </a:solidFill>
                          <a:latin typeface="微軟正黑體" panose="020B0604030504040204" pitchFamily="34" charset="-120"/>
                          <a:ea typeface="微軟正黑體" panose="020B0604030504040204" pitchFamily="34" charset="-120"/>
                        </a:rPr>
                        <a:t>&gt;</a:t>
                      </a:r>
                      <a:r>
                        <a:rPr lang="zh-TW" altLang="en-US" sz="1000" baseline="0" dirty="0">
                          <a:solidFill>
                            <a:schemeClr val="tx1"/>
                          </a:solidFill>
                          <a:latin typeface="微軟正黑體" panose="020B0604030504040204" pitchFamily="34" charset="-120"/>
                          <a:ea typeface="微軟正黑體" panose="020B0604030504040204" pitchFamily="34" charset="-120"/>
                        </a:rPr>
                        <a:t>簽訂</a:t>
                      </a:r>
                      <a:r>
                        <a:rPr lang="en-US" altLang="zh-TW" sz="1000" baseline="0" dirty="0">
                          <a:solidFill>
                            <a:schemeClr val="tx1"/>
                          </a:solidFill>
                          <a:latin typeface="微軟正黑體" panose="020B0604030504040204" pitchFamily="34" charset="-120"/>
                          <a:ea typeface="微軟正黑體" panose="020B0604030504040204" pitchFamily="34" charset="-120"/>
                        </a:rPr>
                        <a:t>100%</a:t>
                      </a:r>
                      <a:endParaRPr lang="en-US" altLang="zh-TW" sz="1000" dirty="0">
                        <a:solidFill>
                          <a:schemeClr val="tx1"/>
                        </a:solidFill>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en-US" altLang="zh-TW" sz="1000" b="0" i="0" dirty="0">
                          <a:solidFill>
                            <a:schemeClr val="tx1"/>
                          </a:solidFill>
                          <a:effectLst/>
                          <a:latin typeface="微軟正黑體" panose="020B0604030504040204" pitchFamily="34" charset="-120"/>
                          <a:ea typeface="微軟正黑體" panose="020B0604030504040204" pitchFamily="34" charset="-120"/>
                        </a:rPr>
                        <a:t>IACT</a:t>
                      </a:r>
                      <a:r>
                        <a:rPr lang="zh-TW" altLang="en-US" sz="1000" b="0" i="0" dirty="0">
                          <a:solidFill>
                            <a:schemeClr val="tx1"/>
                          </a:solidFill>
                          <a:effectLst/>
                          <a:latin typeface="微軟正黑體" panose="020B0604030504040204" pitchFamily="34" charset="-120"/>
                          <a:ea typeface="微軟正黑體" panose="020B0604030504040204" pitchFamily="34" charset="-120"/>
                        </a:rPr>
                        <a:t>新人簽訂員工服務守則 </a:t>
                      </a:r>
                      <a:r>
                        <a:rPr lang="en-US" altLang="zh-TW" sz="1000" b="0" i="0" dirty="0">
                          <a:solidFill>
                            <a:schemeClr val="tx1"/>
                          </a:solidFill>
                          <a:effectLst/>
                          <a:latin typeface="微軟正黑體" panose="020B0604030504040204" pitchFamily="34" charset="-120"/>
                          <a:ea typeface="微軟正黑體" panose="020B0604030504040204" pitchFamily="34" charset="-120"/>
                        </a:rPr>
                        <a:t>100%</a:t>
                      </a:r>
                      <a:r>
                        <a:rPr lang="zh-TW" altLang="en-US" sz="1000" b="0" i="0" dirty="0">
                          <a:solidFill>
                            <a:schemeClr val="tx1"/>
                          </a:solidFill>
                          <a:effectLst/>
                          <a:latin typeface="微軟正黑體" panose="020B0604030504040204" pitchFamily="34" charset="-120"/>
                          <a:ea typeface="微軟正黑體" panose="020B0604030504040204" pitchFamily="34" charset="-120"/>
                        </a:rPr>
                        <a:t>。</a:t>
                      </a:r>
                      <a:endParaRPr lang="en-US" altLang="zh-CN" sz="1000" dirty="0">
                        <a:solidFill>
                          <a:schemeClr val="tx1"/>
                        </a:solidFill>
                        <a:latin typeface="微軟正黑體" panose="020B0604030504040204" pitchFamily="34" charset="-120"/>
                        <a:ea typeface="微軟正黑體" panose="020B0604030504040204" pitchFamily="34" charset="-120"/>
                      </a:endParaRPr>
                    </a:p>
                    <a:p>
                      <a:pPr marL="0" indent="0" algn="l" defTabSz="911764" rtl="0" eaLnBrk="1" latinLnBrk="0" hangingPunct="1">
                        <a:buFont typeface="Arial" panose="020B0604020202020204" pitchFamily="34" charset="0"/>
                        <a:buNone/>
                      </a:pPr>
                      <a:endParaRPr lang="en-US" altLang="zh-CN" sz="1000" kern="1200" dirty="0">
                        <a:solidFill>
                          <a:schemeClr val="tx1"/>
                        </a:solidFill>
                        <a:latin typeface="+mn-lt"/>
                        <a:ea typeface="微軟正黑體" panose="020B0604030504040204" pitchFamily="34" charset="-120"/>
                        <a:cs typeface="+mn-cs"/>
                      </a:endParaRPr>
                    </a:p>
                    <a:p>
                      <a:pPr marL="285750" indent="-285750">
                        <a:buFont typeface="Arial" panose="020B0604020202020204" pitchFamily="34" charset="0"/>
                        <a:buChar char="•"/>
                      </a:pPr>
                      <a:endParaRPr lang="zh-TW" altLang="en-US" sz="1000" dirty="0">
                        <a:solidFill>
                          <a:schemeClr val="tx1"/>
                        </a:solidFill>
                        <a:latin typeface="微軟正黑體" panose="020B0604030504040204" pitchFamily="34" charset="-120"/>
                        <a:ea typeface="微軟正黑體" panose="020B0604030504040204" pitchFamily="34" charset="-120"/>
                      </a:endParaRPr>
                    </a:p>
                  </a:txBody>
                  <a:tcPr marL="72176" marR="72176" marT="41468" marB="414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10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製作反貪腐文宣並全廠公告張貼宣導，同時對全廠員工做專題宣導</a:t>
                      </a:r>
                      <a:endParaRPr kumimoji="0" lang="en-US" altLang="zh-CN" sz="10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10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各廠員工貪污事件發生</a:t>
                      </a:r>
                      <a:r>
                        <a:rPr kumimoji="0" lang="en-US" altLang="zh-TW" sz="10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0</a:t>
                      </a:r>
                      <a:r>
                        <a:rPr kumimoji="0" lang="zh-TW" altLang="en-US" sz="10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事件</a:t>
                      </a:r>
                      <a:endParaRPr kumimoji="0" lang="en-US" altLang="zh-CN" sz="10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en-US" altLang="zh-TW" sz="1000" dirty="0">
                          <a:solidFill>
                            <a:schemeClr val="tx1"/>
                          </a:solidFill>
                          <a:latin typeface="微軟正黑體" panose="020B0604030504040204" pitchFamily="34" charset="-120"/>
                          <a:ea typeface="微軟正黑體" panose="020B0604030504040204" pitchFamily="34" charset="-120"/>
                        </a:rPr>
                        <a:t>IACP</a:t>
                      </a:r>
                      <a:r>
                        <a:rPr lang="zh-CN" altLang="en-US" sz="1000" dirty="0">
                          <a:solidFill>
                            <a:schemeClr val="tx1"/>
                          </a:solidFill>
                          <a:latin typeface="微軟正黑體" panose="020B0604030504040204" pitchFamily="34" charset="-120"/>
                          <a:ea typeface="微軟正黑體" panose="020B0604030504040204" pitchFamily="34" charset="-120"/>
                        </a:rPr>
                        <a:t>高階主管</a:t>
                      </a:r>
                      <a:r>
                        <a:rPr lang="en-US" altLang="zh-CN" sz="1000" dirty="0">
                          <a:solidFill>
                            <a:schemeClr val="tx1"/>
                          </a:solidFill>
                          <a:latin typeface="微軟正黑體" panose="020B0604030504040204" pitchFamily="34" charset="-120"/>
                          <a:ea typeface="微軟正黑體" panose="020B0604030504040204" pitchFamily="34" charset="-120"/>
                        </a:rPr>
                        <a:t>&lt;</a:t>
                      </a:r>
                      <a:r>
                        <a:rPr lang="zh-CN" altLang="en-US" sz="1000" dirty="0">
                          <a:solidFill>
                            <a:schemeClr val="tx1"/>
                          </a:solidFill>
                          <a:latin typeface="微軟正黑體" panose="020B0604030504040204" pitchFamily="34" charset="-120"/>
                          <a:ea typeface="微軟正黑體" panose="020B0604030504040204" pitchFamily="34" charset="-120"/>
                        </a:rPr>
                        <a:t>預防商業賄賂承諾書</a:t>
                      </a:r>
                      <a:r>
                        <a:rPr lang="en-US" altLang="zh-CN" sz="1000" dirty="0">
                          <a:solidFill>
                            <a:schemeClr val="tx1"/>
                          </a:solidFill>
                          <a:latin typeface="微軟正黑體" panose="020B0604030504040204" pitchFamily="34" charset="-120"/>
                          <a:ea typeface="微軟正黑體" panose="020B0604030504040204" pitchFamily="34" charset="-120"/>
                        </a:rPr>
                        <a:t>&gt;</a:t>
                      </a:r>
                      <a:r>
                        <a:rPr lang="zh-CN" altLang="en-US" sz="1000" dirty="0">
                          <a:solidFill>
                            <a:schemeClr val="tx1"/>
                          </a:solidFill>
                          <a:latin typeface="微軟正黑體" panose="020B0604030504040204" pitchFamily="34" charset="-120"/>
                          <a:ea typeface="微軟正黑體" panose="020B0604030504040204" pitchFamily="34" charset="-120"/>
                        </a:rPr>
                        <a:t>簽署率達</a:t>
                      </a:r>
                      <a:r>
                        <a:rPr lang="en-US" altLang="zh-CN" sz="1000" dirty="0">
                          <a:solidFill>
                            <a:schemeClr val="tx1"/>
                          </a:solidFill>
                          <a:latin typeface="微軟正黑體" panose="020B0604030504040204" pitchFamily="34" charset="-120"/>
                          <a:ea typeface="微軟正黑體" panose="020B0604030504040204" pitchFamily="34" charset="-120"/>
                        </a:rPr>
                        <a:t>100%</a:t>
                      </a:r>
                      <a:r>
                        <a:rPr lang="zh-CN" altLang="en-US" sz="1000" dirty="0">
                          <a:solidFill>
                            <a:schemeClr val="tx1"/>
                          </a:solidFill>
                          <a:latin typeface="微軟正黑體" panose="020B0604030504040204" pitchFamily="34" charset="-120"/>
                          <a:ea typeface="微軟正黑體" panose="020B0604030504040204" pitchFamily="34" charset="-120"/>
                        </a:rPr>
                        <a:t>。</a:t>
                      </a:r>
                      <a:endParaRPr lang="en-US" altLang="zh-CN" sz="1000" dirty="0">
                        <a:solidFill>
                          <a:schemeClr val="tx1"/>
                        </a:solidFill>
                        <a:latin typeface="微軟正黑體" panose="020B0604030504040204" pitchFamily="34" charset="-120"/>
                        <a:ea typeface="微軟正黑體" panose="020B0604030504040204" pitchFamily="34" charset="-120"/>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000" dirty="0">
                          <a:solidFill>
                            <a:schemeClr val="tx1"/>
                          </a:solidFill>
                          <a:latin typeface="微軟正黑體" panose="020B0604030504040204" pitchFamily="34" charset="-120"/>
                          <a:ea typeface="微軟正黑體" panose="020B0604030504040204" pitchFamily="34" charset="-120"/>
                        </a:rPr>
                        <a:t>IACJ</a:t>
                      </a:r>
                      <a:r>
                        <a:rPr lang="en-US" altLang="zh-TW" sz="1000" baseline="0" dirty="0">
                          <a:solidFill>
                            <a:schemeClr val="tx1"/>
                          </a:solidFill>
                          <a:latin typeface="微軟正黑體" panose="020B0604030504040204" pitchFamily="34" charset="-120"/>
                          <a:ea typeface="微軟正黑體" panose="020B0604030504040204" pitchFamily="34" charset="-120"/>
                        </a:rPr>
                        <a:t>&lt;</a:t>
                      </a:r>
                      <a:r>
                        <a:rPr lang="zh-TW" altLang="en-US" sz="1000" baseline="0" dirty="0">
                          <a:solidFill>
                            <a:schemeClr val="tx1"/>
                          </a:solidFill>
                          <a:latin typeface="微軟正黑體" panose="020B0604030504040204" pitchFamily="34" charset="-120"/>
                          <a:ea typeface="微軟正黑體" panose="020B0604030504040204" pitchFamily="34" charset="-120"/>
                        </a:rPr>
                        <a:t>反腐敗</a:t>
                      </a:r>
                      <a:r>
                        <a:rPr lang="en-US" altLang="zh-TW" sz="1000" baseline="0" dirty="0">
                          <a:solidFill>
                            <a:schemeClr val="tx1"/>
                          </a:solidFill>
                          <a:latin typeface="微軟正黑體" panose="020B0604030504040204" pitchFamily="34" charset="-120"/>
                          <a:ea typeface="微軟正黑體" panose="020B0604030504040204" pitchFamily="34" charset="-120"/>
                        </a:rPr>
                        <a:t>/</a:t>
                      </a:r>
                      <a:r>
                        <a:rPr lang="zh-TW" altLang="en-US" sz="1000" baseline="0" dirty="0">
                          <a:solidFill>
                            <a:schemeClr val="tx1"/>
                          </a:solidFill>
                          <a:latin typeface="微軟正黑體" panose="020B0604030504040204" pitchFamily="34" charset="-120"/>
                          <a:ea typeface="微軟正黑體" panose="020B0604030504040204" pitchFamily="34" charset="-120"/>
                        </a:rPr>
                        <a:t>反賄賂承諾書</a:t>
                      </a:r>
                      <a:r>
                        <a:rPr lang="en-US" altLang="zh-TW" sz="1000" baseline="0" dirty="0">
                          <a:solidFill>
                            <a:schemeClr val="tx1"/>
                          </a:solidFill>
                          <a:latin typeface="微軟正黑體" panose="020B0604030504040204" pitchFamily="34" charset="-120"/>
                          <a:ea typeface="微軟正黑體" panose="020B0604030504040204" pitchFamily="34" charset="-120"/>
                        </a:rPr>
                        <a:t>&gt;</a:t>
                      </a:r>
                      <a:r>
                        <a:rPr lang="zh-TW" altLang="en-US" sz="1000" baseline="0" dirty="0">
                          <a:solidFill>
                            <a:schemeClr val="tx1"/>
                          </a:solidFill>
                          <a:latin typeface="微軟正黑體" panose="020B0604030504040204" pitchFamily="34" charset="-120"/>
                          <a:ea typeface="微軟正黑體" panose="020B0604030504040204" pitchFamily="34" charset="-120"/>
                        </a:rPr>
                        <a:t>簽訂</a:t>
                      </a:r>
                      <a:r>
                        <a:rPr lang="en-US" altLang="zh-TW" sz="1000" baseline="0" dirty="0">
                          <a:solidFill>
                            <a:schemeClr val="tx1"/>
                          </a:solidFill>
                          <a:latin typeface="微軟正黑體" panose="020B0604030504040204" pitchFamily="34" charset="-120"/>
                          <a:ea typeface="微軟正黑體" panose="020B0604030504040204" pitchFamily="34" charset="-120"/>
                        </a:rPr>
                        <a:t>100%</a:t>
                      </a:r>
                      <a:endParaRPr lang="en-US" altLang="zh-CN" sz="1000" dirty="0">
                        <a:solidFill>
                          <a:schemeClr val="tx1"/>
                        </a:solidFill>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en-US" altLang="zh-TW" sz="1000" b="0" i="0" dirty="0">
                          <a:solidFill>
                            <a:schemeClr val="tx1"/>
                          </a:solidFill>
                          <a:effectLst/>
                          <a:latin typeface="微軟正黑體" panose="020B0604030504040204" pitchFamily="34" charset="-120"/>
                          <a:ea typeface="微軟正黑體" panose="020B0604030504040204" pitchFamily="34" charset="-120"/>
                        </a:rPr>
                        <a:t>IACT</a:t>
                      </a:r>
                      <a:r>
                        <a:rPr lang="zh-TW" altLang="en-US" sz="1000" b="0" i="0" dirty="0">
                          <a:solidFill>
                            <a:schemeClr val="tx1"/>
                          </a:solidFill>
                          <a:effectLst/>
                          <a:latin typeface="微軟正黑體" panose="020B0604030504040204" pitchFamily="34" charset="-120"/>
                          <a:ea typeface="微軟正黑體" panose="020B0604030504040204" pitchFamily="34" charset="-120"/>
                        </a:rPr>
                        <a:t>員工入職時簽訂員工服務守則 </a:t>
                      </a:r>
                      <a:r>
                        <a:rPr lang="en-US" altLang="zh-TW" sz="1000" b="0" i="0" dirty="0">
                          <a:solidFill>
                            <a:schemeClr val="tx1"/>
                          </a:solidFill>
                          <a:effectLst/>
                          <a:latin typeface="微軟正黑體" panose="020B0604030504040204" pitchFamily="34" charset="-120"/>
                          <a:ea typeface="微軟正黑體" panose="020B0604030504040204" pitchFamily="34" charset="-120"/>
                        </a:rPr>
                        <a:t>100%</a:t>
                      </a:r>
                    </a:p>
                    <a:p>
                      <a:pPr marL="0" indent="0">
                        <a:buFont typeface="Arial" panose="020B0604020202020204" pitchFamily="34" charset="0"/>
                        <a:buNone/>
                      </a:pPr>
                      <a:endParaRPr lang="en-US" altLang="zh-TW" sz="1000" b="0" i="0" dirty="0">
                        <a:solidFill>
                          <a:schemeClr val="tx1"/>
                        </a:solidFill>
                        <a:effectLst/>
                        <a:latin typeface="microsoft jhenghei"/>
                      </a:endParaRPr>
                    </a:p>
                    <a:p>
                      <a:pPr marL="285750" indent="-285750">
                        <a:buFont typeface="Arial" panose="020B0604020202020204" pitchFamily="34" charset="0"/>
                        <a:buChar char="•"/>
                      </a:pPr>
                      <a:endParaRPr lang="en-US" altLang="zh-CN" sz="1000" dirty="0">
                        <a:solidFill>
                          <a:schemeClr val="tx1"/>
                        </a:solidFill>
                        <a:latin typeface="+mn-lt"/>
                        <a:ea typeface="微軟正黑體" panose="020B0604030504040204" pitchFamily="34" charset="-120"/>
                      </a:endParaRPr>
                    </a:p>
                  </a:txBody>
                  <a:tcPr marL="72176" marR="72176" marT="41468" marB="414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7"/>
                  </a:ext>
                </a:extLst>
              </a:tr>
              <a:tr h="306115">
                <a:tc>
                  <a:txBody>
                    <a:bodyPr/>
                    <a:lstStyle/>
                    <a:p>
                      <a:pPr algn="ctr"/>
                      <a:r>
                        <a:rPr lang="en-US" altLang="zh-TW" sz="1100" dirty="0">
                          <a:solidFill>
                            <a:schemeClr val="tx1"/>
                          </a:solidFill>
                          <a:latin typeface="微軟正黑體" panose="020B0604030504040204" pitchFamily="34" charset="-120"/>
                          <a:ea typeface="微軟正黑體" panose="020B0604030504040204" pitchFamily="34" charset="-120"/>
                        </a:rPr>
                        <a:t>2020</a:t>
                      </a:r>
                      <a:r>
                        <a:rPr lang="zh-TW" altLang="en-US" sz="1100" dirty="0">
                          <a:solidFill>
                            <a:schemeClr val="tx1"/>
                          </a:solidFill>
                          <a:latin typeface="微軟正黑體" panose="020B0604030504040204" pitchFamily="34" charset="-120"/>
                          <a:ea typeface="微軟正黑體" panose="020B0604030504040204" pitchFamily="34" charset="-120"/>
                        </a:rPr>
                        <a:t>年推展重點</a:t>
                      </a:r>
                      <a:endParaRPr lang="en-US" altLang="zh-TW" sz="1100" dirty="0">
                        <a:solidFill>
                          <a:schemeClr val="tx1"/>
                        </a:solidFill>
                        <a:latin typeface="微軟正黑體" panose="020B0604030504040204" pitchFamily="34" charset="-120"/>
                        <a:ea typeface="微軟正黑體" panose="020B0604030504040204" pitchFamily="34" charset="-120"/>
                      </a:endParaRPr>
                    </a:p>
                  </a:txBody>
                  <a:tcPr marL="72176" marR="72176" marT="41468" marB="414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285750" indent="-285750">
                        <a:buFont typeface="Arial" panose="020B0604020202020204" pitchFamily="34" charset="0"/>
                        <a:buChar char="•"/>
                      </a:pPr>
                      <a:r>
                        <a:rPr lang="zh-TW" altLang="en-US" sz="1000" dirty="0">
                          <a:solidFill>
                            <a:schemeClr val="tx1"/>
                          </a:solidFill>
                          <a:latin typeface="微軟正黑體" panose="020B0604030504040204" pitchFamily="34" charset="-120"/>
                          <a:ea typeface="微軟正黑體" panose="020B0604030504040204" pitchFamily="34" charset="-120"/>
                        </a:rPr>
                        <a:t>設立檢舉電話，落實監督與管理反腐相關工作。</a:t>
                      </a:r>
                    </a:p>
                    <a:p>
                      <a:pPr marL="285750" indent="-285750">
                        <a:buFont typeface="Arial" panose="020B0604020202020204" pitchFamily="34" charset="0"/>
                        <a:buChar char="•"/>
                      </a:pPr>
                      <a:r>
                        <a:rPr lang="zh-TW" altLang="en-US" sz="1000" dirty="0">
                          <a:solidFill>
                            <a:schemeClr val="tx1"/>
                          </a:solidFill>
                          <a:latin typeface="微軟正黑體" panose="020B0604030504040204" pitchFamily="34" charset="-120"/>
                          <a:ea typeface="微軟正黑體" panose="020B0604030504040204" pitchFamily="34" charset="-120"/>
                        </a:rPr>
                        <a:t>定期宣導反腐政策</a:t>
                      </a:r>
                      <a:r>
                        <a:rPr lang="en-US" altLang="zh-TW" sz="1000" dirty="0">
                          <a:solidFill>
                            <a:schemeClr val="tx1"/>
                          </a:solidFill>
                          <a:latin typeface="微軟正黑體" panose="020B0604030504040204" pitchFamily="34" charset="-120"/>
                          <a:ea typeface="微軟正黑體" panose="020B0604030504040204" pitchFamily="34" charset="-120"/>
                        </a:rPr>
                        <a:t>, </a:t>
                      </a:r>
                      <a:r>
                        <a:rPr lang="zh-TW" altLang="en-US" sz="1000" dirty="0">
                          <a:solidFill>
                            <a:schemeClr val="tx1"/>
                          </a:solidFill>
                          <a:latin typeface="微軟正黑體" panose="020B0604030504040204" pitchFamily="34" charset="-120"/>
                          <a:ea typeface="微軟正黑體" panose="020B0604030504040204" pitchFamily="34" charset="-120"/>
                        </a:rPr>
                        <a:t>加強員工對的反腐的意識。</a:t>
                      </a:r>
                      <a:endParaRPr lang="en-US" altLang="zh-TW" sz="1000" dirty="0">
                        <a:solidFill>
                          <a:schemeClr val="tx1"/>
                        </a:solidFill>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zh-CN" altLang="en-US" sz="1000" dirty="0">
                          <a:solidFill>
                            <a:schemeClr val="tx1"/>
                          </a:solidFill>
                          <a:latin typeface="微軟正黑體" panose="020B0604030504040204" pitchFamily="34" charset="-120"/>
                          <a:ea typeface="微軟正黑體" panose="020B0604030504040204" pitchFamily="34" charset="-120"/>
                        </a:rPr>
                        <a:t>新員工入職繼續進行</a:t>
                      </a:r>
                      <a:r>
                        <a:rPr lang="en-US" altLang="zh-CN" sz="1000" dirty="0">
                          <a:solidFill>
                            <a:schemeClr val="tx1"/>
                          </a:solidFill>
                          <a:latin typeface="+mn-lt"/>
                          <a:ea typeface="微軟正黑體" panose="020B0604030504040204" pitchFamily="34" charset="-120"/>
                        </a:rPr>
                        <a:t>&lt;</a:t>
                      </a:r>
                      <a:r>
                        <a:rPr lang="zh-CN" altLang="en-US" sz="1000" dirty="0">
                          <a:solidFill>
                            <a:schemeClr val="tx1"/>
                          </a:solidFill>
                          <a:latin typeface="+mn-lt"/>
                          <a:ea typeface="微軟正黑體" panose="020B0604030504040204" pitchFamily="34" charset="-120"/>
                        </a:rPr>
                        <a:t>員工行為道德準則</a:t>
                      </a:r>
                      <a:r>
                        <a:rPr lang="en-US" altLang="zh-CN" sz="1000" dirty="0">
                          <a:solidFill>
                            <a:schemeClr val="tx1"/>
                          </a:solidFill>
                          <a:latin typeface="+mn-lt"/>
                          <a:ea typeface="微軟正黑體" panose="020B0604030504040204" pitchFamily="34" charset="-120"/>
                        </a:rPr>
                        <a:t>&gt;</a:t>
                      </a:r>
                      <a:r>
                        <a:rPr lang="zh-CN" altLang="en-US" sz="1000" dirty="0">
                          <a:solidFill>
                            <a:schemeClr val="tx1"/>
                          </a:solidFill>
                          <a:latin typeface="+mn-lt"/>
                          <a:ea typeface="微軟正黑體" panose="020B0604030504040204" pitchFamily="34" charset="-120"/>
                        </a:rPr>
                        <a:t>培訓</a:t>
                      </a:r>
                      <a:endParaRPr lang="en-US" altLang="zh-CN" sz="1000" dirty="0">
                        <a:solidFill>
                          <a:schemeClr val="tx1"/>
                        </a:solidFill>
                        <a:latin typeface="+mn-lt"/>
                        <a:ea typeface="微軟正黑體" panose="020B0604030504040204" pitchFamily="34" charset="-120"/>
                      </a:endParaRPr>
                    </a:p>
                    <a:p>
                      <a:pPr marL="285750" indent="-285750">
                        <a:buFont typeface="Arial" panose="020B0604020202020204" pitchFamily="34" charset="0"/>
                        <a:buChar char="•"/>
                      </a:pPr>
                      <a:r>
                        <a:rPr lang="zh-CN" altLang="en-US" sz="1000" dirty="0">
                          <a:solidFill>
                            <a:schemeClr val="tx1"/>
                          </a:solidFill>
                          <a:latin typeface="微軟正黑體" panose="020B0604030504040204" pitchFamily="34" charset="-120"/>
                          <a:ea typeface="微軟正黑體" panose="020B0604030504040204" pitchFamily="34" charset="-120"/>
                        </a:rPr>
                        <a:t>暢通本公司同仁內部申訴舉報渠道以揭露利益衝突、違反廉潔原則之事件</a:t>
                      </a:r>
                      <a:endParaRPr lang="zh-TW" altLang="en-US" sz="1000" dirty="0">
                        <a:solidFill>
                          <a:schemeClr val="tx1"/>
                        </a:solidFill>
                        <a:latin typeface="微軟正黑體" panose="020B0604030504040204" pitchFamily="34" charset="-120"/>
                        <a:ea typeface="微軟正黑體" panose="020B0604030504040204" pitchFamily="34" charset="-120"/>
                      </a:endParaRPr>
                    </a:p>
                  </a:txBody>
                  <a:tcPr marL="72176" marR="72176" marT="41468" marB="414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26319378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13"/>
            <p:extLst>
              <p:ext uri="{D42A27DB-BD31-4B8C-83A1-F6EECF244321}">
                <p14:modId xmlns:p14="http://schemas.microsoft.com/office/powerpoint/2010/main" val="364453463"/>
              </p:ext>
            </p:extLst>
          </p:nvPr>
        </p:nvGraphicFramePr>
        <p:xfrm>
          <a:off x="411808" y="4255348"/>
          <a:ext cx="2879725" cy="2194560"/>
        </p:xfrm>
        <a:graphic>
          <a:graphicData uri="http://schemas.openxmlformats.org/drawingml/2006/table">
            <a:tbl>
              <a:tblPr>
                <a:tableStyleId>{BDBED569-4797-4DF1-A0F4-6AAB3CD982D8}</a:tableStyleId>
              </a:tblPr>
              <a:tblGrid>
                <a:gridCol w="429141">
                  <a:extLst>
                    <a:ext uri="{9D8B030D-6E8A-4147-A177-3AD203B41FA5}">
                      <a16:colId xmlns="" xmlns:a16="http://schemas.microsoft.com/office/drawing/2014/main" val="20000"/>
                    </a:ext>
                  </a:extLst>
                </a:gridCol>
                <a:gridCol w="312103">
                  <a:extLst>
                    <a:ext uri="{9D8B030D-6E8A-4147-A177-3AD203B41FA5}">
                      <a16:colId xmlns="" xmlns:a16="http://schemas.microsoft.com/office/drawing/2014/main" val="20001"/>
                    </a:ext>
                  </a:extLst>
                </a:gridCol>
                <a:gridCol w="559184">
                  <a:extLst>
                    <a:ext uri="{9D8B030D-6E8A-4147-A177-3AD203B41FA5}">
                      <a16:colId xmlns="" xmlns:a16="http://schemas.microsoft.com/office/drawing/2014/main" val="20002"/>
                    </a:ext>
                  </a:extLst>
                </a:gridCol>
                <a:gridCol w="664663">
                  <a:extLst>
                    <a:ext uri="{9D8B030D-6E8A-4147-A177-3AD203B41FA5}">
                      <a16:colId xmlns="" xmlns:a16="http://schemas.microsoft.com/office/drawing/2014/main" val="20003"/>
                    </a:ext>
                  </a:extLst>
                </a:gridCol>
                <a:gridCol w="914634">
                  <a:extLst>
                    <a:ext uri="{9D8B030D-6E8A-4147-A177-3AD203B41FA5}">
                      <a16:colId xmlns="" xmlns:a16="http://schemas.microsoft.com/office/drawing/2014/main" val="20004"/>
                    </a:ext>
                  </a:extLst>
                </a:gridCol>
              </a:tblGrid>
              <a:tr h="117097">
                <a:tc gridSpan="3">
                  <a:txBody>
                    <a:bodyPr/>
                    <a:lstStyle/>
                    <a:p>
                      <a:pPr algn="l" fontAlgn="ctr"/>
                      <a:r>
                        <a:rPr lang="zh-TW" altLang="en-US" sz="800" u="none" strike="noStrike" dirty="0">
                          <a:effectLst/>
                        </a:rPr>
                        <a:t>廠區：五股廠區</a:t>
                      </a:r>
                      <a:endParaRPr lang="zh-TW" altLang="en-US" sz="800" b="1" i="0" u="none" strike="noStrike" dirty="0">
                        <a:solidFill>
                          <a:srgbClr val="000000"/>
                        </a:solidFill>
                        <a:effectLst/>
                        <a:latin typeface="微軟正黑體"/>
                      </a:endParaRPr>
                    </a:p>
                  </a:txBody>
                  <a:tcPr marL="0" marR="0" marT="0" marB="0" anchor="ctr"/>
                </a:tc>
                <a:tc hMerge="1">
                  <a:txBody>
                    <a:bodyPr/>
                    <a:lstStyle/>
                    <a:p>
                      <a:endParaRPr lang="zh-TW" altLang="en-US"/>
                    </a:p>
                  </a:txBody>
                  <a:tcPr/>
                </a:tc>
                <a:tc hMerge="1">
                  <a:txBody>
                    <a:bodyPr/>
                    <a:lstStyle/>
                    <a:p>
                      <a:endParaRPr lang="zh-TW" altLang="en-US"/>
                    </a:p>
                  </a:txBody>
                  <a:tcPr/>
                </a:tc>
                <a:tc>
                  <a:txBody>
                    <a:bodyPr/>
                    <a:lstStyle/>
                    <a:p>
                      <a:pPr algn="l" fontAlgn="ctr"/>
                      <a:endParaRPr lang="zh-TW" altLang="en-US" sz="800" b="0" i="0" u="none" strike="noStrike">
                        <a:solidFill>
                          <a:srgbClr val="000000"/>
                        </a:solidFill>
                        <a:effectLst/>
                        <a:latin typeface="Arial Unicode MS"/>
                      </a:endParaRPr>
                    </a:p>
                  </a:txBody>
                  <a:tcPr marL="0" marR="0" marT="0" marB="0" anchor="ctr"/>
                </a:tc>
                <a:tc>
                  <a:txBody>
                    <a:bodyPr/>
                    <a:lstStyle/>
                    <a:p>
                      <a:pPr algn="l" fontAlgn="ctr"/>
                      <a:endParaRPr lang="zh-TW" altLang="en-US" sz="800" b="0" i="0" u="none" strike="noStrike">
                        <a:solidFill>
                          <a:srgbClr val="000000"/>
                        </a:solidFill>
                        <a:effectLst/>
                        <a:latin typeface="Arial Unicode MS"/>
                      </a:endParaRPr>
                    </a:p>
                  </a:txBody>
                  <a:tcPr marL="0" marR="0" marT="0" marB="0" anchor="ctr"/>
                </a:tc>
                <a:extLst>
                  <a:ext uri="{0D108BD9-81ED-4DB2-BD59-A6C34878D82A}">
                    <a16:rowId xmlns="" xmlns:a16="http://schemas.microsoft.com/office/drawing/2014/main" val="10000"/>
                  </a:ext>
                </a:extLst>
              </a:tr>
              <a:tr h="121434">
                <a:tc>
                  <a:txBody>
                    <a:bodyPr/>
                    <a:lstStyle/>
                    <a:p>
                      <a:pPr algn="ctr" fontAlgn="ctr"/>
                      <a:r>
                        <a:rPr lang="zh-TW" altLang="en-US" sz="800" u="none" strike="noStrike">
                          <a:effectLst/>
                        </a:rPr>
                        <a:t>雇用類型</a:t>
                      </a:r>
                      <a:endParaRPr lang="zh-TW" altLang="en-US" sz="800" b="0" i="0" u="none" strike="noStrike">
                        <a:solidFill>
                          <a:srgbClr val="000000"/>
                        </a:solidFill>
                        <a:effectLst/>
                        <a:latin typeface="Arial Unicode MS"/>
                      </a:endParaRPr>
                    </a:p>
                  </a:txBody>
                  <a:tcPr marL="0" marR="0" marT="0" marB="0" anchor="ctr"/>
                </a:tc>
                <a:tc>
                  <a:txBody>
                    <a:bodyPr/>
                    <a:lstStyle/>
                    <a:p>
                      <a:pPr algn="ctr" fontAlgn="ctr"/>
                      <a:r>
                        <a:rPr lang="zh-TW" altLang="en-US" sz="800" u="none" strike="noStrike">
                          <a:effectLst/>
                        </a:rPr>
                        <a:t>年齡層</a:t>
                      </a:r>
                      <a:endParaRPr lang="zh-TW" altLang="en-US" sz="800" b="0" i="0" u="none" strike="noStrike">
                        <a:solidFill>
                          <a:srgbClr val="000000"/>
                        </a:solidFill>
                        <a:effectLst/>
                        <a:latin typeface="Arial Unicode MS"/>
                      </a:endParaRPr>
                    </a:p>
                  </a:txBody>
                  <a:tcPr marL="0" marR="0" marT="0" marB="0" anchor="ctr"/>
                </a:tc>
                <a:tc>
                  <a:txBody>
                    <a:bodyPr/>
                    <a:lstStyle/>
                    <a:p>
                      <a:pPr algn="ctr" fontAlgn="ctr"/>
                      <a:r>
                        <a:rPr lang="zh-TW" altLang="en-US" sz="800" u="none" strike="noStrike">
                          <a:effectLst/>
                        </a:rPr>
                        <a:t>性別</a:t>
                      </a:r>
                      <a:endParaRPr lang="zh-TW" altLang="en-US" sz="800" b="0" i="0" u="none" strike="noStrike">
                        <a:solidFill>
                          <a:srgbClr val="000000"/>
                        </a:solidFill>
                        <a:effectLst/>
                        <a:latin typeface="Arial Unicode MS"/>
                      </a:endParaRPr>
                    </a:p>
                  </a:txBody>
                  <a:tcPr marL="0" marR="0" marT="0" marB="0" anchor="ctr"/>
                </a:tc>
                <a:tc>
                  <a:txBody>
                    <a:bodyPr/>
                    <a:lstStyle/>
                    <a:p>
                      <a:pPr algn="ctr" fontAlgn="ctr"/>
                      <a:r>
                        <a:rPr lang="zh-TW" altLang="en-US" sz="800" u="none" strike="noStrike">
                          <a:effectLst/>
                        </a:rPr>
                        <a:t>人數</a:t>
                      </a:r>
                      <a:r>
                        <a:rPr lang="en-US" altLang="zh-TW" sz="800" u="none" strike="noStrike" dirty="0">
                          <a:effectLst/>
                        </a:rPr>
                        <a:t>(</a:t>
                      </a:r>
                      <a:r>
                        <a:rPr lang="zh-TW" altLang="en-US" sz="800" u="none" strike="noStrike">
                          <a:effectLst/>
                        </a:rPr>
                        <a:t>人</a:t>
                      </a:r>
                      <a:r>
                        <a:rPr lang="en-US" altLang="zh-TW" sz="800" u="none" strike="noStrike" dirty="0">
                          <a:effectLst/>
                        </a:rPr>
                        <a:t>)</a:t>
                      </a:r>
                      <a:endParaRPr lang="en-US" altLang="zh-TW" sz="800" b="0" i="0" u="none" strike="noStrike" dirty="0">
                        <a:solidFill>
                          <a:srgbClr val="000000"/>
                        </a:solidFill>
                        <a:effectLst/>
                        <a:latin typeface="Arial Unicode MS"/>
                      </a:endParaRPr>
                    </a:p>
                  </a:txBody>
                  <a:tcPr marL="0" marR="0" marT="0" marB="0" anchor="ctr"/>
                </a:tc>
                <a:tc>
                  <a:txBody>
                    <a:bodyPr/>
                    <a:lstStyle/>
                    <a:p>
                      <a:pPr algn="ctr" fontAlgn="ctr"/>
                      <a:r>
                        <a:rPr lang="zh-TW" altLang="en-US" sz="800" u="none" strike="noStrike">
                          <a:effectLst/>
                        </a:rPr>
                        <a:t>佔當地員工總數之比例</a:t>
                      </a:r>
                      <a:endParaRPr lang="zh-TW" altLang="en-US" sz="800" b="1" i="0" u="none" strike="noStrike">
                        <a:solidFill>
                          <a:srgbClr val="000000"/>
                        </a:solidFill>
                        <a:effectLst/>
                        <a:latin typeface="Arial Unicode MS"/>
                      </a:endParaRPr>
                    </a:p>
                  </a:txBody>
                  <a:tcPr marL="0" marR="0" marT="0" marB="0" anchor="ctr"/>
                </a:tc>
                <a:extLst>
                  <a:ext uri="{0D108BD9-81ED-4DB2-BD59-A6C34878D82A}">
                    <a16:rowId xmlns="" xmlns:a16="http://schemas.microsoft.com/office/drawing/2014/main" val="10001"/>
                  </a:ext>
                </a:extLst>
              </a:tr>
              <a:tr h="121434">
                <a:tc rowSpan="6">
                  <a:txBody>
                    <a:bodyPr/>
                    <a:lstStyle/>
                    <a:p>
                      <a:pPr algn="ctr" fontAlgn="ctr"/>
                      <a:r>
                        <a:rPr lang="zh-TW" altLang="en-US" sz="800" u="none" strike="noStrike">
                          <a:effectLst/>
                        </a:rPr>
                        <a:t>新進人員</a:t>
                      </a:r>
                      <a:endParaRPr lang="zh-TW" altLang="en-US" sz="800" b="0" i="0" u="none" strike="noStrike">
                        <a:solidFill>
                          <a:srgbClr val="000000"/>
                        </a:solidFill>
                        <a:effectLst/>
                        <a:latin typeface="Arial Unicode MS"/>
                      </a:endParaRPr>
                    </a:p>
                  </a:txBody>
                  <a:tcPr marL="0" marR="0" marT="0" marB="0" anchor="ctr"/>
                </a:tc>
                <a:tc rowSpan="2">
                  <a:txBody>
                    <a:bodyPr/>
                    <a:lstStyle/>
                    <a:p>
                      <a:pPr algn="ctr" fontAlgn="ctr"/>
                      <a:r>
                        <a:rPr lang="en-US" altLang="zh-TW" sz="800" u="none" strike="noStrike" dirty="0">
                          <a:effectLst/>
                        </a:rPr>
                        <a:t>&lt;30</a:t>
                      </a:r>
                      <a:endParaRPr lang="en-US" altLang="zh-TW" sz="800" b="0" i="0" u="none" strike="noStrike" dirty="0">
                        <a:solidFill>
                          <a:srgbClr val="000000"/>
                        </a:solidFill>
                        <a:effectLst/>
                        <a:latin typeface="Arial Unicode MS"/>
                      </a:endParaRPr>
                    </a:p>
                  </a:txBody>
                  <a:tcPr marL="0" marR="0" marT="0" marB="0" anchor="ctr"/>
                </a:tc>
                <a:tc>
                  <a:txBody>
                    <a:bodyPr/>
                    <a:lstStyle/>
                    <a:p>
                      <a:pPr algn="ctr" fontAlgn="ctr"/>
                      <a:r>
                        <a:rPr lang="zh-TW" altLang="en-US" sz="800" u="none" strike="noStrike">
                          <a:effectLst/>
                        </a:rPr>
                        <a:t>男</a:t>
                      </a:r>
                      <a:endParaRPr lang="zh-TW" altLang="en-US" sz="800" b="0" i="0" u="none" strike="noStrike">
                        <a:solidFill>
                          <a:srgbClr val="000000"/>
                        </a:solidFill>
                        <a:effectLst/>
                        <a:latin typeface="Arial Unicode MS"/>
                      </a:endParaRPr>
                    </a:p>
                  </a:txBody>
                  <a:tcPr marL="0" marR="0" marT="0" marB="0" anchor="ctr"/>
                </a:tc>
                <a:tc>
                  <a:txBody>
                    <a:bodyPr/>
                    <a:lstStyle/>
                    <a:p>
                      <a:pPr algn="ctr" fontAlgn="ctr"/>
                      <a:r>
                        <a:rPr lang="en-US" altLang="zh-TW" sz="1000" b="0" i="0" u="none" strike="noStrike">
                          <a:solidFill>
                            <a:srgbClr val="000000"/>
                          </a:solidFill>
                          <a:effectLst/>
                          <a:latin typeface="Calibri"/>
                        </a:rPr>
                        <a:t>11</a:t>
                      </a:r>
                    </a:p>
                  </a:txBody>
                  <a:tcPr marL="0" marR="0" marT="0" marB="0" anchor="ctr"/>
                </a:tc>
                <a:tc>
                  <a:txBody>
                    <a:bodyPr/>
                    <a:lstStyle/>
                    <a:p>
                      <a:pPr algn="ctr" fontAlgn="ctr"/>
                      <a:r>
                        <a:rPr lang="en-US" altLang="zh-TW" sz="1000" b="0" i="0" u="none" strike="noStrike" dirty="0">
                          <a:solidFill>
                            <a:srgbClr val="000000"/>
                          </a:solidFill>
                          <a:effectLst/>
                          <a:latin typeface="Calibri"/>
                        </a:rPr>
                        <a:t>1.93%</a:t>
                      </a:r>
                    </a:p>
                  </a:txBody>
                  <a:tcPr marL="0" marR="0" marT="0" marB="0" anchor="ctr"/>
                </a:tc>
                <a:extLst>
                  <a:ext uri="{0D108BD9-81ED-4DB2-BD59-A6C34878D82A}">
                    <a16:rowId xmlns="" xmlns:a16="http://schemas.microsoft.com/office/drawing/2014/main" val="10002"/>
                  </a:ext>
                </a:extLst>
              </a:tr>
              <a:tr h="121434">
                <a:tc vMerge="1">
                  <a:txBody>
                    <a:bodyPr/>
                    <a:lstStyle/>
                    <a:p>
                      <a:endParaRPr lang="zh-TW" altLang="en-US"/>
                    </a:p>
                  </a:txBody>
                  <a:tcPr/>
                </a:tc>
                <a:tc vMerge="1">
                  <a:txBody>
                    <a:bodyPr/>
                    <a:lstStyle/>
                    <a:p>
                      <a:endParaRPr lang="zh-TW" altLang="en-US"/>
                    </a:p>
                  </a:txBody>
                  <a:tcPr/>
                </a:tc>
                <a:tc>
                  <a:txBody>
                    <a:bodyPr/>
                    <a:lstStyle/>
                    <a:p>
                      <a:pPr algn="ctr" fontAlgn="ctr"/>
                      <a:r>
                        <a:rPr lang="zh-TW" altLang="en-US" sz="800" u="none" strike="noStrike">
                          <a:effectLst/>
                        </a:rPr>
                        <a:t>女</a:t>
                      </a:r>
                      <a:endParaRPr lang="zh-TW" altLang="en-US" sz="800" b="0" i="0" u="none" strike="noStrike">
                        <a:solidFill>
                          <a:srgbClr val="000000"/>
                        </a:solidFill>
                        <a:effectLst/>
                        <a:latin typeface="Arial Unicode MS"/>
                      </a:endParaRPr>
                    </a:p>
                  </a:txBody>
                  <a:tcPr marL="0" marR="0" marT="0" marB="0" anchor="ctr"/>
                </a:tc>
                <a:tc>
                  <a:txBody>
                    <a:bodyPr/>
                    <a:lstStyle/>
                    <a:p>
                      <a:pPr algn="ctr" fontAlgn="ctr"/>
                      <a:r>
                        <a:rPr lang="en-US" altLang="zh-TW" sz="1000" b="0" i="0" u="none" strike="noStrike">
                          <a:solidFill>
                            <a:srgbClr val="000000"/>
                          </a:solidFill>
                          <a:effectLst/>
                          <a:latin typeface="Calibri"/>
                        </a:rPr>
                        <a:t>5</a:t>
                      </a:r>
                    </a:p>
                  </a:txBody>
                  <a:tcPr marL="0" marR="0" marT="0" marB="0" anchor="ctr"/>
                </a:tc>
                <a:tc>
                  <a:txBody>
                    <a:bodyPr/>
                    <a:lstStyle/>
                    <a:p>
                      <a:pPr algn="ctr" fontAlgn="ctr"/>
                      <a:r>
                        <a:rPr lang="en-US" altLang="zh-TW" sz="1000" b="0" i="0" u="none" strike="noStrike">
                          <a:solidFill>
                            <a:srgbClr val="000000"/>
                          </a:solidFill>
                          <a:effectLst/>
                          <a:latin typeface="Calibri"/>
                        </a:rPr>
                        <a:t>0.88%</a:t>
                      </a:r>
                    </a:p>
                  </a:txBody>
                  <a:tcPr marL="0" marR="0" marT="0" marB="0" anchor="ctr"/>
                </a:tc>
                <a:extLst>
                  <a:ext uri="{0D108BD9-81ED-4DB2-BD59-A6C34878D82A}">
                    <a16:rowId xmlns="" xmlns:a16="http://schemas.microsoft.com/office/drawing/2014/main" val="10003"/>
                  </a:ext>
                </a:extLst>
              </a:tr>
              <a:tr h="121434">
                <a:tc vMerge="1">
                  <a:txBody>
                    <a:bodyPr/>
                    <a:lstStyle/>
                    <a:p>
                      <a:endParaRPr lang="zh-TW" altLang="en-US"/>
                    </a:p>
                  </a:txBody>
                  <a:tcPr/>
                </a:tc>
                <a:tc rowSpan="2">
                  <a:txBody>
                    <a:bodyPr/>
                    <a:lstStyle/>
                    <a:p>
                      <a:pPr algn="ctr" fontAlgn="ctr"/>
                      <a:r>
                        <a:rPr lang="en-US" altLang="zh-TW" sz="800" u="none" strike="noStrike" dirty="0">
                          <a:effectLst/>
                        </a:rPr>
                        <a:t>30-50</a:t>
                      </a:r>
                      <a:endParaRPr lang="en-US" altLang="zh-TW" sz="800" b="0" i="0" u="none" strike="noStrike" dirty="0">
                        <a:solidFill>
                          <a:srgbClr val="000000"/>
                        </a:solidFill>
                        <a:effectLst/>
                        <a:latin typeface="Arial Unicode MS"/>
                      </a:endParaRPr>
                    </a:p>
                  </a:txBody>
                  <a:tcPr marL="0" marR="0" marT="0" marB="0" anchor="ctr"/>
                </a:tc>
                <a:tc>
                  <a:txBody>
                    <a:bodyPr/>
                    <a:lstStyle/>
                    <a:p>
                      <a:pPr algn="ctr" fontAlgn="ctr"/>
                      <a:r>
                        <a:rPr lang="zh-TW" altLang="en-US" sz="800" u="none" strike="noStrike">
                          <a:effectLst/>
                        </a:rPr>
                        <a:t>男</a:t>
                      </a:r>
                      <a:endParaRPr lang="zh-TW" altLang="en-US" sz="800" b="0" i="0" u="none" strike="noStrike">
                        <a:solidFill>
                          <a:srgbClr val="000000"/>
                        </a:solidFill>
                        <a:effectLst/>
                        <a:latin typeface="Arial Unicode MS"/>
                      </a:endParaRPr>
                    </a:p>
                  </a:txBody>
                  <a:tcPr marL="0" marR="0" marT="0" marB="0" anchor="ctr"/>
                </a:tc>
                <a:tc>
                  <a:txBody>
                    <a:bodyPr/>
                    <a:lstStyle/>
                    <a:p>
                      <a:pPr algn="ctr" fontAlgn="ctr"/>
                      <a:r>
                        <a:rPr lang="en-US" altLang="zh-TW" sz="1000" b="0" i="0" u="none" strike="noStrike">
                          <a:solidFill>
                            <a:srgbClr val="000000"/>
                          </a:solidFill>
                          <a:effectLst/>
                          <a:latin typeface="Calibri"/>
                        </a:rPr>
                        <a:t>6</a:t>
                      </a:r>
                    </a:p>
                  </a:txBody>
                  <a:tcPr marL="0" marR="0" marT="0" marB="0" anchor="ctr"/>
                </a:tc>
                <a:tc>
                  <a:txBody>
                    <a:bodyPr/>
                    <a:lstStyle/>
                    <a:p>
                      <a:pPr algn="ctr" fontAlgn="ctr"/>
                      <a:r>
                        <a:rPr lang="en-US" altLang="zh-TW" sz="1000" b="0" i="0" u="none" strike="noStrike">
                          <a:solidFill>
                            <a:srgbClr val="000000"/>
                          </a:solidFill>
                          <a:effectLst/>
                          <a:latin typeface="Calibri"/>
                        </a:rPr>
                        <a:t>1.05%</a:t>
                      </a:r>
                    </a:p>
                  </a:txBody>
                  <a:tcPr marL="0" marR="0" marT="0" marB="0" anchor="ctr"/>
                </a:tc>
                <a:extLst>
                  <a:ext uri="{0D108BD9-81ED-4DB2-BD59-A6C34878D82A}">
                    <a16:rowId xmlns="" xmlns:a16="http://schemas.microsoft.com/office/drawing/2014/main" val="10004"/>
                  </a:ext>
                </a:extLst>
              </a:tr>
              <a:tr h="121434">
                <a:tc vMerge="1">
                  <a:txBody>
                    <a:bodyPr/>
                    <a:lstStyle/>
                    <a:p>
                      <a:endParaRPr lang="zh-TW" altLang="en-US"/>
                    </a:p>
                  </a:txBody>
                  <a:tcPr/>
                </a:tc>
                <a:tc vMerge="1">
                  <a:txBody>
                    <a:bodyPr/>
                    <a:lstStyle/>
                    <a:p>
                      <a:endParaRPr lang="zh-TW" altLang="en-US"/>
                    </a:p>
                  </a:txBody>
                  <a:tcPr/>
                </a:tc>
                <a:tc>
                  <a:txBody>
                    <a:bodyPr/>
                    <a:lstStyle/>
                    <a:p>
                      <a:pPr algn="ctr" fontAlgn="ctr"/>
                      <a:r>
                        <a:rPr lang="zh-TW" altLang="en-US" sz="800" u="none" strike="noStrike">
                          <a:effectLst/>
                        </a:rPr>
                        <a:t>女</a:t>
                      </a:r>
                      <a:endParaRPr lang="zh-TW" altLang="en-US" sz="800" b="0" i="0" u="none" strike="noStrike">
                        <a:solidFill>
                          <a:srgbClr val="000000"/>
                        </a:solidFill>
                        <a:effectLst/>
                        <a:latin typeface="Arial Unicode MS"/>
                      </a:endParaRPr>
                    </a:p>
                  </a:txBody>
                  <a:tcPr marL="0" marR="0" marT="0" marB="0" anchor="ctr"/>
                </a:tc>
                <a:tc>
                  <a:txBody>
                    <a:bodyPr/>
                    <a:lstStyle/>
                    <a:p>
                      <a:pPr algn="ctr" fontAlgn="ctr"/>
                      <a:r>
                        <a:rPr lang="en-US" altLang="zh-TW" sz="1000" b="0" i="0" u="none" strike="noStrike">
                          <a:solidFill>
                            <a:srgbClr val="000000"/>
                          </a:solidFill>
                          <a:effectLst/>
                          <a:latin typeface="Calibri"/>
                        </a:rPr>
                        <a:t>5</a:t>
                      </a:r>
                    </a:p>
                  </a:txBody>
                  <a:tcPr marL="0" marR="0" marT="0" marB="0" anchor="ctr"/>
                </a:tc>
                <a:tc>
                  <a:txBody>
                    <a:bodyPr/>
                    <a:lstStyle/>
                    <a:p>
                      <a:pPr algn="ctr" fontAlgn="ctr"/>
                      <a:r>
                        <a:rPr lang="en-US" altLang="zh-TW" sz="1000" b="0" i="0" u="none" strike="noStrike">
                          <a:solidFill>
                            <a:srgbClr val="000000"/>
                          </a:solidFill>
                          <a:effectLst/>
                          <a:latin typeface="Calibri"/>
                        </a:rPr>
                        <a:t>0.88%</a:t>
                      </a:r>
                    </a:p>
                  </a:txBody>
                  <a:tcPr marL="0" marR="0" marT="0" marB="0" anchor="ctr"/>
                </a:tc>
                <a:extLst>
                  <a:ext uri="{0D108BD9-81ED-4DB2-BD59-A6C34878D82A}">
                    <a16:rowId xmlns="" xmlns:a16="http://schemas.microsoft.com/office/drawing/2014/main" val="10005"/>
                  </a:ext>
                </a:extLst>
              </a:tr>
              <a:tr h="121434">
                <a:tc vMerge="1">
                  <a:txBody>
                    <a:bodyPr/>
                    <a:lstStyle/>
                    <a:p>
                      <a:endParaRPr lang="zh-TW" altLang="en-US"/>
                    </a:p>
                  </a:txBody>
                  <a:tcPr/>
                </a:tc>
                <a:tc rowSpan="2">
                  <a:txBody>
                    <a:bodyPr/>
                    <a:lstStyle/>
                    <a:p>
                      <a:pPr algn="ctr" fontAlgn="ctr"/>
                      <a:r>
                        <a:rPr lang="en-US" altLang="zh-TW" sz="800" u="none" strike="noStrike" dirty="0">
                          <a:effectLst/>
                        </a:rPr>
                        <a:t>&gt;50</a:t>
                      </a:r>
                      <a:endParaRPr lang="en-US" altLang="zh-TW" sz="800" b="0" i="0" u="none" strike="noStrike" dirty="0">
                        <a:solidFill>
                          <a:srgbClr val="000000"/>
                        </a:solidFill>
                        <a:effectLst/>
                        <a:latin typeface="Arial Unicode MS"/>
                      </a:endParaRPr>
                    </a:p>
                  </a:txBody>
                  <a:tcPr marL="0" marR="0" marT="0" marB="0" anchor="ctr"/>
                </a:tc>
                <a:tc>
                  <a:txBody>
                    <a:bodyPr/>
                    <a:lstStyle/>
                    <a:p>
                      <a:pPr algn="ctr" fontAlgn="ctr"/>
                      <a:r>
                        <a:rPr lang="zh-TW" altLang="en-US" sz="800" u="none" strike="noStrike">
                          <a:effectLst/>
                        </a:rPr>
                        <a:t>男</a:t>
                      </a:r>
                      <a:endParaRPr lang="zh-TW" altLang="en-US" sz="800" b="0" i="0" u="none" strike="noStrike">
                        <a:solidFill>
                          <a:srgbClr val="000000"/>
                        </a:solidFill>
                        <a:effectLst/>
                        <a:latin typeface="Arial Unicode MS"/>
                      </a:endParaRPr>
                    </a:p>
                  </a:txBody>
                  <a:tcPr marL="0" marR="0" marT="0" marB="0" anchor="ctr"/>
                </a:tc>
                <a:tc>
                  <a:txBody>
                    <a:bodyPr/>
                    <a:lstStyle/>
                    <a:p>
                      <a:pPr algn="ctr" fontAlgn="ctr"/>
                      <a:r>
                        <a:rPr lang="en-US" altLang="zh-TW" sz="1000" b="0" i="0" u="none" strike="noStrike">
                          <a:solidFill>
                            <a:srgbClr val="000000"/>
                          </a:solidFill>
                          <a:effectLst/>
                          <a:latin typeface="Calibri"/>
                        </a:rPr>
                        <a:t>0</a:t>
                      </a:r>
                    </a:p>
                  </a:txBody>
                  <a:tcPr marL="0" marR="0" marT="0" marB="0" anchor="ctr"/>
                </a:tc>
                <a:tc>
                  <a:txBody>
                    <a:bodyPr/>
                    <a:lstStyle/>
                    <a:p>
                      <a:pPr algn="ctr" fontAlgn="ctr"/>
                      <a:r>
                        <a:rPr lang="en-US" altLang="zh-TW" sz="1000" b="0" i="0" u="none" strike="noStrike">
                          <a:solidFill>
                            <a:srgbClr val="000000"/>
                          </a:solidFill>
                          <a:effectLst/>
                          <a:latin typeface="Calibri"/>
                        </a:rPr>
                        <a:t>0.00%</a:t>
                      </a:r>
                    </a:p>
                  </a:txBody>
                  <a:tcPr marL="0" marR="0" marT="0" marB="0" anchor="ctr"/>
                </a:tc>
                <a:extLst>
                  <a:ext uri="{0D108BD9-81ED-4DB2-BD59-A6C34878D82A}">
                    <a16:rowId xmlns="" xmlns:a16="http://schemas.microsoft.com/office/drawing/2014/main" val="10006"/>
                  </a:ext>
                </a:extLst>
              </a:tr>
              <a:tr h="121434">
                <a:tc vMerge="1">
                  <a:txBody>
                    <a:bodyPr/>
                    <a:lstStyle/>
                    <a:p>
                      <a:endParaRPr lang="zh-TW" altLang="en-US"/>
                    </a:p>
                  </a:txBody>
                  <a:tcPr/>
                </a:tc>
                <a:tc vMerge="1">
                  <a:txBody>
                    <a:bodyPr/>
                    <a:lstStyle/>
                    <a:p>
                      <a:endParaRPr lang="zh-TW" altLang="en-US"/>
                    </a:p>
                  </a:txBody>
                  <a:tcPr/>
                </a:tc>
                <a:tc>
                  <a:txBody>
                    <a:bodyPr/>
                    <a:lstStyle/>
                    <a:p>
                      <a:pPr algn="ctr" fontAlgn="ctr"/>
                      <a:r>
                        <a:rPr lang="zh-TW" altLang="en-US" sz="800" u="none" strike="noStrike">
                          <a:effectLst/>
                        </a:rPr>
                        <a:t>女</a:t>
                      </a:r>
                      <a:endParaRPr lang="zh-TW" altLang="en-US" sz="800" b="0" i="0" u="none" strike="noStrike">
                        <a:solidFill>
                          <a:srgbClr val="000000"/>
                        </a:solidFill>
                        <a:effectLst/>
                        <a:latin typeface="Arial Unicode MS"/>
                      </a:endParaRPr>
                    </a:p>
                  </a:txBody>
                  <a:tcPr marL="0" marR="0" marT="0" marB="0" anchor="ctr"/>
                </a:tc>
                <a:tc>
                  <a:txBody>
                    <a:bodyPr/>
                    <a:lstStyle/>
                    <a:p>
                      <a:pPr algn="ctr" fontAlgn="ctr"/>
                      <a:r>
                        <a:rPr lang="en-US" altLang="zh-TW" sz="1000" b="0" i="0" u="none" strike="noStrike">
                          <a:solidFill>
                            <a:srgbClr val="000000"/>
                          </a:solidFill>
                          <a:effectLst/>
                          <a:latin typeface="Calibri"/>
                        </a:rPr>
                        <a:t>0</a:t>
                      </a:r>
                    </a:p>
                  </a:txBody>
                  <a:tcPr marL="0" marR="0" marT="0" marB="0" anchor="ctr"/>
                </a:tc>
                <a:tc>
                  <a:txBody>
                    <a:bodyPr/>
                    <a:lstStyle/>
                    <a:p>
                      <a:pPr algn="ctr" fontAlgn="ctr"/>
                      <a:r>
                        <a:rPr lang="en-US" altLang="zh-TW" sz="1000" b="0" i="0" u="none" strike="noStrike">
                          <a:solidFill>
                            <a:srgbClr val="000000"/>
                          </a:solidFill>
                          <a:effectLst/>
                          <a:latin typeface="Calibri"/>
                        </a:rPr>
                        <a:t>0.00%</a:t>
                      </a:r>
                    </a:p>
                  </a:txBody>
                  <a:tcPr marL="0" marR="0" marT="0" marB="0" anchor="ctr"/>
                </a:tc>
                <a:extLst>
                  <a:ext uri="{0D108BD9-81ED-4DB2-BD59-A6C34878D82A}">
                    <a16:rowId xmlns="" xmlns:a16="http://schemas.microsoft.com/office/drawing/2014/main" val="10007"/>
                  </a:ext>
                </a:extLst>
              </a:tr>
              <a:tr h="121434">
                <a:tc rowSpan="6">
                  <a:txBody>
                    <a:bodyPr/>
                    <a:lstStyle/>
                    <a:p>
                      <a:pPr algn="ctr" fontAlgn="ctr"/>
                      <a:r>
                        <a:rPr lang="zh-TW" altLang="en-US" sz="800" u="none" strike="noStrike">
                          <a:effectLst/>
                        </a:rPr>
                        <a:t>離職人員</a:t>
                      </a:r>
                      <a:endParaRPr lang="zh-TW" altLang="en-US" sz="800" b="0" i="0" u="none" strike="noStrike">
                        <a:solidFill>
                          <a:srgbClr val="000000"/>
                        </a:solidFill>
                        <a:effectLst/>
                        <a:latin typeface="Arial Unicode MS"/>
                      </a:endParaRPr>
                    </a:p>
                  </a:txBody>
                  <a:tcPr marL="0" marR="0" marT="0" marB="0" anchor="ctr"/>
                </a:tc>
                <a:tc rowSpan="2">
                  <a:txBody>
                    <a:bodyPr/>
                    <a:lstStyle/>
                    <a:p>
                      <a:pPr algn="ctr" fontAlgn="ctr"/>
                      <a:r>
                        <a:rPr lang="en-US" altLang="zh-TW" sz="800" u="none" strike="noStrike" dirty="0">
                          <a:effectLst/>
                        </a:rPr>
                        <a:t>&lt;30</a:t>
                      </a:r>
                      <a:endParaRPr lang="en-US" altLang="zh-TW" sz="800" b="0" i="0" u="none" strike="noStrike" dirty="0">
                        <a:solidFill>
                          <a:srgbClr val="000000"/>
                        </a:solidFill>
                        <a:effectLst/>
                        <a:latin typeface="Arial Unicode MS"/>
                      </a:endParaRPr>
                    </a:p>
                  </a:txBody>
                  <a:tcPr marL="0" marR="0" marT="0" marB="0" anchor="ctr"/>
                </a:tc>
                <a:tc>
                  <a:txBody>
                    <a:bodyPr/>
                    <a:lstStyle/>
                    <a:p>
                      <a:pPr algn="ctr" fontAlgn="ctr"/>
                      <a:r>
                        <a:rPr lang="zh-TW" altLang="en-US" sz="800" u="none" strike="noStrike">
                          <a:effectLst/>
                        </a:rPr>
                        <a:t>男</a:t>
                      </a:r>
                      <a:endParaRPr lang="zh-TW" altLang="en-US" sz="800" b="0" i="0" u="none" strike="noStrike">
                        <a:solidFill>
                          <a:srgbClr val="000000"/>
                        </a:solidFill>
                        <a:effectLst/>
                        <a:latin typeface="Arial Unicode MS"/>
                      </a:endParaRPr>
                    </a:p>
                  </a:txBody>
                  <a:tcPr marL="0" marR="0" marT="0" marB="0" anchor="ctr"/>
                </a:tc>
                <a:tc>
                  <a:txBody>
                    <a:bodyPr/>
                    <a:lstStyle/>
                    <a:p>
                      <a:pPr algn="ctr" fontAlgn="ctr"/>
                      <a:r>
                        <a:rPr lang="en-US" altLang="zh-TW" sz="1000" b="0" i="0" u="none" strike="noStrike" dirty="0">
                          <a:solidFill>
                            <a:srgbClr val="000000"/>
                          </a:solidFill>
                          <a:effectLst/>
                          <a:latin typeface="Calibri"/>
                        </a:rPr>
                        <a:t>7</a:t>
                      </a:r>
                    </a:p>
                  </a:txBody>
                  <a:tcPr marL="0" marR="0" marT="0" marB="0" anchor="ctr"/>
                </a:tc>
                <a:tc>
                  <a:txBody>
                    <a:bodyPr/>
                    <a:lstStyle/>
                    <a:p>
                      <a:pPr algn="ctr" fontAlgn="ctr"/>
                      <a:r>
                        <a:rPr lang="en-US" altLang="zh-TW" sz="1000" b="0" i="0" u="none" strike="noStrike">
                          <a:solidFill>
                            <a:srgbClr val="000000"/>
                          </a:solidFill>
                          <a:effectLst/>
                          <a:latin typeface="Calibri"/>
                        </a:rPr>
                        <a:t>1.23%</a:t>
                      </a:r>
                    </a:p>
                  </a:txBody>
                  <a:tcPr marL="0" marR="0" marT="0" marB="0" anchor="ctr"/>
                </a:tc>
                <a:extLst>
                  <a:ext uri="{0D108BD9-81ED-4DB2-BD59-A6C34878D82A}">
                    <a16:rowId xmlns="" xmlns:a16="http://schemas.microsoft.com/office/drawing/2014/main" val="10008"/>
                  </a:ext>
                </a:extLst>
              </a:tr>
              <a:tr h="121434">
                <a:tc vMerge="1">
                  <a:txBody>
                    <a:bodyPr/>
                    <a:lstStyle/>
                    <a:p>
                      <a:endParaRPr lang="zh-TW" altLang="en-US"/>
                    </a:p>
                  </a:txBody>
                  <a:tcPr/>
                </a:tc>
                <a:tc vMerge="1">
                  <a:txBody>
                    <a:bodyPr/>
                    <a:lstStyle/>
                    <a:p>
                      <a:endParaRPr lang="zh-TW" altLang="en-US"/>
                    </a:p>
                  </a:txBody>
                  <a:tcPr/>
                </a:tc>
                <a:tc>
                  <a:txBody>
                    <a:bodyPr/>
                    <a:lstStyle/>
                    <a:p>
                      <a:pPr algn="ctr" fontAlgn="ctr"/>
                      <a:r>
                        <a:rPr lang="zh-TW" altLang="en-US" sz="800" u="none" strike="noStrike">
                          <a:effectLst/>
                        </a:rPr>
                        <a:t>女</a:t>
                      </a:r>
                      <a:endParaRPr lang="zh-TW" altLang="en-US" sz="800" b="0" i="0" u="none" strike="noStrike">
                        <a:solidFill>
                          <a:srgbClr val="000000"/>
                        </a:solidFill>
                        <a:effectLst/>
                        <a:latin typeface="Arial Unicode MS"/>
                      </a:endParaRPr>
                    </a:p>
                  </a:txBody>
                  <a:tcPr marL="0" marR="0" marT="0" marB="0" anchor="ctr"/>
                </a:tc>
                <a:tc>
                  <a:txBody>
                    <a:bodyPr/>
                    <a:lstStyle/>
                    <a:p>
                      <a:pPr algn="ctr" fontAlgn="ctr"/>
                      <a:r>
                        <a:rPr lang="en-US" altLang="zh-TW" sz="1000" b="0" i="0" u="none" strike="noStrike">
                          <a:solidFill>
                            <a:srgbClr val="000000"/>
                          </a:solidFill>
                          <a:effectLst/>
                          <a:latin typeface="Calibri"/>
                        </a:rPr>
                        <a:t>8</a:t>
                      </a:r>
                    </a:p>
                  </a:txBody>
                  <a:tcPr marL="0" marR="0" marT="0" marB="0" anchor="ctr"/>
                </a:tc>
                <a:tc>
                  <a:txBody>
                    <a:bodyPr/>
                    <a:lstStyle/>
                    <a:p>
                      <a:pPr algn="ctr" fontAlgn="ctr"/>
                      <a:r>
                        <a:rPr lang="en-US" altLang="zh-TW" sz="1000" b="0" i="0" u="none" strike="noStrike">
                          <a:solidFill>
                            <a:srgbClr val="000000"/>
                          </a:solidFill>
                          <a:effectLst/>
                          <a:latin typeface="Calibri"/>
                        </a:rPr>
                        <a:t>1.41%</a:t>
                      </a:r>
                    </a:p>
                  </a:txBody>
                  <a:tcPr marL="0" marR="0" marT="0" marB="0" anchor="ctr"/>
                </a:tc>
                <a:extLst>
                  <a:ext uri="{0D108BD9-81ED-4DB2-BD59-A6C34878D82A}">
                    <a16:rowId xmlns="" xmlns:a16="http://schemas.microsoft.com/office/drawing/2014/main" val="10009"/>
                  </a:ext>
                </a:extLst>
              </a:tr>
              <a:tr h="121434">
                <a:tc vMerge="1">
                  <a:txBody>
                    <a:bodyPr/>
                    <a:lstStyle/>
                    <a:p>
                      <a:endParaRPr lang="zh-TW" altLang="en-US"/>
                    </a:p>
                  </a:txBody>
                  <a:tcPr/>
                </a:tc>
                <a:tc rowSpan="2">
                  <a:txBody>
                    <a:bodyPr/>
                    <a:lstStyle/>
                    <a:p>
                      <a:pPr algn="ctr" fontAlgn="ctr"/>
                      <a:r>
                        <a:rPr lang="en-US" altLang="zh-TW" sz="800" u="none" strike="noStrike" dirty="0">
                          <a:effectLst/>
                        </a:rPr>
                        <a:t>30-50</a:t>
                      </a:r>
                      <a:endParaRPr lang="en-US" altLang="zh-TW" sz="800" b="0" i="0" u="none" strike="noStrike" dirty="0">
                        <a:solidFill>
                          <a:srgbClr val="000000"/>
                        </a:solidFill>
                        <a:effectLst/>
                        <a:latin typeface="Arial Unicode MS"/>
                      </a:endParaRPr>
                    </a:p>
                  </a:txBody>
                  <a:tcPr marL="0" marR="0" marT="0" marB="0" anchor="ctr"/>
                </a:tc>
                <a:tc>
                  <a:txBody>
                    <a:bodyPr/>
                    <a:lstStyle/>
                    <a:p>
                      <a:pPr algn="ctr" fontAlgn="ctr"/>
                      <a:r>
                        <a:rPr lang="zh-TW" altLang="en-US" sz="800" u="none" strike="noStrike">
                          <a:effectLst/>
                        </a:rPr>
                        <a:t>男</a:t>
                      </a:r>
                      <a:endParaRPr lang="zh-TW" altLang="en-US" sz="800" b="0" i="0" u="none" strike="noStrike">
                        <a:solidFill>
                          <a:srgbClr val="000000"/>
                        </a:solidFill>
                        <a:effectLst/>
                        <a:latin typeface="Arial Unicode MS"/>
                      </a:endParaRPr>
                    </a:p>
                  </a:txBody>
                  <a:tcPr marL="0" marR="0" marT="0" marB="0" anchor="ctr"/>
                </a:tc>
                <a:tc>
                  <a:txBody>
                    <a:bodyPr/>
                    <a:lstStyle/>
                    <a:p>
                      <a:pPr algn="ctr" fontAlgn="ctr"/>
                      <a:r>
                        <a:rPr lang="en-US" altLang="zh-TW" sz="1000" b="0" i="0" u="none" strike="noStrike">
                          <a:solidFill>
                            <a:srgbClr val="000000"/>
                          </a:solidFill>
                          <a:effectLst/>
                          <a:latin typeface="Calibri"/>
                        </a:rPr>
                        <a:t>23</a:t>
                      </a:r>
                    </a:p>
                  </a:txBody>
                  <a:tcPr marL="0" marR="0" marT="0" marB="0" anchor="ctr"/>
                </a:tc>
                <a:tc>
                  <a:txBody>
                    <a:bodyPr/>
                    <a:lstStyle/>
                    <a:p>
                      <a:pPr algn="ctr" fontAlgn="ctr"/>
                      <a:r>
                        <a:rPr lang="en-US" altLang="zh-TW" sz="1000" b="0" i="0" u="none" strike="noStrike">
                          <a:solidFill>
                            <a:srgbClr val="000000"/>
                          </a:solidFill>
                          <a:effectLst/>
                          <a:latin typeface="Calibri"/>
                        </a:rPr>
                        <a:t>4.04%</a:t>
                      </a:r>
                    </a:p>
                  </a:txBody>
                  <a:tcPr marL="0" marR="0" marT="0" marB="0" anchor="ctr"/>
                </a:tc>
                <a:extLst>
                  <a:ext uri="{0D108BD9-81ED-4DB2-BD59-A6C34878D82A}">
                    <a16:rowId xmlns="" xmlns:a16="http://schemas.microsoft.com/office/drawing/2014/main" val="10010"/>
                  </a:ext>
                </a:extLst>
              </a:tr>
              <a:tr h="121434">
                <a:tc vMerge="1">
                  <a:txBody>
                    <a:bodyPr/>
                    <a:lstStyle/>
                    <a:p>
                      <a:endParaRPr lang="zh-TW" altLang="en-US"/>
                    </a:p>
                  </a:txBody>
                  <a:tcPr/>
                </a:tc>
                <a:tc vMerge="1">
                  <a:txBody>
                    <a:bodyPr/>
                    <a:lstStyle/>
                    <a:p>
                      <a:endParaRPr lang="zh-TW" altLang="en-US"/>
                    </a:p>
                  </a:txBody>
                  <a:tcPr/>
                </a:tc>
                <a:tc>
                  <a:txBody>
                    <a:bodyPr/>
                    <a:lstStyle/>
                    <a:p>
                      <a:pPr algn="ctr" fontAlgn="ctr"/>
                      <a:r>
                        <a:rPr lang="zh-TW" altLang="en-US" sz="800" u="none" strike="noStrike">
                          <a:effectLst/>
                        </a:rPr>
                        <a:t>女</a:t>
                      </a:r>
                      <a:endParaRPr lang="zh-TW" altLang="en-US" sz="800" b="0" i="0" u="none" strike="noStrike">
                        <a:solidFill>
                          <a:srgbClr val="000000"/>
                        </a:solidFill>
                        <a:effectLst/>
                        <a:latin typeface="Arial Unicode MS"/>
                      </a:endParaRPr>
                    </a:p>
                  </a:txBody>
                  <a:tcPr marL="0" marR="0" marT="0" marB="0" anchor="ctr"/>
                </a:tc>
                <a:tc>
                  <a:txBody>
                    <a:bodyPr/>
                    <a:lstStyle/>
                    <a:p>
                      <a:pPr algn="ctr" fontAlgn="ctr"/>
                      <a:r>
                        <a:rPr lang="en-US" altLang="zh-TW" sz="1000" b="0" i="0" u="none" strike="noStrike">
                          <a:solidFill>
                            <a:srgbClr val="000000"/>
                          </a:solidFill>
                          <a:effectLst/>
                          <a:latin typeface="Calibri"/>
                        </a:rPr>
                        <a:t>5</a:t>
                      </a:r>
                    </a:p>
                  </a:txBody>
                  <a:tcPr marL="0" marR="0" marT="0" marB="0" anchor="ctr"/>
                </a:tc>
                <a:tc>
                  <a:txBody>
                    <a:bodyPr/>
                    <a:lstStyle/>
                    <a:p>
                      <a:pPr algn="ctr" fontAlgn="ctr"/>
                      <a:r>
                        <a:rPr lang="en-US" altLang="zh-TW" sz="1000" b="0" i="0" u="none" strike="noStrike">
                          <a:solidFill>
                            <a:srgbClr val="000000"/>
                          </a:solidFill>
                          <a:effectLst/>
                          <a:latin typeface="Calibri"/>
                        </a:rPr>
                        <a:t>0.88%</a:t>
                      </a:r>
                    </a:p>
                  </a:txBody>
                  <a:tcPr marL="0" marR="0" marT="0" marB="0" anchor="ctr"/>
                </a:tc>
                <a:extLst>
                  <a:ext uri="{0D108BD9-81ED-4DB2-BD59-A6C34878D82A}">
                    <a16:rowId xmlns="" xmlns:a16="http://schemas.microsoft.com/office/drawing/2014/main" val="10011"/>
                  </a:ext>
                </a:extLst>
              </a:tr>
              <a:tr h="121434">
                <a:tc vMerge="1">
                  <a:txBody>
                    <a:bodyPr/>
                    <a:lstStyle/>
                    <a:p>
                      <a:endParaRPr lang="zh-TW" altLang="en-US"/>
                    </a:p>
                  </a:txBody>
                  <a:tcPr/>
                </a:tc>
                <a:tc rowSpan="2">
                  <a:txBody>
                    <a:bodyPr/>
                    <a:lstStyle/>
                    <a:p>
                      <a:pPr algn="ctr" fontAlgn="ctr"/>
                      <a:r>
                        <a:rPr lang="en-US" altLang="zh-TW" sz="800" u="none" strike="noStrike" dirty="0">
                          <a:effectLst/>
                        </a:rPr>
                        <a:t>&gt;50</a:t>
                      </a:r>
                      <a:endParaRPr lang="en-US" altLang="zh-TW" sz="800" b="0" i="0" u="none" strike="noStrike" dirty="0">
                        <a:solidFill>
                          <a:srgbClr val="000000"/>
                        </a:solidFill>
                        <a:effectLst/>
                        <a:latin typeface="Arial Unicode MS"/>
                      </a:endParaRPr>
                    </a:p>
                  </a:txBody>
                  <a:tcPr marL="0" marR="0" marT="0" marB="0" anchor="ctr"/>
                </a:tc>
                <a:tc>
                  <a:txBody>
                    <a:bodyPr/>
                    <a:lstStyle/>
                    <a:p>
                      <a:pPr algn="ctr" fontAlgn="ctr"/>
                      <a:r>
                        <a:rPr lang="zh-TW" altLang="en-US" sz="800" u="none" strike="noStrike">
                          <a:effectLst/>
                        </a:rPr>
                        <a:t>男</a:t>
                      </a:r>
                      <a:endParaRPr lang="zh-TW" altLang="en-US" sz="800" b="0" i="0" u="none" strike="noStrike">
                        <a:solidFill>
                          <a:srgbClr val="000000"/>
                        </a:solidFill>
                        <a:effectLst/>
                        <a:latin typeface="Arial Unicode MS"/>
                      </a:endParaRPr>
                    </a:p>
                  </a:txBody>
                  <a:tcPr marL="0" marR="0" marT="0" marB="0" anchor="ctr"/>
                </a:tc>
                <a:tc>
                  <a:txBody>
                    <a:bodyPr/>
                    <a:lstStyle/>
                    <a:p>
                      <a:pPr algn="ctr" fontAlgn="ctr"/>
                      <a:r>
                        <a:rPr lang="en-US" altLang="zh-TW" sz="1000" b="0" i="0" u="none" strike="noStrike">
                          <a:solidFill>
                            <a:srgbClr val="000000"/>
                          </a:solidFill>
                          <a:effectLst/>
                          <a:latin typeface="Calibri"/>
                        </a:rPr>
                        <a:t>6</a:t>
                      </a:r>
                    </a:p>
                  </a:txBody>
                  <a:tcPr marL="0" marR="0" marT="0" marB="0" anchor="ctr"/>
                </a:tc>
                <a:tc>
                  <a:txBody>
                    <a:bodyPr/>
                    <a:lstStyle/>
                    <a:p>
                      <a:pPr algn="ctr" fontAlgn="ctr"/>
                      <a:r>
                        <a:rPr lang="en-US" altLang="zh-TW" sz="1000" b="0" i="0" u="none" strike="noStrike">
                          <a:solidFill>
                            <a:srgbClr val="000000"/>
                          </a:solidFill>
                          <a:effectLst/>
                          <a:latin typeface="Calibri"/>
                        </a:rPr>
                        <a:t>1.05%</a:t>
                      </a:r>
                    </a:p>
                  </a:txBody>
                  <a:tcPr marL="0" marR="0" marT="0" marB="0" anchor="ctr"/>
                </a:tc>
                <a:extLst>
                  <a:ext uri="{0D108BD9-81ED-4DB2-BD59-A6C34878D82A}">
                    <a16:rowId xmlns="" xmlns:a16="http://schemas.microsoft.com/office/drawing/2014/main" val="10012"/>
                  </a:ext>
                </a:extLst>
              </a:tr>
              <a:tr h="121434">
                <a:tc vMerge="1">
                  <a:txBody>
                    <a:bodyPr/>
                    <a:lstStyle/>
                    <a:p>
                      <a:endParaRPr lang="zh-TW" altLang="en-US"/>
                    </a:p>
                  </a:txBody>
                  <a:tcPr/>
                </a:tc>
                <a:tc vMerge="1">
                  <a:txBody>
                    <a:bodyPr/>
                    <a:lstStyle/>
                    <a:p>
                      <a:endParaRPr lang="zh-TW" altLang="en-US"/>
                    </a:p>
                  </a:txBody>
                  <a:tcPr/>
                </a:tc>
                <a:tc>
                  <a:txBody>
                    <a:bodyPr/>
                    <a:lstStyle/>
                    <a:p>
                      <a:pPr algn="ctr" fontAlgn="ctr"/>
                      <a:r>
                        <a:rPr lang="zh-TW" altLang="en-US" sz="800" u="none" strike="noStrike">
                          <a:effectLst/>
                        </a:rPr>
                        <a:t>女</a:t>
                      </a:r>
                      <a:endParaRPr lang="zh-TW" altLang="en-US" sz="800" b="0" i="0" u="none" strike="noStrike">
                        <a:solidFill>
                          <a:srgbClr val="000000"/>
                        </a:solidFill>
                        <a:effectLst/>
                        <a:latin typeface="Arial Unicode MS"/>
                      </a:endParaRPr>
                    </a:p>
                  </a:txBody>
                  <a:tcPr marL="0" marR="0" marT="0" marB="0" anchor="ctr"/>
                </a:tc>
                <a:tc>
                  <a:txBody>
                    <a:bodyPr/>
                    <a:lstStyle/>
                    <a:p>
                      <a:pPr algn="ctr" fontAlgn="ctr"/>
                      <a:r>
                        <a:rPr lang="en-US" altLang="zh-TW" sz="1000" b="0" i="0" u="none" strike="noStrike">
                          <a:solidFill>
                            <a:srgbClr val="000000"/>
                          </a:solidFill>
                          <a:effectLst/>
                          <a:latin typeface="Calibri"/>
                        </a:rPr>
                        <a:t>2</a:t>
                      </a:r>
                    </a:p>
                  </a:txBody>
                  <a:tcPr marL="0" marR="0" marT="0" marB="0" anchor="ctr"/>
                </a:tc>
                <a:tc>
                  <a:txBody>
                    <a:bodyPr/>
                    <a:lstStyle/>
                    <a:p>
                      <a:pPr algn="ctr" fontAlgn="ctr"/>
                      <a:r>
                        <a:rPr lang="en-US" altLang="zh-TW" sz="1000" b="0" i="0" u="none" strike="noStrike" dirty="0">
                          <a:solidFill>
                            <a:srgbClr val="000000"/>
                          </a:solidFill>
                          <a:effectLst/>
                          <a:latin typeface="Calibri"/>
                        </a:rPr>
                        <a:t>0.35%</a:t>
                      </a:r>
                    </a:p>
                  </a:txBody>
                  <a:tcPr marL="0" marR="0" marT="0" marB="0" anchor="ctr"/>
                </a:tc>
                <a:extLst>
                  <a:ext uri="{0D108BD9-81ED-4DB2-BD59-A6C34878D82A}">
                    <a16:rowId xmlns="" xmlns:a16="http://schemas.microsoft.com/office/drawing/2014/main" val="10013"/>
                  </a:ext>
                </a:extLst>
              </a:tr>
            </a:tbl>
          </a:graphicData>
        </a:graphic>
      </p:graphicFrame>
      <p:sp>
        <p:nvSpPr>
          <p:cNvPr id="5" name="內容版面配置區 4"/>
          <p:cNvSpPr>
            <a:spLocks noGrp="1"/>
          </p:cNvSpPr>
          <p:nvPr>
            <p:ph idx="4294967295"/>
          </p:nvPr>
        </p:nvSpPr>
        <p:spPr>
          <a:xfrm>
            <a:off x="452437" y="548680"/>
            <a:ext cx="2881313" cy="4918916"/>
          </a:xfrm>
          <a:prstGeom prst="rect">
            <a:avLst/>
          </a:prstGeom>
        </p:spPr>
        <p:txBody>
          <a:bodyPr vert="horz" lIns="91440" tIns="45720" rIns="91440" bIns="45720" rtlCol="0">
            <a:normAutofit/>
          </a:bodyPr>
          <a:lstStyle/>
          <a:p>
            <a:pPr marL="0" indent="0">
              <a:buNone/>
            </a:pPr>
            <a:endParaRPr lang="en-US" altLang="zh-TW" sz="1100" b="1" dirty="0">
              <a:latin typeface="微軟正黑體" panose="020B0604030504040204" pitchFamily="34" charset="-120"/>
              <a:ea typeface="微軟正黑體" panose="020B0604030504040204" pitchFamily="34" charset="-120"/>
              <a:sym typeface="微軟正黑體" pitchFamily="34" charset="-120"/>
            </a:endParaRPr>
          </a:p>
          <a:p>
            <a:pPr marL="0" indent="0">
              <a:buNone/>
            </a:pPr>
            <a:r>
              <a:rPr lang="en-US" altLang="zh-TW" sz="1100" b="1" dirty="0">
                <a:latin typeface="微軟正黑體" panose="020B0604030504040204" pitchFamily="34" charset="-120"/>
                <a:ea typeface="微軟正黑體" panose="020B0604030504040204" pitchFamily="34" charset="-120"/>
                <a:sym typeface="微軟正黑體" pitchFamily="34" charset="-120"/>
              </a:rPr>
              <a:t>2.</a:t>
            </a:r>
            <a:r>
              <a:rPr lang="zh-TW" altLang="en-US" sz="1100" b="1" dirty="0">
                <a:latin typeface="微軟正黑體" panose="020B0604030504040204" pitchFamily="34" charset="-120"/>
                <a:ea typeface="微軟正黑體" panose="020B0604030504040204" pitchFamily="34" charset="-120"/>
                <a:sym typeface="微軟正黑體" pitchFamily="34" charset="-120"/>
              </a:rPr>
              <a:t> 人才資源與發展</a:t>
            </a:r>
            <a:endParaRPr lang="en-US" altLang="zh-TW" b="1" dirty="0">
              <a:latin typeface="微軟正黑體" panose="020B0604030504040204" pitchFamily="34" charset="-120"/>
              <a:ea typeface="微軟正黑體" panose="020B0604030504040204" pitchFamily="34" charset="-120"/>
              <a:sym typeface="Calibri" pitchFamily="34" charset="0"/>
            </a:endParaRPr>
          </a:p>
          <a:p>
            <a:pPr marL="0" indent="0">
              <a:buNone/>
            </a:pPr>
            <a:r>
              <a:rPr lang="en-US" altLang="zh-TW" sz="1100" b="1" dirty="0">
                <a:latin typeface="微軟正黑體" panose="020B0604030504040204" pitchFamily="34" charset="-120"/>
                <a:ea typeface="微軟正黑體" panose="020B0604030504040204" pitchFamily="34" charset="-120"/>
                <a:sym typeface="Calibri" pitchFamily="34" charset="0"/>
              </a:rPr>
              <a:t>7).</a:t>
            </a:r>
            <a:r>
              <a:rPr lang="zh-TW" altLang="en-US" sz="1100" b="1" dirty="0">
                <a:latin typeface="微軟正黑體" panose="020B0604030504040204" pitchFamily="34" charset="-120"/>
                <a:ea typeface="微軟正黑體" panose="020B0604030504040204" pitchFamily="34" charset="-120"/>
                <a:sym typeface="Calibri" pitchFamily="34" charset="0"/>
              </a:rPr>
              <a:t>人員流動管理</a:t>
            </a:r>
            <a:endParaRPr lang="zh-TW" altLang="en-US" sz="1100" dirty="0">
              <a:latin typeface="微軟正黑體" panose="020B0604030504040204" pitchFamily="34" charset="-120"/>
              <a:ea typeface="微軟正黑體" panose="020B0604030504040204" pitchFamily="34" charset="-120"/>
            </a:endParaRPr>
          </a:p>
          <a:p>
            <a:pPr marL="0" indent="0">
              <a:lnSpc>
                <a:spcPct val="150000"/>
              </a:lnSpc>
              <a:buNone/>
              <a:tabLst>
                <a:tab pos="180975" algn="l"/>
              </a:tabLst>
            </a:pPr>
            <a:r>
              <a:rPr lang="zh-TW" altLang="en-US" sz="900" dirty="0">
                <a:latin typeface="微軟正黑體" panose="020B0604030504040204" pitchFamily="34" charset="-120"/>
                <a:ea typeface="微軟正黑體" panose="020B0604030504040204" pitchFamily="34" charset="-120"/>
                <a:sym typeface="微軟正黑體" pitchFamily="34" charset="-120"/>
              </a:rPr>
              <a:t>英華達人力資源單位每年會對各單位進行人力盤點，依照相關單位業務計劃之需求，採定期進行人才増補作業。</a:t>
            </a:r>
            <a:r>
              <a:rPr lang="en-US" altLang="zh-TW" sz="900" dirty="0">
                <a:latin typeface="微軟正黑體" panose="020B0604030504040204" pitchFamily="34" charset="-120"/>
                <a:ea typeface="微軟正黑體" panose="020B0604030504040204" pitchFamily="34" charset="-120"/>
                <a:sym typeface="微軟正黑體" pitchFamily="34" charset="-120"/>
              </a:rPr>
              <a:t>2019</a:t>
            </a:r>
            <a:r>
              <a:rPr lang="zh-TW" altLang="en-US" sz="900" dirty="0">
                <a:latin typeface="微軟正黑體" panose="020B0604030504040204" pitchFamily="34" charset="-120"/>
                <a:ea typeface="微軟正黑體" panose="020B0604030504040204" pitchFamily="34" charset="-120"/>
                <a:sym typeface="微軟正黑體" pitchFamily="34" charset="-120"/>
              </a:rPr>
              <a:t>英華達仍持續對外網羅優秀人才，為公司未來佈局做準備。除持續延攬各方人才投入營運之外，英華達也明確的訂定獎懲及績效考核制度，培育優秀人才，使人員流動維持適當合理的比例。</a:t>
            </a:r>
            <a:r>
              <a:rPr lang="en-US" altLang="zh-TW" sz="900" dirty="0">
                <a:latin typeface="微軟正黑體" panose="020B0604030504040204" pitchFamily="34" charset="-120"/>
                <a:ea typeface="微軟正黑體" panose="020B0604030504040204" pitchFamily="34" charset="-120"/>
                <a:sym typeface="微軟正黑體" pitchFamily="34" charset="-120"/>
              </a:rPr>
              <a:t>2019</a:t>
            </a:r>
            <a:r>
              <a:rPr lang="zh-TW" altLang="en-US" sz="900" dirty="0">
                <a:latin typeface="微軟正黑體" panose="020B0604030504040204" pitchFamily="34" charset="-120"/>
                <a:ea typeface="微軟正黑體" panose="020B0604030504040204" pitchFamily="34" charset="-120"/>
                <a:sym typeface="微軟正黑體" pitchFamily="34" charset="-120"/>
              </a:rPr>
              <a:t>年台灣地區員工之新進人數共</a:t>
            </a:r>
            <a:r>
              <a:rPr lang="en-US" altLang="zh-TW" sz="900" dirty="0">
                <a:latin typeface="微軟正黑體" panose="020B0604030504040204" pitchFamily="34" charset="-120"/>
                <a:ea typeface="微軟正黑體" panose="020B0604030504040204" pitchFamily="34" charset="-120"/>
                <a:sym typeface="微軟正黑體" pitchFamily="34" charset="-120"/>
              </a:rPr>
              <a:t>27</a:t>
            </a:r>
            <a:r>
              <a:rPr lang="zh-TW" altLang="en-US" sz="900" dirty="0">
                <a:latin typeface="微軟正黑體" panose="020B0604030504040204" pitchFamily="34" charset="-120"/>
                <a:ea typeface="微軟正黑體" panose="020B0604030504040204" pitchFamily="34" charset="-120"/>
                <a:sym typeface="微軟正黑體" pitchFamily="34" charset="-120"/>
              </a:rPr>
              <a:t>人，到職三個月內離職</a:t>
            </a:r>
            <a:r>
              <a:rPr lang="zh-TW" altLang="en-US" sz="900" dirty="0" smtClean="0">
                <a:latin typeface="微軟正黑體" panose="020B0604030504040204" pitchFamily="34" charset="-120"/>
                <a:ea typeface="微軟正黑體" panose="020B0604030504040204" pitchFamily="34" charset="-120"/>
                <a:sym typeface="微軟正黑體" pitchFamily="34" charset="-120"/>
              </a:rPr>
              <a:t>人數</a:t>
            </a:r>
            <a:r>
              <a:rPr lang="en-US" altLang="zh-TW" sz="900" dirty="0" smtClean="0">
                <a:latin typeface="微軟正黑體" panose="020B0604030504040204" pitchFamily="34" charset="-120"/>
                <a:ea typeface="微軟正黑體" panose="020B0604030504040204" pitchFamily="34" charset="-120"/>
                <a:sym typeface="微軟正黑體" pitchFamily="34" charset="-120"/>
              </a:rPr>
              <a:t>7</a:t>
            </a:r>
            <a:r>
              <a:rPr lang="zh-TW" altLang="en-US" sz="900" dirty="0" smtClean="0">
                <a:latin typeface="微軟正黑體" panose="020B0604030504040204" pitchFamily="34" charset="-120"/>
                <a:ea typeface="微軟正黑體" panose="020B0604030504040204" pitchFamily="34" charset="-120"/>
                <a:sym typeface="微軟正黑體" pitchFamily="34" charset="-120"/>
              </a:rPr>
              <a:t>人</a:t>
            </a:r>
            <a:r>
              <a:rPr lang="zh-TW" altLang="en-US" sz="900" dirty="0">
                <a:latin typeface="微軟正黑體" panose="020B0604030504040204" pitchFamily="34" charset="-120"/>
                <a:ea typeface="微軟正黑體" panose="020B0604030504040204" pitchFamily="34" charset="-120"/>
                <a:sym typeface="微軟正黑體" pitchFamily="34" charset="-120"/>
              </a:rPr>
              <a:t>，新進人員離職率</a:t>
            </a:r>
            <a:r>
              <a:rPr lang="zh-TW" altLang="en-US" sz="900" dirty="0" smtClean="0">
                <a:latin typeface="微軟正黑體" panose="020B0604030504040204" pitchFamily="34" charset="-120"/>
                <a:ea typeface="微軟正黑體" panose="020B0604030504040204" pitchFamily="34" charset="-120"/>
                <a:sym typeface="微軟正黑體" pitchFamily="34" charset="-120"/>
              </a:rPr>
              <a:t>約</a:t>
            </a:r>
            <a:r>
              <a:rPr lang="en-US" altLang="zh-TW" sz="900" dirty="0" smtClean="0">
                <a:latin typeface="微軟正黑體" panose="020B0604030504040204" pitchFamily="34" charset="-120"/>
                <a:ea typeface="微軟正黑體" panose="020B0604030504040204" pitchFamily="34" charset="-120"/>
                <a:sym typeface="微軟正黑體" pitchFamily="34" charset="-120"/>
              </a:rPr>
              <a:t>25.93%</a:t>
            </a:r>
            <a:r>
              <a:rPr lang="zh-TW" altLang="en-US" sz="900" dirty="0">
                <a:latin typeface="微軟正黑體" panose="020B0604030504040204" pitchFamily="34" charset="-120"/>
                <a:ea typeface="微軟正黑體" panose="020B0604030504040204" pitchFamily="34" charset="-120"/>
                <a:sym typeface="微軟正黑體" pitchFamily="34" charset="-120"/>
              </a:rPr>
              <a:t>，浦東廠區員工新進人數</a:t>
            </a:r>
            <a:r>
              <a:rPr lang="en-US" altLang="zh-TW" sz="900" dirty="0">
                <a:latin typeface="微軟正黑體" panose="020B0604030504040204" pitchFamily="34" charset="-120"/>
                <a:ea typeface="微軟正黑體" panose="020B0604030504040204" pitchFamily="34" charset="-120"/>
                <a:sym typeface="微軟正黑體" pitchFamily="34" charset="-120"/>
              </a:rPr>
              <a:t>45,202</a:t>
            </a:r>
            <a:r>
              <a:rPr lang="zh-TW" altLang="en-US" sz="900" dirty="0">
                <a:latin typeface="微軟正黑體" panose="020B0604030504040204" pitchFamily="34" charset="-120"/>
                <a:ea typeface="微軟正黑體" panose="020B0604030504040204" pitchFamily="34" charset="-120"/>
                <a:sym typeface="微軟正黑體" pitchFamily="34" charset="-120"/>
              </a:rPr>
              <a:t>人，到職三個月內離職人數</a:t>
            </a:r>
            <a:r>
              <a:rPr lang="en-US" altLang="zh-TW" sz="900" dirty="0">
                <a:latin typeface="微軟正黑體" panose="020B0604030504040204" pitchFamily="34" charset="-120"/>
                <a:ea typeface="微軟正黑體" panose="020B0604030504040204" pitchFamily="34" charset="-120"/>
                <a:sym typeface="微軟正黑體" pitchFamily="34" charset="-120"/>
              </a:rPr>
              <a:t>27,189</a:t>
            </a:r>
            <a:r>
              <a:rPr lang="zh-TW" altLang="en-US" sz="900" dirty="0">
                <a:latin typeface="微軟正黑體" panose="020B0604030504040204" pitchFamily="34" charset="-120"/>
                <a:ea typeface="微軟正黑體" panose="020B0604030504040204" pitchFamily="34" charset="-120"/>
                <a:sym typeface="微軟正黑體" pitchFamily="34" charset="-120"/>
              </a:rPr>
              <a:t>人，新進人員離職率約</a:t>
            </a:r>
            <a:r>
              <a:rPr lang="en-US" altLang="zh-TW" sz="900" dirty="0">
                <a:latin typeface="微軟正黑體" panose="020B0604030504040204" pitchFamily="34" charset="-120"/>
                <a:ea typeface="微軟正黑體" panose="020B0604030504040204" pitchFamily="34" charset="-120"/>
                <a:sym typeface="微軟正黑體" pitchFamily="34" charset="-120"/>
              </a:rPr>
              <a:t>60.15</a:t>
            </a:r>
            <a:r>
              <a:rPr lang="zh-TW" altLang="en-US" sz="900" dirty="0">
                <a:latin typeface="微軟正黑體" panose="020B0604030504040204" pitchFamily="34" charset="-120"/>
                <a:ea typeface="微軟正黑體" panose="020B0604030504040204" pitchFamily="34" charset="-120"/>
                <a:sym typeface="微軟正黑體" pitchFamily="34" charset="-120"/>
              </a:rPr>
              <a:t>%；南京廠區員工新進人數</a:t>
            </a:r>
            <a:r>
              <a:rPr lang="en-US" altLang="zh-TW" sz="900" dirty="0">
                <a:latin typeface="微軟正黑體" panose="020B0604030504040204" pitchFamily="34" charset="-120"/>
                <a:ea typeface="微軟正黑體" panose="020B0604030504040204" pitchFamily="34" charset="-120"/>
                <a:sym typeface="微軟正黑體" pitchFamily="34" charset="-120"/>
              </a:rPr>
              <a:t>26,566</a:t>
            </a:r>
            <a:r>
              <a:rPr lang="zh-TW" altLang="en-US" sz="900" dirty="0">
                <a:latin typeface="微軟正黑體" panose="020B0604030504040204" pitchFamily="34" charset="-120"/>
                <a:ea typeface="微軟正黑體" panose="020B0604030504040204" pitchFamily="34" charset="-120"/>
                <a:sym typeface="微軟正黑體" pitchFamily="34" charset="-120"/>
              </a:rPr>
              <a:t>人，到職三個月內離職人數</a:t>
            </a:r>
            <a:r>
              <a:rPr lang="en-US" altLang="zh-TW" sz="900" dirty="0">
                <a:latin typeface="微軟正黑體" panose="020B0604030504040204" pitchFamily="34" charset="-120"/>
                <a:ea typeface="微軟正黑體" panose="020B0604030504040204" pitchFamily="34" charset="-120"/>
                <a:sym typeface="微軟正黑體" pitchFamily="34" charset="-120"/>
              </a:rPr>
              <a:t>16,570</a:t>
            </a:r>
            <a:r>
              <a:rPr lang="zh-TW" altLang="en-US" sz="900" dirty="0">
                <a:latin typeface="微軟正黑體" panose="020B0604030504040204" pitchFamily="34" charset="-120"/>
                <a:ea typeface="微軟正黑體" panose="020B0604030504040204" pitchFamily="34" charset="-120"/>
                <a:sym typeface="微軟正黑體" pitchFamily="34" charset="-120"/>
              </a:rPr>
              <a:t>人，新進人員離職率約</a:t>
            </a:r>
            <a:r>
              <a:rPr lang="en-US" altLang="zh-TW" sz="900" dirty="0">
                <a:latin typeface="微軟正黑體" panose="020B0604030504040204" pitchFamily="34" charset="-120"/>
                <a:ea typeface="微軟正黑體" panose="020B0604030504040204" pitchFamily="34" charset="-120"/>
                <a:sym typeface="微軟正黑體" pitchFamily="34" charset="-120"/>
              </a:rPr>
              <a:t>62.37</a:t>
            </a:r>
            <a:r>
              <a:rPr lang="zh-TW" altLang="en-US" sz="900" dirty="0">
                <a:latin typeface="微軟正黑體" panose="020B0604030504040204" pitchFamily="34" charset="-120"/>
                <a:ea typeface="微軟正黑體" panose="020B0604030504040204" pitchFamily="34" charset="-120"/>
                <a:sym typeface="微軟正黑體" pitchFamily="34" charset="-120"/>
              </a:rPr>
              <a:t>%，造成浦東及南京廠區新進人員離職率偏高的主要原因為生產線人員的汰換。</a:t>
            </a:r>
            <a:endParaRPr lang="zh-TW" altLang="en-US" sz="900" kern="100" dirty="0">
              <a:latin typeface="微軟正黑體" panose="020B0604030504040204" pitchFamily="34" charset="-120"/>
              <a:ea typeface="微軟正黑體" panose="020B0604030504040204" pitchFamily="34" charset="-120"/>
              <a:cs typeface="Arial Unicode MS"/>
            </a:endParaRPr>
          </a:p>
        </p:txBody>
      </p:sp>
      <p:sp>
        <p:nvSpPr>
          <p:cNvPr id="9" name="標題 3"/>
          <p:cNvSpPr>
            <a:spLocks noGrp="1"/>
          </p:cNvSpPr>
          <p:nvPr>
            <p:ph type="title"/>
          </p:nvPr>
        </p:nvSpPr>
        <p:spPr>
          <a:xfrm>
            <a:off x="351284" y="260648"/>
            <a:ext cx="2513484" cy="562074"/>
          </a:xfrm>
        </p:spPr>
        <p:txBody>
          <a:bodyPr vert="horz" lIns="91440" tIns="45720" rIns="91440" bIns="45720" rtlCol="0" anchor="ctr">
            <a:normAutofit/>
          </a:bodyPr>
          <a:lstStyle/>
          <a:p>
            <a:r>
              <a:rPr lang="zh-TW" altLang="en-US" dirty="0">
                <a:solidFill>
                  <a:schemeClr val="tx1"/>
                </a:solidFill>
              </a:rPr>
              <a:t>英華達公司</a:t>
            </a:r>
          </a:p>
        </p:txBody>
      </p:sp>
      <p:sp>
        <p:nvSpPr>
          <p:cNvPr id="8" name="內容版面配置區 7"/>
          <p:cNvSpPr>
            <a:spLocks noGrp="1"/>
          </p:cNvSpPr>
          <p:nvPr>
            <p:ph idx="12"/>
          </p:nvPr>
        </p:nvSpPr>
        <p:spPr>
          <a:xfrm>
            <a:off x="3368823" y="4218441"/>
            <a:ext cx="3024039" cy="2666943"/>
          </a:xfrm>
        </p:spPr>
        <p:txBody>
          <a:bodyPr>
            <a:noAutofit/>
          </a:bodyPr>
          <a:lstStyle/>
          <a:p>
            <a:r>
              <a:rPr lang="en-US" altLang="zh-TW" dirty="0"/>
              <a:t>8.)</a:t>
            </a:r>
            <a:r>
              <a:rPr lang="zh-TW" altLang="en-US" b="1" dirty="0">
                <a:sym typeface="Calibri" pitchFamily="34" charset="0"/>
              </a:rPr>
              <a:t>反貪腐、人權特定議題教育</a:t>
            </a:r>
            <a:endParaRPr lang="en-US" altLang="zh-TW" b="1" dirty="0">
              <a:sym typeface="Calibri" pitchFamily="34" charset="0"/>
            </a:endParaRPr>
          </a:p>
          <a:p>
            <a:pPr marL="0" indent="265113">
              <a:lnSpc>
                <a:spcPct val="150000"/>
              </a:lnSpc>
              <a:tabLst>
                <a:tab pos="180975" algn="l"/>
              </a:tabLst>
            </a:pPr>
            <a:r>
              <a:rPr lang="zh-TW" altLang="en-US" sz="900" dirty="0">
                <a:sym typeface="Calibri" pitchFamily="34" charset="0"/>
              </a:rPr>
              <a:t>英華達公司除了在組織文化與技術領域培育不遺餘力之外，對人權教育及反貪腐課程宣導更是從新人做起，在新進人員教訓訓練中，在員工行為準則條文中，針對反貪腐、反賄賂及員工道德進行全面宣導及訓練，反貪腐課程總時數</a:t>
            </a:r>
            <a:r>
              <a:rPr lang="zh-TW" altLang="en-US" sz="900" dirty="0" smtClean="0">
                <a:sym typeface="Calibri" pitchFamily="34" charset="0"/>
              </a:rPr>
              <a:t>為</a:t>
            </a:r>
            <a:r>
              <a:rPr lang="en-US" altLang="zh-TW" sz="900" dirty="0" smtClean="0">
                <a:sym typeface="Calibri" pitchFamily="34" charset="0"/>
              </a:rPr>
              <a:t>10,659.30</a:t>
            </a:r>
            <a:r>
              <a:rPr lang="zh-TW" altLang="en-US" sz="900" dirty="0" smtClean="0">
                <a:sym typeface="Calibri" pitchFamily="34" charset="0"/>
              </a:rPr>
              <a:t>小時</a:t>
            </a:r>
            <a:r>
              <a:rPr lang="zh-TW" altLang="en-US" sz="900" dirty="0">
                <a:sym typeface="Calibri" pitchFamily="34" charset="0"/>
              </a:rPr>
              <a:t>。南京廠一般直接人員於新進時都必須培訓員工。在人權議題的訓練包括</a:t>
            </a:r>
            <a:r>
              <a:rPr lang="en-US" altLang="zh-TW" sz="900" dirty="0">
                <a:sym typeface="Calibri" pitchFamily="34" charset="0"/>
              </a:rPr>
              <a:t>CSR</a:t>
            </a:r>
            <a:r>
              <a:rPr lang="zh-TW" altLang="en-US" sz="900" dirty="0">
                <a:sym typeface="Calibri" pitchFamily="34" charset="0"/>
              </a:rPr>
              <a:t>宣導、</a:t>
            </a:r>
            <a:r>
              <a:rPr lang="en-US" altLang="zh-TW" sz="900" dirty="0">
                <a:sym typeface="Calibri" pitchFamily="34" charset="0"/>
              </a:rPr>
              <a:t>RBA</a:t>
            </a:r>
            <a:r>
              <a:rPr lang="zh-TW" altLang="en-US" sz="900" dirty="0">
                <a:sym typeface="Calibri" pitchFamily="34" charset="0"/>
              </a:rPr>
              <a:t>培訓等訓練等課程，人權議題部分的訓練總時數</a:t>
            </a:r>
            <a:r>
              <a:rPr lang="zh-TW" altLang="en-US" sz="900" dirty="0" smtClean="0">
                <a:sym typeface="Calibri" pitchFamily="34" charset="0"/>
              </a:rPr>
              <a:t>為</a:t>
            </a:r>
            <a:r>
              <a:rPr lang="en-US" altLang="zh-TW" sz="900" dirty="0" smtClean="0">
                <a:sym typeface="Calibri" pitchFamily="34" charset="0"/>
              </a:rPr>
              <a:t>29,907.25</a:t>
            </a:r>
            <a:r>
              <a:rPr lang="zh-TW" altLang="en-US" sz="900" dirty="0" smtClean="0">
                <a:sym typeface="Calibri" pitchFamily="34" charset="0"/>
              </a:rPr>
              <a:t>時</a:t>
            </a:r>
            <a:r>
              <a:rPr lang="zh-TW" altLang="en-US" sz="900" dirty="0">
                <a:sym typeface="Calibri" pitchFamily="34" charset="0"/>
              </a:rPr>
              <a:t>，五股廠</a:t>
            </a:r>
            <a:r>
              <a:rPr lang="zh-TW" altLang="en-US" sz="900" dirty="0" smtClean="0">
                <a:sym typeface="Calibri" pitchFamily="34" charset="0"/>
              </a:rPr>
              <a:t>區</a:t>
            </a:r>
            <a:r>
              <a:rPr lang="en-US" altLang="zh-TW" sz="900" dirty="0" smtClean="0">
                <a:sym typeface="Calibri" pitchFamily="34" charset="0"/>
              </a:rPr>
              <a:t>2.25</a:t>
            </a:r>
            <a:r>
              <a:rPr lang="zh-TW" altLang="en-US" sz="900" dirty="0" smtClean="0">
                <a:sym typeface="Calibri" pitchFamily="34" charset="0"/>
              </a:rPr>
              <a:t>小時</a:t>
            </a:r>
            <a:r>
              <a:rPr lang="zh-TW" altLang="en-US" sz="900" dirty="0">
                <a:sym typeface="Calibri" pitchFamily="34" charset="0"/>
              </a:rPr>
              <a:t>、浦東廠區</a:t>
            </a:r>
            <a:r>
              <a:rPr lang="en-US" altLang="zh-TW" sz="900" dirty="0" smtClean="0">
                <a:sym typeface="Calibri" pitchFamily="34" charset="0"/>
              </a:rPr>
              <a:t>:7,914.15</a:t>
            </a:r>
            <a:r>
              <a:rPr lang="zh-TW" altLang="en-US" sz="900" dirty="0" smtClean="0">
                <a:sym typeface="Calibri" pitchFamily="34" charset="0"/>
              </a:rPr>
              <a:t>小時</a:t>
            </a:r>
            <a:r>
              <a:rPr lang="zh-TW" altLang="en-US" sz="900" dirty="0">
                <a:sym typeface="Calibri" pitchFamily="34" charset="0"/>
              </a:rPr>
              <a:t>、南京廠</a:t>
            </a:r>
            <a:r>
              <a:rPr lang="zh-TW" altLang="en-US" sz="900" dirty="0" smtClean="0">
                <a:sym typeface="Calibri" pitchFamily="34" charset="0"/>
              </a:rPr>
              <a:t>區</a:t>
            </a:r>
            <a:r>
              <a:rPr lang="en-US" altLang="zh-TW" sz="900" dirty="0" smtClean="0">
                <a:sym typeface="Calibri" pitchFamily="34" charset="0"/>
              </a:rPr>
              <a:t>2,742.30</a:t>
            </a:r>
            <a:r>
              <a:rPr lang="zh-TW" altLang="en-US" sz="900" dirty="0" smtClean="0">
                <a:sym typeface="Calibri" pitchFamily="34" charset="0"/>
              </a:rPr>
              <a:t>小時</a:t>
            </a:r>
            <a:r>
              <a:rPr lang="zh-TW" altLang="en-US" sz="900" dirty="0">
                <a:sym typeface="Calibri" pitchFamily="34" charset="0"/>
              </a:rPr>
              <a:t>，</a:t>
            </a:r>
          </a:p>
        </p:txBody>
      </p:sp>
      <p:graphicFrame>
        <p:nvGraphicFramePr>
          <p:cNvPr id="16" name="Group 327"/>
          <p:cNvGraphicFramePr>
            <a:graphicFrameLocks noGrp="1"/>
          </p:cNvGraphicFramePr>
          <p:nvPr>
            <p:extLst>
              <p:ext uri="{D42A27DB-BD31-4B8C-83A1-F6EECF244321}">
                <p14:modId xmlns:p14="http://schemas.microsoft.com/office/powerpoint/2010/main" val="659406722"/>
              </p:ext>
            </p:extLst>
          </p:nvPr>
        </p:nvGraphicFramePr>
        <p:xfrm>
          <a:off x="3484821" y="836712"/>
          <a:ext cx="5340201" cy="3322460"/>
        </p:xfrm>
        <a:graphic>
          <a:graphicData uri="http://schemas.openxmlformats.org/drawingml/2006/table">
            <a:tbl>
              <a:tblPr/>
              <a:tblGrid>
                <a:gridCol w="957026">
                  <a:extLst>
                    <a:ext uri="{9D8B030D-6E8A-4147-A177-3AD203B41FA5}">
                      <a16:colId xmlns="" xmlns:a16="http://schemas.microsoft.com/office/drawing/2014/main" val="20000"/>
                    </a:ext>
                  </a:extLst>
                </a:gridCol>
                <a:gridCol w="651592">
                  <a:extLst>
                    <a:ext uri="{9D8B030D-6E8A-4147-A177-3AD203B41FA5}">
                      <a16:colId xmlns="" xmlns:a16="http://schemas.microsoft.com/office/drawing/2014/main" val="20001"/>
                    </a:ext>
                  </a:extLst>
                </a:gridCol>
                <a:gridCol w="383268">
                  <a:extLst>
                    <a:ext uri="{9D8B030D-6E8A-4147-A177-3AD203B41FA5}">
                      <a16:colId xmlns="" xmlns:a16="http://schemas.microsoft.com/office/drawing/2014/main" val="20002"/>
                    </a:ext>
                  </a:extLst>
                </a:gridCol>
                <a:gridCol w="850227">
                  <a:extLst>
                    <a:ext uri="{9D8B030D-6E8A-4147-A177-3AD203B41FA5}">
                      <a16:colId xmlns="" xmlns:a16="http://schemas.microsoft.com/office/drawing/2014/main" val="20003"/>
                    </a:ext>
                  </a:extLst>
                </a:gridCol>
                <a:gridCol w="874379">
                  <a:extLst>
                    <a:ext uri="{9D8B030D-6E8A-4147-A177-3AD203B41FA5}">
                      <a16:colId xmlns="" xmlns:a16="http://schemas.microsoft.com/office/drawing/2014/main" val="20004"/>
                    </a:ext>
                  </a:extLst>
                </a:gridCol>
                <a:gridCol w="783972">
                  <a:extLst>
                    <a:ext uri="{9D8B030D-6E8A-4147-A177-3AD203B41FA5}">
                      <a16:colId xmlns="" xmlns:a16="http://schemas.microsoft.com/office/drawing/2014/main" val="20005"/>
                    </a:ext>
                  </a:extLst>
                </a:gridCol>
                <a:gridCol w="839737">
                  <a:extLst>
                    <a:ext uri="{9D8B030D-6E8A-4147-A177-3AD203B41FA5}">
                      <a16:colId xmlns="" xmlns:a16="http://schemas.microsoft.com/office/drawing/2014/main" val="20006"/>
                    </a:ext>
                  </a:extLst>
                </a:gridCol>
              </a:tblGrid>
              <a:tr h="210885">
                <a:tc gridSpan="5">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zh-TW" sz="800" b="1" i="0" u="none" strike="noStrike" cap="none" normalizeH="0" baseline="0" dirty="0">
                          <a:ln>
                            <a:noFill/>
                          </a:ln>
                          <a:solidFill>
                            <a:srgbClr val="FFFFFF"/>
                          </a:solidFill>
                          <a:effectLst/>
                          <a:latin typeface="Calibri" pitchFamily="34" charset="0"/>
                          <a:ea typeface="新細明體" pitchFamily="18" charset="-120"/>
                          <a:sym typeface="Calibri" pitchFamily="34" charset="0"/>
                        </a:rPr>
                        <a:t>地區：大陸地區</a:t>
                      </a:r>
                      <a:r>
                        <a:rPr kumimoji="0" lang="zh-TW" altLang="zh-CN" sz="800" b="1" i="0" u="none" strike="noStrike" cap="none" normalizeH="0" baseline="0" dirty="0">
                          <a:ln>
                            <a:noFill/>
                          </a:ln>
                          <a:solidFill>
                            <a:srgbClr val="FFFFFF"/>
                          </a:solidFill>
                          <a:effectLst/>
                          <a:latin typeface="Calibri" pitchFamily="34" charset="0"/>
                          <a:ea typeface="新細明體" pitchFamily="18" charset="-120"/>
                          <a:sym typeface="Calibri" pitchFamily="34" charset="0"/>
                        </a:rPr>
                        <a:t>-</a:t>
                      </a:r>
                      <a:r>
                        <a:rPr kumimoji="0" lang="zh-CN" altLang="zh-TW" sz="800" b="1" i="0" u="none" strike="noStrike" cap="none" normalizeH="0" baseline="0" dirty="0">
                          <a:ln>
                            <a:noFill/>
                          </a:ln>
                          <a:solidFill>
                            <a:srgbClr val="FFFFFF"/>
                          </a:solidFill>
                          <a:effectLst/>
                          <a:latin typeface="Calibri" pitchFamily="34" charset="0"/>
                          <a:ea typeface="新細明體" pitchFamily="18" charset="-120"/>
                          <a:sym typeface="Calibri" pitchFamily="34" charset="0"/>
                        </a:rPr>
                        <a:t>浦東廠</a:t>
                      </a:r>
                      <a:r>
                        <a:rPr kumimoji="0" lang="zh-TW" altLang="en-US" sz="800" b="1" i="0" u="none" strike="noStrike" cap="none" normalizeH="0" baseline="0" dirty="0">
                          <a:ln>
                            <a:noFill/>
                          </a:ln>
                          <a:solidFill>
                            <a:srgbClr val="FFFFFF"/>
                          </a:solidFill>
                          <a:effectLst/>
                          <a:latin typeface="Calibri" pitchFamily="34" charset="0"/>
                          <a:ea typeface="新細明體" pitchFamily="18" charset="-120"/>
                          <a:sym typeface="Calibri" pitchFamily="34" charset="0"/>
                        </a:rPr>
                        <a:t>、</a:t>
                      </a:r>
                      <a:r>
                        <a:rPr kumimoji="0" lang="zh-CN" altLang="zh-TW" sz="800" b="1" i="0" u="none" strike="noStrike" cap="none" normalizeH="0" baseline="0" dirty="0">
                          <a:ln>
                            <a:noFill/>
                          </a:ln>
                          <a:solidFill>
                            <a:srgbClr val="FFFFFF"/>
                          </a:solidFill>
                          <a:effectLst/>
                          <a:latin typeface="Calibri" pitchFamily="34" charset="0"/>
                          <a:ea typeface="新細明體" pitchFamily="18" charset="-120"/>
                          <a:sym typeface="Calibri" pitchFamily="34" charset="0"/>
                        </a:rPr>
                        <a:t>南京廠</a:t>
                      </a: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zh-CN" altLang="zh-TW" sz="700" b="1" i="0" u="none" strike="noStrike" cap="none" normalizeH="0" baseline="0" dirty="0">
                        <a:ln>
                          <a:noFill/>
                        </a:ln>
                        <a:solidFill>
                          <a:srgbClr val="FFFFFF"/>
                        </a:solidFill>
                        <a:effectLst/>
                        <a:latin typeface="Calibri" pitchFamily="34" charset="0"/>
                        <a:ea typeface="新細明體" pitchFamily="18" charset="-120"/>
                        <a:sym typeface="Calibri" pitchFamily="34" charset="0"/>
                      </a:endParaRP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zh-CN" altLang="zh-TW" sz="700" b="1" i="0" u="none" strike="noStrike" cap="none" normalizeH="0" baseline="0" dirty="0">
                        <a:ln>
                          <a:noFill/>
                        </a:ln>
                        <a:solidFill>
                          <a:srgbClr val="FFFFFF"/>
                        </a:solidFill>
                        <a:effectLst/>
                        <a:latin typeface="Calibri" pitchFamily="34" charset="0"/>
                        <a:ea typeface="新細明體" pitchFamily="18" charset="-120"/>
                        <a:sym typeface="Calibri" pitchFamily="34" charset="0"/>
                      </a:endParaRP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extLst>
                  <a:ext uri="{0D108BD9-81ED-4DB2-BD59-A6C34878D82A}">
                    <a16:rowId xmlns="" xmlns:a16="http://schemas.microsoft.com/office/drawing/2014/main" val="10000"/>
                  </a:ext>
                </a:extLst>
              </a:tr>
              <a:tr h="361511">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zh-TW" sz="900" b="0" i="0" u="none" strike="noStrike" cap="none" normalizeH="0" baseline="0" dirty="0">
                          <a:ln>
                            <a:noFill/>
                          </a:ln>
                          <a:solidFill>
                            <a:srgbClr val="000000"/>
                          </a:solidFill>
                          <a:effectLst/>
                          <a:latin typeface="Calibri" pitchFamily="34" charset="0"/>
                          <a:ea typeface="新細明體" pitchFamily="18" charset="-120"/>
                          <a:sym typeface="Calibri" pitchFamily="34" charset="0"/>
                        </a:rPr>
                        <a:t>雇用類型</a:t>
                      </a: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zh-TW" sz="900" b="0" i="0" u="none" strike="noStrike" cap="none" normalizeH="0" baseline="0">
                          <a:ln>
                            <a:noFill/>
                          </a:ln>
                          <a:solidFill>
                            <a:srgbClr val="000000"/>
                          </a:solidFill>
                          <a:effectLst/>
                          <a:latin typeface="Calibri" pitchFamily="34" charset="0"/>
                          <a:ea typeface="新細明體" pitchFamily="18" charset="-120"/>
                          <a:sym typeface="Calibri" pitchFamily="34" charset="0"/>
                        </a:rPr>
                        <a:t>年齡層</a:t>
                      </a: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zh-TW" sz="900" b="0" i="0" u="none" strike="noStrike" cap="none" normalizeH="0" baseline="0">
                          <a:ln>
                            <a:noFill/>
                          </a:ln>
                          <a:solidFill>
                            <a:srgbClr val="000000"/>
                          </a:solidFill>
                          <a:effectLst/>
                          <a:latin typeface="Calibri" pitchFamily="34" charset="0"/>
                          <a:ea typeface="新細明體" pitchFamily="18" charset="-120"/>
                          <a:sym typeface="Calibri" pitchFamily="34" charset="0"/>
                        </a:rPr>
                        <a:t>性別</a:t>
                      </a: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TW" altLang="en-US" sz="700" b="0" i="0" u="none" strike="noStrike" cap="none" normalizeH="0" baseline="0" dirty="0">
                          <a:ln>
                            <a:noFill/>
                          </a:ln>
                          <a:solidFill>
                            <a:srgbClr val="000000"/>
                          </a:solidFill>
                          <a:effectLst/>
                          <a:latin typeface="Calibri" pitchFamily="34" charset="0"/>
                          <a:ea typeface="新細明體" pitchFamily="18" charset="-120"/>
                          <a:sym typeface="Calibri" pitchFamily="34" charset="0"/>
                        </a:rPr>
                        <a:t>浦東</a:t>
                      </a:r>
                      <a:r>
                        <a:rPr kumimoji="0" lang="zh-CN" altLang="zh-TW" sz="700" b="0" i="0" u="none" strike="noStrike" cap="none" normalizeH="0" baseline="0" dirty="0">
                          <a:ln>
                            <a:noFill/>
                          </a:ln>
                          <a:solidFill>
                            <a:srgbClr val="000000"/>
                          </a:solidFill>
                          <a:effectLst/>
                          <a:latin typeface="Calibri" pitchFamily="34" charset="0"/>
                          <a:ea typeface="新細明體" pitchFamily="18" charset="-120"/>
                          <a:sym typeface="Calibri" pitchFamily="34" charset="0"/>
                        </a:rPr>
                        <a:t>人數</a:t>
                      </a:r>
                      <a:r>
                        <a:rPr kumimoji="0" lang="zh-TW" altLang="zh-CN" sz="700" b="0" i="0" u="none" strike="noStrike" cap="none" normalizeH="0" baseline="0" dirty="0">
                          <a:ln>
                            <a:noFill/>
                          </a:ln>
                          <a:solidFill>
                            <a:srgbClr val="000000"/>
                          </a:solidFill>
                          <a:effectLst/>
                          <a:latin typeface="Calibri" pitchFamily="34" charset="0"/>
                          <a:ea typeface="新細明體" pitchFamily="18" charset="-120"/>
                          <a:sym typeface="Calibri" pitchFamily="34" charset="0"/>
                        </a:rPr>
                        <a:t>(</a:t>
                      </a:r>
                      <a:r>
                        <a:rPr kumimoji="0" lang="zh-CN" altLang="zh-TW" sz="700" b="0" i="0" u="none" strike="noStrike" cap="none" normalizeH="0" baseline="0" dirty="0">
                          <a:ln>
                            <a:noFill/>
                          </a:ln>
                          <a:solidFill>
                            <a:srgbClr val="000000"/>
                          </a:solidFill>
                          <a:effectLst/>
                          <a:latin typeface="Calibri" pitchFamily="34" charset="0"/>
                          <a:ea typeface="新細明體" pitchFamily="18" charset="-120"/>
                          <a:sym typeface="Calibri" pitchFamily="34" charset="0"/>
                        </a:rPr>
                        <a:t>人</a:t>
                      </a:r>
                      <a:r>
                        <a:rPr kumimoji="0" lang="zh-TW" altLang="zh-CN" sz="700" b="0" i="0" u="none" strike="noStrike" cap="none" normalizeH="0" baseline="0" dirty="0">
                          <a:ln>
                            <a:noFill/>
                          </a:ln>
                          <a:solidFill>
                            <a:srgbClr val="000000"/>
                          </a:solidFill>
                          <a:effectLst/>
                          <a:latin typeface="Calibri" pitchFamily="34" charset="0"/>
                          <a:ea typeface="新細明體" pitchFamily="18" charset="-120"/>
                          <a:sym typeface="Calibri" pitchFamily="34" charset="0"/>
                        </a:rPr>
                        <a:t>)</a:t>
                      </a: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FFCC"/>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zh-TW" sz="700" b="0" i="0" u="none" strike="noStrike" cap="none" normalizeH="0" baseline="0" dirty="0">
                          <a:ln>
                            <a:noFill/>
                          </a:ln>
                          <a:solidFill>
                            <a:srgbClr val="000000"/>
                          </a:solidFill>
                          <a:effectLst/>
                          <a:latin typeface="Calibri" pitchFamily="34" charset="0"/>
                          <a:ea typeface="新細明體" pitchFamily="18" charset="-120"/>
                          <a:sym typeface="Calibri" pitchFamily="34" charset="0"/>
                        </a:rPr>
                        <a:t>佔當地員工總數之比例</a:t>
                      </a: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zh-TW" altLang="en-US" sz="700" b="0" i="0" u="none" strike="noStrike" cap="none" normalizeH="0" baseline="0" dirty="0">
                          <a:ln>
                            <a:noFill/>
                          </a:ln>
                          <a:solidFill>
                            <a:srgbClr val="000000"/>
                          </a:solidFill>
                          <a:effectLst/>
                          <a:latin typeface="Calibri" pitchFamily="34" charset="0"/>
                          <a:ea typeface="新細明體" pitchFamily="18" charset="-120"/>
                          <a:sym typeface="Calibri" pitchFamily="34" charset="0"/>
                        </a:rPr>
                        <a:t>南京人數</a:t>
                      </a:r>
                      <a:r>
                        <a:rPr kumimoji="0" lang="en-US" altLang="zh-TW" sz="700" b="0" i="0" u="none" strike="noStrike" cap="none" normalizeH="0" baseline="0" dirty="0">
                          <a:ln>
                            <a:noFill/>
                          </a:ln>
                          <a:solidFill>
                            <a:srgbClr val="000000"/>
                          </a:solidFill>
                          <a:effectLst/>
                          <a:latin typeface="Calibri" pitchFamily="34" charset="0"/>
                          <a:ea typeface="新細明體" pitchFamily="18" charset="-120"/>
                          <a:sym typeface="Calibri" pitchFamily="34" charset="0"/>
                        </a:rPr>
                        <a:t>(</a:t>
                      </a:r>
                      <a:r>
                        <a:rPr kumimoji="0" lang="zh-TW" altLang="en-US" sz="700" b="0" i="0" u="none" strike="noStrike" cap="none" normalizeH="0" baseline="0" dirty="0">
                          <a:ln>
                            <a:noFill/>
                          </a:ln>
                          <a:solidFill>
                            <a:srgbClr val="000000"/>
                          </a:solidFill>
                          <a:effectLst/>
                          <a:latin typeface="Calibri" pitchFamily="34" charset="0"/>
                          <a:ea typeface="新細明體" pitchFamily="18" charset="-120"/>
                          <a:sym typeface="Calibri" pitchFamily="34" charset="0"/>
                        </a:rPr>
                        <a:t>人</a:t>
                      </a:r>
                      <a:r>
                        <a:rPr kumimoji="0" lang="en-US" altLang="zh-TW" sz="700" b="0" i="0" u="none" strike="noStrike" cap="none" normalizeH="0" baseline="0" dirty="0">
                          <a:ln>
                            <a:noFill/>
                          </a:ln>
                          <a:solidFill>
                            <a:srgbClr val="000000"/>
                          </a:solidFill>
                          <a:effectLst/>
                          <a:latin typeface="Calibri" pitchFamily="34" charset="0"/>
                          <a:ea typeface="新細明體" pitchFamily="18" charset="-120"/>
                          <a:sym typeface="Calibri" pitchFamily="34" charset="0"/>
                        </a:rPr>
                        <a:t>)</a:t>
                      </a:r>
                      <a:endParaRPr kumimoji="0" lang="zh-CN" altLang="zh-TW" sz="700" b="0" i="0" u="none" strike="noStrike" cap="none" normalizeH="0" baseline="0" dirty="0">
                        <a:ln>
                          <a:noFill/>
                        </a:ln>
                        <a:solidFill>
                          <a:srgbClr val="000000"/>
                        </a:solidFill>
                        <a:effectLst/>
                        <a:latin typeface="Calibri" pitchFamily="34" charset="0"/>
                        <a:ea typeface="新細明體" pitchFamily="18" charset="-120"/>
                        <a:sym typeface="Calibri" pitchFamily="34" charset="0"/>
                      </a:endParaRP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zh-CN" altLang="zh-TW" sz="700" b="0" i="0" u="none" strike="noStrike" cap="none" normalizeH="0" baseline="0" dirty="0">
                          <a:ln>
                            <a:noFill/>
                          </a:ln>
                          <a:solidFill>
                            <a:srgbClr val="000000"/>
                          </a:solidFill>
                          <a:effectLst/>
                          <a:latin typeface="Calibri" pitchFamily="34" charset="0"/>
                          <a:ea typeface="新細明體" pitchFamily="18" charset="-120"/>
                          <a:sym typeface="Calibri" pitchFamily="34" charset="0"/>
                        </a:rPr>
                        <a:t>佔當地員工總數之比例</a:t>
                      </a: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3">
                        <a:lumMod val="20000"/>
                        <a:lumOff val="80000"/>
                      </a:schemeClr>
                    </a:solidFill>
                  </a:tcPr>
                </a:tc>
                <a:extLst>
                  <a:ext uri="{0D108BD9-81ED-4DB2-BD59-A6C34878D82A}">
                    <a16:rowId xmlns="" xmlns:a16="http://schemas.microsoft.com/office/drawing/2014/main" val="10001"/>
                  </a:ext>
                </a:extLst>
              </a:tr>
              <a:tr h="225947">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zh-TW" sz="900" b="0" i="0" u="none" strike="noStrike" cap="none" normalizeH="0" baseline="0">
                          <a:ln>
                            <a:noFill/>
                          </a:ln>
                          <a:solidFill>
                            <a:srgbClr val="000000"/>
                          </a:solidFill>
                          <a:effectLst/>
                          <a:latin typeface="Calibri" pitchFamily="34" charset="0"/>
                          <a:ea typeface="新細明體" pitchFamily="18" charset="-120"/>
                          <a:sym typeface="Calibri" pitchFamily="34" charset="0"/>
                        </a:rPr>
                        <a:t>新進人員</a:t>
                      </a: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TW" altLang="zh-CN" sz="900" b="0" i="0" u="none" strike="noStrike" cap="none" normalizeH="0" baseline="0">
                          <a:ln>
                            <a:noFill/>
                          </a:ln>
                          <a:solidFill>
                            <a:srgbClr val="000000"/>
                          </a:solidFill>
                          <a:effectLst/>
                          <a:latin typeface="Calibri" pitchFamily="34" charset="0"/>
                          <a:ea typeface="新細明體" pitchFamily="18" charset="-120"/>
                          <a:sym typeface="Calibri" pitchFamily="34" charset="0"/>
                        </a:rPr>
                        <a:t>&lt;30</a:t>
                      </a: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zh-TW" sz="900" b="0" i="0" u="none" strike="noStrike" cap="none" normalizeH="0" baseline="0">
                          <a:ln>
                            <a:noFill/>
                          </a:ln>
                          <a:solidFill>
                            <a:srgbClr val="000000"/>
                          </a:solidFill>
                          <a:effectLst/>
                          <a:latin typeface="Calibri" pitchFamily="34" charset="0"/>
                          <a:ea typeface="新細明體" pitchFamily="18" charset="-120"/>
                          <a:sym typeface="Calibri" pitchFamily="34" charset="0"/>
                        </a:rPr>
                        <a:t>男</a:t>
                      </a: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1000" b="0" i="0" u="none" strike="noStrike" dirty="0">
                          <a:solidFill>
                            <a:srgbClr val="000000"/>
                          </a:solidFill>
                          <a:effectLst/>
                          <a:latin typeface="Calibri"/>
                        </a:rPr>
                        <a:t>23,312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1000" b="0" i="0" u="none" strike="noStrike">
                          <a:solidFill>
                            <a:srgbClr val="000000"/>
                          </a:solidFill>
                          <a:effectLst/>
                          <a:latin typeface="Calibri"/>
                        </a:rPr>
                        <a:t>134.26%</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1000" b="0" i="0" u="none" strike="noStrike">
                          <a:solidFill>
                            <a:srgbClr val="000000"/>
                          </a:solidFill>
                          <a:effectLst/>
                          <a:latin typeface="Calibri"/>
                        </a:rPr>
                        <a:t>15,288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1000" b="0" i="0" u="none" strike="noStrike">
                          <a:solidFill>
                            <a:srgbClr val="000000"/>
                          </a:solidFill>
                          <a:effectLst/>
                          <a:latin typeface="Calibri"/>
                        </a:rPr>
                        <a:t>197.01%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extLst>
                  <a:ext uri="{0D108BD9-81ED-4DB2-BD59-A6C34878D82A}">
                    <a16:rowId xmlns="" xmlns:a16="http://schemas.microsoft.com/office/drawing/2014/main" val="10002"/>
                  </a:ext>
                </a:extLst>
              </a:tr>
              <a:tr h="225947">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zh-TW" altLang="zh-TW" sz="900" b="0" i="0" u="none" strike="noStrike" cap="none" normalizeH="0" baseline="0">
                        <a:ln>
                          <a:noFill/>
                        </a:ln>
                        <a:solidFill>
                          <a:srgbClr val="000000"/>
                        </a:solidFill>
                        <a:effectLst/>
                        <a:latin typeface="Calibri" pitchFamily="34" charset="0"/>
                        <a:ea typeface="新細明體" pitchFamily="18" charset="-120"/>
                        <a:sym typeface="Calibri" pitchFamily="34" charset="0"/>
                      </a:endParaRP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zh-TW" altLang="zh-TW" sz="900" b="0" i="0" u="none" strike="noStrike" cap="none" normalizeH="0" baseline="0">
                        <a:ln>
                          <a:noFill/>
                        </a:ln>
                        <a:solidFill>
                          <a:srgbClr val="000000"/>
                        </a:solidFill>
                        <a:effectLst/>
                        <a:latin typeface="Calibri" pitchFamily="34" charset="0"/>
                        <a:ea typeface="新細明體" pitchFamily="18" charset="-120"/>
                        <a:sym typeface="Calibri" pitchFamily="34" charset="0"/>
                      </a:endParaRP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zh-TW" sz="900" b="0" i="0" u="none" strike="noStrike" cap="none" normalizeH="0" baseline="0">
                          <a:ln>
                            <a:noFill/>
                          </a:ln>
                          <a:solidFill>
                            <a:srgbClr val="000000"/>
                          </a:solidFill>
                          <a:effectLst/>
                          <a:latin typeface="Calibri" pitchFamily="34" charset="0"/>
                          <a:ea typeface="新細明體" pitchFamily="18" charset="-120"/>
                          <a:sym typeface="Calibri" pitchFamily="34" charset="0"/>
                        </a:rPr>
                        <a:t>女</a:t>
                      </a: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1000" b="0" i="0" u="none" strike="noStrike" dirty="0">
                          <a:solidFill>
                            <a:srgbClr val="000000"/>
                          </a:solidFill>
                          <a:effectLst/>
                          <a:latin typeface="Calibri"/>
                        </a:rPr>
                        <a:t>8966</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1000" b="0" i="0" u="none" strike="noStrike">
                          <a:solidFill>
                            <a:srgbClr val="000000"/>
                          </a:solidFill>
                          <a:effectLst/>
                          <a:latin typeface="Calibri"/>
                        </a:rPr>
                        <a:t>51.64%</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1000" b="0" i="0" u="none" strike="noStrike">
                          <a:solidFill>
                            <a:srgbClr val="000000"/>
                          </a:solidFill>
                          <a:effectLst/>
                          <a:latin typeface="Calibri"/>
                        </a:rPr>
                        <a:t>5,102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1000" b="0" i="0" u="none" strike="noStrike">
                          <a:solidFill>
                            <a:srgbClr val="000000"/>
                          </a:solidFill>
                          <a:effectLst/>
                          <a:latin typeface="Calibri"/>
                        </a:rPr>
                        <a:t>65.75%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 xmlns:a16="http://schemas.microsoft.com/office/drawing/2014/main" val="10003"/>
                  </a:ext>
                </a:extLst>
              </a:tr>
              <a:tr h="225947">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zh-TW" altLang="zh-TW" sz="900" b="0" i="0" u="none" strike="noStrike" cap="none" normalizeH="0" baseline="0">
                        <a:ln>
                          <a:noFill/>
                        </a:ln>
                        <a:solidFill>
                          <a:srgbClr val="000000"/>
                        </a:solidFill>
                        <a:effectLst/>
                        <a:latin typeface="Calibri" pitchFamily="34" charset="0"/>
                        <a:ea typeface="新細明體" pitchFamily="18" charset="-120"/>
                        <a:sym typeface="Calibri" pitchFamily="34" charset="0"/>
                      </a:endParaRP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TW" altLang="zh-CN" sz="900" b="0" i="0" u="none" strike="noStrike" cap="none" normalizeH="0" baseline="0">
                          <a:ln>
                            <a:noFill/>
                          </a:ln>
                          <a:solidFill>
                            <a:srgbClr val="000000"/>
                          </a:solidFill>
                          <a:effectLst/>
                          <a:latin typeface="Calibri" pitchFamily="34" charset="0"/>
                          <a:ea typeface="新細明體" pitchFamily="18" charset="-120"/>
                          <a:sym typeface="Calibri" pitchFamily="34" charset="0"/>
                        </a:rPr>
                        <a:t>30-50</a:t>
                      </a: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zh-TW" sz="900" b="0" i="0" u="none" strike="noStrike" cap="none" normalizeH="0" baseline="0">
                          <a:ln>
                            <a:noFill/>
                          </a:ln>
                          <a:solidFill>
                            <a:srgbClr val="000000"/>
                          </a:solidFill>
                          <a:effectLst/>
                          <a:latin typeface="Calibri" pitchFamily="34" charset="0"/>
                          <a:ea typeface="新細明體" pitchFamily="18" charset="-120"/>
                          <a:sym typeface="Calibri" pitchFamily="34" charset="0"/>
                        </a:rPr>
                        <a:t>男</a:t>
                      </a: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1000" b="0" i="0" u="none" strike="noStrike" dirty="0">
                          <a:solidFill>
                            <a:srgbClr val="000000"/>
                          </a:solidFill>
                          <a:effectLst/>
                          <a:latin typeface="Calibri"/>
                        </a:rPr>
                        <a:t>8289</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1000" b="0" i="0" u="none" strike="noStrike">
                          <a:solidFill>
                            <a:srgbClr val="000000"/>
                          </a:solidFill>
                          <a:effectLst/>
                          <a:latin typeface="Calibri"/>
                        </a:rPr>
                        <a:t>47.74%</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1000" b="0" i="0" u="none" strike="noStrike">
                          <a:solidFill>
                            <a:srgbClr val="000000"/>
                          </a:solidFill>
                          <a:effectLst/>
                          <a:latin typeface="Calibri"/>
                        </a:rPr>
                        <a:t>3,340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1000" b="0" i="0" u="none" strike="noStrike">
                          <a:solidFill>
                            <a:srgbClr val="000000"/>
                          </a:solidFill>
                          <a:effectLst/>
                          <a:latin typeface="Calibri"/>
                        </a:rPr>
                        <a:t>43.04%</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extLst>
                  <a:ext uri="{0D108BD9-81ED-4DB2-BD59-A6C34878D82A}">
                    <a16:rowId xmlns="" xmlns:a16="http://schemas.microsoft.com/office/drawing/2014/main" val="10004"/>
                  </a:ext>
                </a:extLst>
              </a:tr>
              <a:tr h="225947">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zh-TW" altLang="zh-TW" sz="900" b="0" i="0" u="none" strike="noStrike" cap="none" normalizeH="0" baseline="0">
                        <a:ln>
                          <a:noFill/>
                        </a:ln>
                        <a:solidFill>
                          <a:srgbClr val="000000"/>
                        </a:solidFill>
                        <a:effectLst/>
                        <a:latin typeface="Calibri" pitchFamily="34" charset="0"/>
                        <a:ea typeface="新細明體" pitchFamily="18" charset="-120"/>
                        <a:sym typeface="Calibri" pitchFamily="34" charset="0"/>
                      </a:endParaRP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zh-TW" altLang="zh-TW" sz="900" b="0" i="0" u="none" strike="noStrike" cap="none" normalizeH="0" baseline="0">
                        <a:ln>
                          <a:noFill/>
                        </a:ln>
                        <a:solidFill>
                          <a:srgbClr val="000000"/>
                        </a:solidFill>
                        <a:effectLst/>
                        <a:latin typeface="Calibri" pitchFamily="34" charset="0"/>
                        <a:ea typeface="新細明體" pitchFamily="18" charset="-120"/>
                        <a:sym typeface="Calibri" pitchFamily="34" charset="0"/>
                      </a:endParaRP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zh-TW" sz="900" b="0" i="0" u="none" strike="noStrike" cap="none" normalizeH="0" baseline="0">
                          <a:ln>
                            <a:noFill/>
                          </a:ln>
                          <a:solidFill>
                            <a:srgbClr val="000000"/>
                          </a:solidFill>
                          <a:effectLst/>
                          <a:latin typeface="Calibri" pitchFamily="34" charset="0"/>
                          <a:ea typeface="新細明體" pitchFamily="18" charset="-120"/>
                          <a:sym typeface="Calibri" pitchFamily="34" charset="0"/>
                        </a:rPr>
                        <a:t>女</a:t>
                      </a: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1000" b="0" i="0" u="none" strike="noStrike" dirty="0">
                          <a:solidFill>
                            <a:srgbClr val="000000"/>
                          </a:solidFill>
                          <a:effectLst/>
                          <a:latin typeface="Calibri"/>
                        </a:rPr>
                        <a:t>4634</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1000" b="0" i="0" u="none" strike="noStrike">
                          <a:solidFill>
                            <a:srgbClr val="000000"/>
                          </a:solidFill>
                          <a:effectLst/>
                          <a:latin typeface="Calibri"/>
                        </a:rPr>
                        <a:t>26.69%</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1000" b="0" i="0" u="none" strike="noStrike">
                          <a:solidFill>
                            <a:srgbClr val="000000"/>
                          </a:solidFill>
                          <a:effectLst/>
                          <a:latin typeface="Calibri"/>
                        </a:rPr>
                        <a:t>2,836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1000" b="0" i="0" u="none" strike="noStrike">
                          <a:solidFill>
                            <a:srgbClr val="000000"/>
                          </a:solidFill>
                          <a:effectLst/>
                          <a:latin typeface="Calibri"/>
                        </a:rPr>
                        <a:t>36.55%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 xmlns:a16="http://schemas.microsoft.com/office/drawing/2014/main" val="10005"/>
                  </a:ext>
                </a:extLst>
              </a:tr>
              <a:tr h="225947">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zh-TW" altLang="zh-TW" sz="900" b="0" i="0" u="none" strike="noStrike" cap="none" normalizeH="0" baseline="0">
                        <a:ln>
                          <a:noFill/>
                        </a:ln>
                        <a:solidFill>
                          <a:srgbClr val="000000"/>
                        </a:solidFill>
                        <a:effectLst/>
                        <a:latin typeface="Calibri" pitchFamily="34" charset="0"/>
                        <a:ea typeface="新細明體" pitchFamily="18" charset="-120"/>
                        <a:sym typeface="Calibri" pitchFamily="34" charset="0"/>
                      </a:endParaRP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TW" altLang="zh-CN" sz="900" b="0" i="0" u="none" strike="noStrike" cap="none" normalizeH="0" baseline="0">
                          <a:ln>
                            <a:noFill/>
                          </a:ln>
                          <a:solidFill>
                            <a:srgbClr val="000000"/>
                          </a:solidFill>
                          <a:effectLst/>
                          <a:latin typeface="Calibri" pitchFamily="34" charset="0"/>
                          <a:ea typeface="新細明體" pitchFamily="18" charset="-120"/>
                          <a:sym typeface="Calibri" pitchFamily="34" charset="0"/>
                        </a:rPr>
                        <a:t>&gt;50</a:t>
                      </a: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zh-TW" sz="900" b="0" i="0" u="none" strike="noStrike" cap="none" normalizeH="0" baseline="0">
                          <a:ln>
                            <a:noFill/>
                          </a:ln>
                          <a:solidFill>
                            <a:srgbClr val="000000"/>
                          </a:solidFill>
                          <a:effectLst/>
                          <a:latin typeface="Calibri" pitchFamily="34" charset="0"/>
                          <a:ea typeface="新細明體" pitchFamily="18" charset="-120"/>
                          <a:sym typeface="Calibri" pitchFamily="34" charset="0"/>
                        </a:rPr>
                        <a:t>男</a:t>
                      </a: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1000" b="0" i="0" u="none" strike="noStrike" dirty="0">
                          <a:solidFill>
                            <a:srgbClr val="000000"/>
                          </a:solidFill>
                          <a:effectLst/>
                          <a:latin typeface="Calibri"/>
                        </a:rPr>
                        <a:t>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1000" b="0" i="0" u="none" strike="noStrike">
                          <a:solidFill>
                            <a:srgbClr val="000000"/>
                          </a:solidFill>
                          <a:effectLst/>
                          <a:latin typeface="Calibri"/>
                        </a:rPr>
                        <a:t>0.01%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1000" b="0" i="0" u="none" strike="noStrike">
                          <a:solidFill>
                            <a:srgbClr val="000000"/>
                          </a:solidFill>
                          <a:effectLst/>
                          <a:latin typeface="Calibri"/>
                        </a:rPr>
                        <a:t>0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1000" b="0" i="0" u="none" strike="noStrike">
                          <a:solidFill>
                            <a:srgbClr val="000000"/>
                          </a:solidFill>
                          <a:effectLst/>
                          <a:latin typeface="Calibri"/>
                        </a:rPr>
                        <a:t>0.00%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extLst>
                  <a:ext uri="{0D108BD9-81ED-4DB2-BD59-A6C34878D82A}">
                    <a16:rowId xmlns="" xmlns:a16="http://schemas.microsoft.com/office/drawing/2014/main" val="10006"/>
                  </a:ext>
                </a:extLst>
              </a:tr>
              <a:tr h="225947">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zh-TW" altLang="zh-TW" sz="900" b="0" i="0" u="none" strike="noStrike" cap="none" normalizeH="0" baseline="0">
                        <a:ln>
                          <a:noFill/>
                        </a:ln>
                        <a:solidFill>
                          <a:srgbClr val="000000"/>
                        </a:solidFill>
                        <a:effectLst/>
                        <a:latin typeface="Calibri" pitchFamily="34" charset="0"/>
                        <a:ea typeface="新細明體" pitchFamily="18" charset="-120"/>
                        <a:sym typeface="Calibri" pitchFamily="34" charset="0"/>
                      </a:endParaRP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zh-TW" altLang="zh-TW" sz="900" b="0" i="0" u="none" strike="noStrike" cap="none" normalizeH="0" baseline="0">
                        <a:ln>
                          <a:noFill/>
                        </a:ln>
                        <a:solidFill>
                          <a:srgbClr val="000000"/>
                        </a:solidFill>
                        <a:effectLst/>
                        <a:latin typeface="Calibri" pitchFamily="34" charset="0"/>
                        <a:ea typeface="新細明體" pitchFamily="18" charset="-120"/>
                        <a:sym typeface="Calibri" pitchFamily="34" charset="0"/>
                      </a:endParaRP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zh-TW" sz="900" b="0" i="0" u="none" strike="noStrike" cap="none" normalizeH="0" baseline="0">
                          <a:ln>
                            <a:noFill/>
                          </a:ln>
                          <a:solidFill>
                            <a:srgbClr val="000000"/>
                          </a:solidFill>
                          <a:effectLst/>
                          <a:latin typeface="Calibri" pitchFamily="34" charset="0"/>
                          <a:ea typeface="新細明體" pitchFamily="18" charset="-120"/>
                          <a:sym typeface="Calibri" pitchFamily="34" charset="0"/>
                        </a:rPr>
                        <a:t>女</a:t>
                      </a: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1000" b="0" i="0" u="none" strike="noStrike" dirty="0">
                          <a:solidFill>
                            <a:srgbClr val="000000"/>
                          </a:solidFill>
                          <a:effectLst/>
                          <a:latin typeface="Calibri"/>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1000" b="0" i="0" u="none" strike="noStrike">
                          <a:solidFill>
                            <a:srgbClr val="000000"/>
                          </a:solidFill>
                          <a:effectLst/>
                          <a:latin typeface="Calibri"/>
                        </a:rPr>
                        <a:t>0.00%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1000" b="0" i="0" u="none" strike="noStrike">
                          <a:solidFill>
                            <a:srgbClr val="000000"/>
                          </a:solidFill>
                          <a:effectLst/>
                          <a:latin typeface="Calibri"/>
                        </a:rPr>
                        <a:t>0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1000" b="0" i="0" u="none" strike="noStrike">
                          <a:solidFill>
                            <a:srgbClr val="000000"/>
                          </a:solidFill>
                          <a:effectLst/>
                          <a:latin typeface="Calibri"/>
                        </a:rPr>
                        <a:t>0.00%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 xmlns:a16="http://schemas.microsoft.com/office/drawing/2014/main" val="10007"/>
                  </a:ext>
                </a:extLst>
              </a:tr>
              <a:tr h="225947">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zh-TW" sz="900" b="0" i="0" u="none" strike="noStrike" cap="none" normalizeH="0" baseline="0">
                          <a:ln>
                            <a:noFill/>
                          </a:ln>
                          <a:solidFill>
                            <a:srgbClr val="000000"/>
                          </a:solidFill>
                          <a:effectLst/>
                          <a:latin typeface="Calibri" pitchFamily="34" charset="0"/>
                          <a:ea typeface="新細明體" pitchFamily="18" charset="-120"/>
                          <a:sym typeface="Calibri" pitchFamily="34" charset="0"/>
                        </a:rPr>
                        <a:t>離職人員</a:t>
                      </a: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TW" altLang="zh-CN" sz="900" b="0" i="0" u="none" strike="noStrike" cap="none" normalizeH="0" baseline="0">
                          <a:ln>
                            <a:noFill/>
                          </a:ln>
                          <a:solidFill>
                            <a:srgbClr val="000000"/>
                          </a:solidFill>
                          <a:effectLst/>
                          <a:latin typeface="Calibri" pitchFamily="34" charset="0"/>
                          <a:ea typeface="新細明體" pitchFamily="18" charset="-120"/>
                          <a:sym typeface="Calibri" pitchFamily="34" charset="0"/>
                        </a:rPr>
                        <a:t>&lt;30</a:t>
                      </a: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zh-TW" sz="900" b="0" i="0" u="none" strike="noStrike" cap="none" normalizeH="0" baseline="0">
                          <a:ln>
                            <a:noFill/>
                          </a:ln>
                          <a:solidFill>
                            <a:srgbClr val="000000"/>
                          </a:solidFill>
                          <a:effectLst/>
                          <a:latin typeface="Calibri" pitchFamily="34" charset="0"/>
                          <a:ea typeface="新細明體" pitchFamily="18" charset="-120"/>
                          <a:sym typeface="Calibri" pitchFamily="34" charset="0"/>
                        </a:rPr>
                        <a:t>男</a:t>
                      </a: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1000" b="0" i="0" u="none" strike="noStrike" dirty="0">
                          <a:solidFill>
                            <a:srgbClr val="000000"/>
                          </a:solidFill>
                          <a:effectLst/>
                          <a:latin typeface="Calibri"/>
                        </a:rPr>
                        <a:t>25767</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1000" b="0" i="0" u="none" strike="noStrike" dirty="0">
                          <a:solidFill>
                            <a:srgbClr val="000000"/>
                          </a:solidFill>
                          <a:effectLst/>
                          <a:latin typeface="Calibri"/>
                        </a:rPr>
                        <a:t>148.40%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1000" b="0" i="0" u="none" strike="noStrike">
                          <a:solidFill>
                            <a:srgbClr val="000000"/>
                          </a:solidFill>
                          <a:effectLst/>
                          <a:latin typeface="Calibri"/>
                        </a:rPr>
                        <a:t>15,638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1000" b="0" i="0" u="none" strike="noStrike">
                          <a:solidFill>
                            <a:srgbClr val="000000"/>
                          </a:solidFill>
                          <a:effectLst/>
                          <a:latin typeface="Calibri"/>
                        </a:rPr>
                        <a:t>201.52%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extLst>
                  <a:ext uri="{0D108BD9-81ED-4DB2-BD59-A6C34878D82A}">
                    <a16:rowId xmlns="" xmlns:a16="http://schemas.microsoft.com/office/drawing/2014/main" val="10008"/>
                  </a:ext>
                </a:extLst>
              </a:tr>
              <a:tr h="225947">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zh-TW" altLang="zh-TW" sz="900" b="0" i="0" u="none" strike="noStrike" cap="none" normalizeH="0" baseline="0">
                        <a:ln>
                          <a:noFill/>
                        </a:ln>
                        <a:solidFill>
                          <a:srgbClr val="000000"/>
                        </a:solidFill>
                        <a:effectLst/>
                        <a:latin typeface="Calibri" pitchFamily="34" charset="0"/>
                        <a:ea typeface="新細明體" pitchFamily="18" charset="-120"/>
                        <a:sym typeface="Calibri" pitchFamily="34" charset="0"/>
                      </a:endParaRP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zh-TW" altLang="zh-TW" sz="900" b="0" i="0" u="none" strike="noStrike" cap="none" normalizeH="0" baseline="0">
                        <a:ln>
                          <a:noFill/>
                        </a:ln>
                        <a:solidFill>
                          <a:srgbClr val="000000"/>
                        </a:solidFill>
                        <a:effectLst/>
                        <a:latin typeface="Calibri" pitchFamily="34" charset="0"/>
                        <a:ea typeface="新細明體" pitchFamily="18" charset="-120"/>
                        <a:sym typeface="Calibri" pitchFamily="34" charset="0"/>
                      </a:endParaRP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zh-TW" sz="900" b="0" i="0" u="none" strike="noStrike" cap="none" normalizeH="0" baseline="0">
                          <a:ln>
                            <a:noFill/>
                          </a:ln>
                          <a:solidFill>
                            <a:srgbClr val="000000"/>
                          </a:solidFill>
                          <a:effectLst/>
                          <a:latin typeface="Calibri" pitchFamily="34" charset="0"/>
                          <a:ea typeface="新細明體" pitchFamily="18" charset="-120"/>
                          <a:sym typeface="Calibri" pitchFamily="34" charset="0"/>
                        </a:rPr>
                        <a:t>女</a:t>
                      </a: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1000" b="0" i="0" u="none" strike="noStrike">
                          <a:solidFill>
                            <a:srgbClr val="000000"/>
                          </a:solidFill>
                          <a:effectLst/>
                          <a:latin typeface="Calibri"/>
                        </a:rPr>
                        <a:t>9435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1000" b="0" i="0" u="none" strike="noStrike" dirty="0">
                          <a:solidFill>
                            <a:srgbClr val="000000"/>
                          </a:solidFill>
                          <a:effectLst/>
                          <a:latin typeface="Calibri"/>
                        </a:rPr>
                        <a:t>54.34%</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1000" b="0" i="0" u="none" strike="noStrike">
                          <a:solidFill>
                            <a:srgbClr val="000000"/>
                          </a:solidFill>
                          <a:effectLst/>
                          <a:latin typeface="Calibri"/>
                        </a:rPr>
                        <a:t>5,256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1000" b="0" i="0" u="none" strike="noStrike">
                          <a:solidFill>
                            <a:srgbClr val="000000"/>
                          </a:solidFill>
                          <a:effectLst/>
                          <a:latin typeface="Calibri"/>
                        </a:rPr>
                        <a:t>67.73%</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 xmlns:a16="http://schemas.microsoft.com/office/drawing/2014/main" val="10009"/>
                  </a:ext>
                </a:extLst>
              </a:tr>
              <a:tr h="225947">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zh-TW" altLang="zh-TW" sz="900" b="0" i="0" u="none" strike="noStrike" cap="none" normalizeH="0" baseline="0">
                        <a:ln>
                          <a:noFill/>
                        </a:ln>
                        <a:solidFill>
                          <a:srgbClr val="000000"/>
                        </a:solidFill>
                        <a:effectLst/>
                        <a:latin typeface="Calibri" pitchFamily="34" charset="0"/>
                        <a:ea typeface="新細明體" pitchFamily="18" charset="-120"/>
                        <a:sym typeface="Calibri" pitchFamily="34" charset="0"/>
                      </a:endParaRP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TW" altLang="zh-CN" sz="900" b="0" i="0" u="none" strike="noStrike" cap="none" normalizeH="0" baseline="0">
                          <a:ln>
                            <a:noFill/>
                          </a:ln>
                          <a:solidFill>
                            <a:srgbClr val="000000"/>
                          </a:solidFill>
                          <a:effectLst/>
                          <a:latin typeface="Calibri" pitchFamily="34" charset="0"/>
                          <a:ea typeface="新細明體" pitchFamily="18" charset="-120"/>
                          <a:sym typeface="Calibri" pitchFamily="34" charset="0"/>
                        </a:rPr>
                        <a:t>30-50</a:t>
                      </a: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zh-TW" sz="900" b="0" i="0" u="none" strike="noStrike" cap="none" normalizeH="0" baseline="0">
                          <a:ln>
                            <a:noFill/>
                          </a:ln>
                          <a:solidFill>
                            <a:srgbClr val="000000"/>
                          </a:solidFill>
                          <a:effectLst/>
                          <a:latin typeface="Calibri" pitchFamily="34" charset="0"/>
                          <a:ea typeface="新細明體" pitchFamily="18" charset="-120"/>
                          <a:sym typeface="Calibri" pitchFamily="34" charset="0"/>
                        </a:rPr>
                        <a:t>男</a:t>
                      </a: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1000" b="0" i="0" u="none" strike="noStrike">
                          <a:solidFill>
                            <a:srgbClr val="000000"/>
                          </a:solidFill>
                          <a:effectLst/>
                          <a:latin typeface="Calibri"/>
                        </a:rPr>
                        <a:t>9408</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1000" b="0" i="0" u="none" strike="noStrike" dirty="0">
                          <a:solidFill>
                            <a:srgbClr val="000000"/>
                          </a:solidFill>
                          <a:effectLst/>
                          <a:latin typeface="Calibri"/>
                        </a:rPr>
                        <a:t>54.18%</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1000" b="0" i="0" u="none" strike="noStrike">
                          <a:solidFill>
                            <a:srgbClr val="000000"/>
                          </a:solidFill>
                          <a:effectLst/>
                          <a:latin typeface="Calibri"/>
                        </a:rPr>
                        <a:t>3,587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1000" b="0" i="0" u="none" strike="noStrike">
                          <a:solidFill>
                            <a:srgbClr val="000000"/>
                          </a:solidFill>
                          <a:effectLst/>
                          <a:latin typeface="Calibri"/>
                        </a:rPr>
                        <a:t>46.22%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extLst>
                  <a:ext uri="{0D108BD9-81ED-4DB2-BD59-A6C34878D82A}">
                    <a16:rowId xmlns="" xmlns:a16="http://schemas.microsoft.com/office/drawing/2014/main" val="10010"/>
                  </a:ext>
                </a:extLst>
              </a:tr>
              <a:tr h="225947">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zh-TW" altLang="zh-TW" sz="900" b="0" i="0" u="none" strike="noStrike" cap="none" normalizeH="0" baseline="0">
                        <a:ln>
                          <a:noFill/>
                        </a:ln>
                        <a:solidFill>
                          <a:srgbClr val="000000"/>
                        </a:solidFill>
                        <a:effectLst/>
                        <a:latin typeface="Calibri" pitchFamily="34" charset="0"/>
                        <a:ea typeface="新細明體" pitchFamily="18" charset="-120"/>
                        <a:sym typeface="Calibri" pitchFamily="34" charset="0"/>
                      </a:endParaRP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zh-TW" altLang="zh-TW" sz="900" b="0" i="0" u="none" strike="noStrike" cap="none" normalizeH="0" baseline="0" dirty="0">
                        <a:ln>
                          <a:noFill/>
                        </a:ln>
                        <a:solidFill>
                          <a:srgbClr val="000000"/>
                        </a:solidFill>
                        <a:effectLst/>
                        <a:latin typeface="Calibri" pitchFamily="34" charset="0"/>
                        <a:ea typeface="新細明體" pitchFamily="18" charset="-120"/>
                        <a:sym typeface="Calibri" pitchFamily="34" charset="0"/>
                      </a:endParaRP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zh-TW" sz="900" b="0" i="0" u="none" strike="noStrike" cap="none" normalizeH="0" baseline="0">
                          <a:ln>
                            <a:noFill/>
                          </a:ln>
                          <a:solidFill>
                            <a:srgbClr val="000000"/>
                          </a:solidFill>
                          <a:effectLst/>
                          <a:latin typeface="Calibri" pitchFamily="34" charset="0"/>
                          <a:ea typeface="新細明體" pitchFamily="18" charset="-120"/>
                          <a:sym typeface="Calibri" pitchFamily="34" charset="0"/>
                        </a:rPr>
                        <a:t>女</a:t>
                      </a: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1000" b="0" i="0" u="none" strike="noStrike">
                          <a:solidFill>
                            <a:srgbClr val="000000"/>
                          </a:solidFill>
                          <a:effectLst/>
                          <a:latin typeface="Calibri"/>
                        </a:rPr>
                        <a:t>5086</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1000" b="0" i="0" u="none" strike="noStrike" dirty="0">
                          <a:solidFill>
                            <a:srgbClr val="000000"/>
                          </a:solidFill>
                          <a:effectLst/>
                          <a:latin typeface="Calibri"/>
                        </a:rPr>
                        <a:t>29.29%</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1000" b="0" i="0" u="none" strike="noStrike">
                          <a:solidFill>
                            <a:srgbClr val="000000"/>
                          </a:solidFill>
                          <a:effectLst/>
                          <a:latin typeface="Calibri"/>
                        </a:rPr>
                        <a:t>3,019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1000" b="0" i="0" u="none" strike="noStrike">
                          <a:solidFill>
                            <a:srgbClr val="000000"/>
                          </a:solidFill>
                          <a:effectLst/>
                          <a:latin typeface="Calibri"/>
                        </a:rPr>
                        <a:t>38.90%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 xmlns:a16="http://schemas.microsoft.com/office/drawing/2014/main" val="10011"/>
                  </a:ext>
                </a:extLst>
              </a:tr>
              <a:tr h="225947">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zh-TW" altLang="zh-TW" sz="900" b="0" i="0" u="none" strike="noStrike" cap="none" normalizeH="0" baseline="0">
                        <a:ln>
                          <a:noFill/>
                        </a:ln>
                        <a:solidFill>
                          <a:srgbClr val="000000"/>
                        </a:solidFill>
                        <a:effectLst/>
                        <a:latin typeface="Calibri" pitchFamily="34" charset="0"/>
                        <a:ea typeface="新細明體" pitchFamily="18" charset="-120"/>
                        <a:sym typeface="Calibri" pitchFamily="34" charset="0"/>
                      </a:endParaRP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TW" altLang="zh-CN" sz="900" b="0" i="0" u="none" strike="noStrike" cap="none" normalizeH="0" baseline="0">
                          <a:ln>
                            <a:noFill/>
                          </a:ln>
                          <a:solidFill>
                            <a:srgbClr val="000000"/>
                          </a:solidFill>
                          <a:effectLst/>
                          <a:latin typeface="Calibri" pitchFamily="34" charset="0"/>
                          <a:ea typeface="新細明體" pitchFamily="18" charset="-120"/>
                          <a:sym typeface="Calibri" pitchFamily="34" charset="0"/>
                        </a:rPr>
                        <a:t>&gt;50</a:t>
                      </a: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zh-TW" sz="900" b="0" i="0" u="none" strike="noStrike" cap="none" normalizeH="0" baseline="0">
                          <a:ln>
                            <a:noFill/>
                          </a:ln>
                          <a:solidFill>
                            <a:srgbClr val="000000"/>
                          </a:solidFill>
                          <a:effectLst/>
                          <a:latin typeface="Calibri" pitchFamily="34" charset="0"/>
                          <a:ea typeface="新細明體" pitchFamily="18" charset="-120"/>
                          <a:sym typeface="Calibri" pitchFamily="34" charset="0"/>
                        </a:rPr>
                        <a:t>男</a:t>
                      </a: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1000" b="0" i="0" u="none" strike="noStrike">
                          <a:solidFill>
                            <a:srgbClr val="000000"/>
                          </a:solidFill>
                          <a:effectLst/>
                          <a:latin typeface="Calibri"/>
                        </a:rPr>
                        <a:t>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1000" b="0" i="0" u="none" strike="noStrike" dirty="0">
                          <a:solidFill>
                            <a:srgbClr val="000000"/>
                          </a:solidFill>
                          <a:effectLst/>
                          <a:latin typeface="Calibri"/>
                        </a:rPr>
                        <a:t>0.01%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1000" b="0" i="0" u="none" strike="noStrike" dirty="0">
                          <a:solidFill>
                            <a:srgbClr val="000000"/>
                          </a:solidFill>
                          <a:effectLst/>
                          <a:latin typeface="Calibri"/>
                        </a:rPr>
                        <a:t>4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algn="ctr" fontAlgn="ctr"/>
                      <a:r>
                        <a:rPr lang="en-US" altLang="zh-TW" sz="1000" b="0" i="0" u="none" strike="noStrike">
                          <a:solidFill>
                            <a:srgbClr val="000000"/>
                          </a:solidFill>
                          <a:effectLst/>
                          <a:latin typeface="Calibri"/>
                        </a:rPr>
                        <a:t>0.05%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extLst>
                  <a:ext uri="{0D108BD9-81ED-4DB2-BD59-A6C34878D82A}">
                    <a16:rowId xmlns="" xmlns:a16="http://schemas.microsoft.com/office/drawing/2014/main" val="10012"/>
                  </a:ext>
                </a:extLst>
              </a:tr>
              <a:tr h="225947">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zh-TW" altLang="zh-TW" sz="900" b="0" i="0" u="none" strike="noStrike" cap="none" normalizeH="0" baseline="0" dirty="0">
                        <a:ln>
                          <a:noFill/>
                        </a:ln>
                        <a:solidFill>
                          <a:srgbClr val="000000"/>
                        </a:solidFill>
                        <a:effectLst/>
                        <a:latin typeface="Calibri" pitchFamily="34" charset="0"/>
                        <a:ea typeface="新細明體" pitchFamily="18" charset="-120"/>
                        <a:sym typeface="Calibri" pitchFamily="34" charset="0"/>
                      </a:endParaRP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zh-TW" altLang="zh-TW" sz="900" b="0" i="0" u="none" strike="noStrike" cap="none" normalizeH="0" baseline="0">
                        <a:ln>
                          <a:noFill/>
                        </a:ln>
                        <a:solidFill>
                          <a:srgbClr val="000000"/>
                        </a:solidFill>
                        <a:effectLst/>
                        <a:latin typeface="Calibri" pitchFamily="34" charset="0"/>
                        <a:ea typeface="新細明體" pitchFamily="18" charset="-120"/>
                        <a:sym typeface="Calibri" pitchFamily="34" charset="0"/>
                      </a:endParaRP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defRPr>
                          <a:solidFill>
                            <a:schemeClr val="tx1"/>
                          </a:solidFill>
                          <a:latin typeface="微軟正黑體" pitchFamily="34" charset="-120"/>
                          <a:ea typeface="微軟正黑體" pitchFamily="34" charset="-120"/>
                          <a:sym typeface="Calibri" pitchFamily="34" charset="0"/>
                        </a:defRPr>
                      </a:lvl1pPr>
                      <a:lvl2pPr>
                        <a:spcBef>
                          <a:spcPct val="20000"/>
                        </a:spcBef>
                        <a:defRPr sz="1600">
                          <a:solidFill>
                            <a:schemeClr val="tx1"/>
                          </a:solidFill>
                          <a:latin typeface="微軟正黑體" pitchFamily="34" charset="-120"/>
                          <a:ea typeface="微軟正黑體" pitchFamily="34" charset="-120"/>
                          <a:sym typeface="Calibri" pitchFamily="34" charset="0"/>
                        </a:defRPr>
                      </a:lvl2pPr>
                      <a:lvl3pPr>
                        <a:spcBef>
                          <a:spcPct val="20000"/>
                        </a:spcBef>
                        <a:defRPr sz="1400">
                          <a:solidFill>
                            <a:schemeClr val="tx1"/>
                          </a:solidFill>
                          <a:latin typeface="微軟正黑體" pitchFamily="34" charset="-120"/>
                          <a:ea typeface="微軟正黑體" pitchFamily="34" charset="-120"/>
                          <a:sym typeface="Calibri" pitchFamily="34" charset="0"/>
                        </a:defRPr>
                      </a:lvl3pPr>
                      <a:lvl4pPr>
                        <a:spcBef>
                          <a:spcPct val="20000"/>
                        </a:spcBef>
                        <a:defRPr sz="1200">
                          <a:solidFill>
                            <a:schemeClr val="tx1"/>
                          </a:solidFill>
                          <a:latin typeface="微軟正黑體" pitchFamily="34" charset="-120"/>
                          <a:ea typeface="微軟正黑體" pitchFamily="34" charset="-120"/>
                          <a:sym typeface="Calibri" pitchFamily="34" charset="0"/>
                        </a:defRPr>
                      </a:lvl4pPr>
                      <a:lvl5pPr>
                        <a:spcBef>
                          <a:spcPct val="20000"/>
                        </a:spcBef>
                        <a:defRPr sz="1200">
                          <a:solidFill>
                            <a:schemeClr val="tx1"/>
                          </a:solidFill>
                          <a:latin typeface="微軟正黑體" pitchFamily="34" charset="-120"/>
                          <a:ea typeface="微軟正黑體" pitchFamily="34" charset="-120"/>
                          <a:sym typeface="Calibri" pitchFamily="34" charset="0"/>
                        </a:defRPr>
                      </a:lvl5pPr>
                      <a:lvl6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6pPr>
                      <a:lvl7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7pPr>
                      <a:lvl8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8pPr>
                      <a:lvl9pPr fontAlgn="base">
                        <a:spcBef>
                          <a:spcPct val="20000"/>
                        </a:spcBef>
                        <a:spcAft>
                          <a:spcPct val="0"/>
                        </a:spcAft>
                        <a:buFont typeface="Arial" pitchFamily="34" charset="0"/>
                        <a:defRPr sz="1200">
                          <a:solidFill>
                            <a:schemeClr val="tx1"/>
                          </a:solidFill>
                          <a:latin typeface="微軟正黑體" pitchFamily="34" charset="-120"/>
                          <a:ea typeface="微軟正黑體" pitchFamily="34" charset="-120"/>
                          <a:sym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CN" altLang="zh-TW" sz="900" b="0" i="0" u="none" strike="noStrike" cap="none" normalizeH="0" baseline="0" dirty="0">
                          <a:ln>
                            <a:noFill/>
                          </a:ln>
                          <a:solidFill>
                            <a:srgbClr val="000000"/>
                          </a:solidFill>
                          <a:effectLst/>
                          <a:latin typeface="Calibri" pitchFamily="34" charset="0"/>
                          <a:ea typeface="新細明體" pitchFamily="18" charset="-120"/>
                          <a:sym typeface="Calibri" pitchFamily="34" charset="0"/>
                        </a:rPr>
                        <a:t>女</a:t>
                      </a:r>
                    </a:p>
                  </a:txBody>
                  <a:tcPr marT="45725" marB="4572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1000" b="0" i="0" u="none" strike="noStrike">
                          <a:solidFill>
                            <a:srgbClr val="000000"/>
                          </a:solidFill>
                          <a:effectLst/>
                          <a:latin typeface="Calibri"/>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1000" b="0" i="0" u="none" strike="noStrike" dirty="0">
                          <a:solidFill>
                            <a:srgbClr val="000000"/>
                          </a:solidFill>
                          <a:effectLst/>
                          <a:latin typeface="Calibri"/>
                        </a:rPr>
                        <a:t>0.00%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1000" b="0" i="0" u="none" strike="noStrike" dirty="0">
                          <a:solidFill>
                            <a:srgbClr val="000000"/>
                          </a:solidFill>
                          <a:effectLst/>
                          <a:latin typeface="Calibri"/>
                        </a:rPr>
                        <a:t>6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algn="ctr" fontAlgn="ctr"/>
                      <a:r>
                        <a:rPr lang="en-US" altLang="zh-TW" sz="1000" b="0" i="0" u="none" strike="noStrike" dirty="0">
                          <a:solidFill>
                            <a:srgbClr val="000000"/>
                          </a:solidFill>
                          <a:effectLst/>
                          <a:latin typeface="Calibri"/>
                        </a:rPr>
                        <a:t>0.08%</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 xmlns:a16="http://schemas.microsoft.com/office/drawing/2014/main" val="10013"/>
                  </a:ext>
                </a:extLst>
              </a:tr>
            </a:tbl>
          </a:graphicData>
        </a:graphic>
      </p:graphicFrame>
      <p:sp>
        <p:nvSpPr>
          <p:cNvPr id="10" name="文字方塊 9"/>
          <p:cNvSpPr txBox="1"/>
          <p:nvPr/>
        </p:nvSpPr>
        <p:spPr>
          <a:xfrm>
            <a:off x="2072680" y="404664"/>
            <a:ext cx="2130907" cy="261610"/>
          </a:xfrm>
          <a:prstGeom prst="rect">
            <a:avLst/>
          </a:prstGeom>
          <a:solidFill>
            <a:srgbClr val="00B0F0"/>
          </a:solidFill>
        </p:spPr>
        <p:txBody>
          <a:bodyPr wrap="square" rtlCol="0">
            <a:spAutoFit/>
          </a:bodyPr>
          <a:lstStyle/>
          <a:p>
            <a:pPr algn="ctr"/>
            <a:r>
              <a:rPr lang="en-US" altLang="zh-TW" sz="1100" dirty="0">
                <a:latin typeface="微軟正黑體" panose="020B0604030504040204" pitchFamily="34" charset="-120"/>
                <a:ea typeface="微軟正黑體" panose="020B0604030504040204" pitchFamily="34" charset="-120"/>
              </a:rPr>
              <a:t>GRI 401-1</a:t>
            </a:r>
            <a:r>
              <a:rPr lang="zh-TW" altLang="en-US" sz="1100" dirty="0">
                <a:latin typeface="微軟正黑體" panose="020B0604030504040204" pitchFamily="34" charset="-120"/>
                <a:ea typeface="微軟正黑體" panose="020B0604030504040204" pitchFamily="34" charset="-120"/>
              </a:rPr>
              <a:t>新進員工和離職員工</a:t>
            </a:r>
          </a:p>
        </p:txBody>
      </p:sp>
      <p:sp>
        <p:nvSpPr>
          <p:cNvPr id="11" name="文字方塊 10"/>
          <p:cNvSpPr txBox="1"/>
          <p:nvPr/>
        </p:nvSpPr>
        <p:spPr>
          <a:xfrm>
            <a:off x="4251588" y="404664"/>
            <a:ext cx="3005668" cy="261610"/>
          </a:xfrm>
          <a:prstGeom prst="rect">
            <a:avLst/>
          </a:prstGeom>
          <a:solidFill>
            <a:srgbClr val="00B0F0"/>
          </a:solidFill>
        </p:spPr>
        <p:txBody>
          <a:bodyPr wrap="square" rtlCol="0">
            <a:spAutoFit/>
          </a:bodyPr>
          <a:lstStyle/>
          <a:p>
            <a:pPr algn="ctr"/>
            <a:r>
              <a:rPr lang="en-US" altLang="zh-TW" sz="1100" dirty="0">
                <a:latin typeface="微軟正黑體" panose="020B0604030504040204" pitchFamily="34" charset="-120"/>
                <a:ea typeface="微軟正黑體" panose="020B0604030504040204" pitchFamily="34" charset="-120"/>
              </a:rPr>
              <a:t>GRI 410-1</a:t>
            </a:r>
            <a:r>
              <a:rPr lang="zh-TW" altLang="en-US" sz="1100" dirty="0">
                <a:latin typeface="微軟正黑體" panose="020B0604030504040204" pitchFamily="34" charset="-120"/>
                <a:ea typeface="微軟正黑體" panose="020B0604030504040204" pitchFamily="34" charset="-120"/>
              </a:rPr>
              <a:t>保全人員接受人權政策或程序訓練</a:t>
            </a:r>
          </a:p>
        </p:txBody>
      </p:sp>
      <p:sp>
        <p:nvSpPr>
          <p:cNvPr id="12" name="文字方塊 11"/>
          <p:cNvSpPr txBox="1"/>
          <p:nvPr/>
        </p:nvSpPr>
        <p:spPr>
          <a:xfrm>
            <a:off x="7329264" y="404664"/>
            <a:ext cx="1561425" cy="261610"/>
          </a:xfrm>
          <a:prstGeom prst="rect">
            <a:avLst/>
          </a:prstGeom>
          <a:solidFill>
            <a:srgbClr val="00B0F0"/>
          </a:solidFill>
        </p:spPr>
        <p:txBody>
          <a:bodyPr wrap="square" rtlCol="0">
            <a:spAutoFit/>
          </a:bodyPr>
          <a:lstStyle/>
          <a:p>
            <a:pPr algn="ctr"/>
            <a:r>
              <a:rPr lang="en-US" altLang="zh-TW" sz="1100" dirty="0">
                <a:latin typeface="微軟正黑體" panose="020B0604030504040204" pitchFamily="34" charset="-120"/>
                <a:ea typeface="微軟正黑體" panose="020B0604030504040204" pitchFamily="34" charset="-120"/>
              </a:rPr>
              <a:t>GRI 412-2</a:t>
            </a:r>
            <a:r>
              <a:rPr lang="zh-TW" altLang="en-US" sz="1100" dirty="0">
                <a:latin typeface="微軟正黑體" panose="020B0604030504040204" pitchFamily="34" charset="-120"/>
                <a:ea typeface="微軟正黑體" panose="020B0604030504040204" pitchFamily="34" charset="-120"/>
              </a:rPr>
              <a:t>人權訓練</a:t>
            </a:r>
          </a:p>
        </p:txBody>
      </p:sp>
      <p:sp>
        <p:nvSpPr>
          <p:cNvPr id="2" name="文字方塊 1"/>
          <p:cNvSpPr txBox="1"/>
          <p:nvPr/>
        </p:nvSpPr>
        <p:spPr>
          <a:xfrm>
            <a:off x="6379564" y="4255348"/>
            <a:ext cx="2448272" cy="1962076"/>
          </a:xfrm>
          <a:prstGeom prst="rect">
            <a:avLst/>
          </a:prstGeom>
          <a:noFill/>
        </p:spPr>
        <p:txBody>
          <a:bodyPr wrap="square" rtlCol="0">
            <a:spAutoFit/>
          </a:bodyPr>
          <a:lstStyle/>
          <a:p>
            <a:pPr lvl="0">
              <a:lnSpc>
                <a:spcPct val="150000"/>
              </a:lnSpc>
              <a:spcBef>
                <a:spcPts val="600"/>
              </a:spcBef>
              <a:buClr>
                <a:srgbClr val="FE8637"/>
              </a:buClr>
              <a:buSzPct val="70000"/>
              <a:tabLst>
                <a:tab pos="180975" algn="l"/>
              </a:tabLst>
            </a:pPr>
            <a:r>
              <a:rPr lang="zh-TW" altLang="en-US" sz="900" dirty="0">
                <a:latin typeface="微軟正黑體" panose="020B0604030504040204" pitchFamily="34" charset="-120"/>
                <a:ea typeface="微軟正黑體" panose="020B0604030504040204" pitchFamily="34" charset="-120"/>
                <a:sym typeface="微軟正黑體" pitchFamily="34" charset="-120"/>
              </a:rPr>
              <a:t>環保課程總時</a:t>
            </a:r>
            <a:r>
              <a:rPr lang="zh-TW" altLang="en-US" sz="900" dirty="0" smtClean="0">
                <a:latin typeface="微軟正黑體" panose="020B0604030504040204" pitchFamily="34" charset="-120"/>
                <a:ea typeface="微軟正黑體" panose="020B0604030504040204" pitchFamily="34" charset="-120"/>
                <a:sym typeface="微軟正黑體" pitchFamily="34" charset="-120"/>
              </a:rPr>
              <a:t>數</a:t>
            </a:r>
            <a:r>
              <a:rPr lang="en-US" altLang="zh-TW" sz="900" dirty="0" smtClean="0">
                <a:latin typeface="微軟正黑體" panose="020B0604030504040204" pitchFamily="34" charset="-120"/>
                <a:ea typeface="微軟正黑體" panose="020B0604030504040204" pitchFamily="34" charset="-120"/>
                <a:sym typeface="微軟正黑體" pitchFamily="34" charset="-120"/>
              </a:rPr>
              <a:t>102,293.9</a:t>
            </a:r>
            <a:r>
              <a:rPr lang="zh-TW" altLang="en-US" sz="900" dirty="0" smtClean="0">
                <a:latin typeface="微軟正黑體" panose="020B0604030504040204" pitchFamily="34" charset="-120"/>
                <a:ea typeface="微軟正黑體" panose="020B0604030504040204" pitchFamily="34" charset="-120"/>
                <a:sym typeface="微軟正黑體" pitchFamily="34" charset="-120"/>
              </a:rPr>
              <a:t>小時</a:t>
            </a:r>
            <a:r>
              <a:rPr lang="zh-TW" altLang="en-US" sz="900" dirty="0">
                <a:latin typeface="微軟正黑體" panose="020B0604030504040204" pitchFamily="34" charset="-120"/>
                <a:ea typeface="微軟正黑體" panose="020B0604030504040204" pitchFamily="34" charset="-120"/>
                <a:sym typeface="微軟正黑體" pitchFamily="34" charset="-120"/>
              </a:rPr>
              <a:t>，五股廠區  </a:t>
            </a:r>
            <a:r>
              <a:rPr lang="en-US" altLang="zh-TW" sz="900" dirty="0">
                <a:latin typeface="微軟正黑體" panose="020B0604030504040204" pitchFamily="34" charset="-120"/>
                <a:ea typeface="微軟正黑體" panose="020B0604030504040204" pitchFamily="34" charset="-120"/>
                <a:sym typeface="微軟正黑體" pitchFamily="34" charset="-120"/>
              </a:rPr>
              <a:t>39</a:t>
            </a:r>
            <a:r>
              <a:rPr lang="zh-TW" altLang="en-US" sz="900" dirty="0">
                <a:latin typeface="微軟正黑體" panose="020B0604030504040204" pitchFamily="34" charset="-120"/>
                <a:ea typeface="微軟正黑體" panose="020B0604030504040204" pitchFamily="34" charset="-120"/>
                <a:sym typeface="微軟正黑體" pitchFamily="34" charset="-120"/>
              </a:rPr>
              <a:t>小時，浦東廠區</a:t>
            </a:r>
            <a:r>
              <a:rPr lang="en-US" altLang="zh-TW" sz="900" dirty="0">
                <a:latin typeface="微軟正黑體" panose="020B0604030504040204" pitchFamily="34" charset="-120"/>
                <a:ea typeface="微軟正黑體" panose="020B0604030504040204" pitchFamily="34" charset="-120"/>
                <a:sym typeface="微軟正黑體" pitchFamily="34" charset="-120"/>
              </a:rPr>
              <a:t>80.987.5</a:t>
            </a:r>
            <a:r>
              <a:rPr lang="zh-TW" altLang="en-US" sz="900" dirty="0">
                <a:latin typeface="微軟正黑體" panose="020B0604030504040204" pitchFamily="34" charset="-120"/>
                <a:ea typeface="微軟正黑體" panose="020B0604030504040204" pitchFamily="34" charset="-120"/>
                <a:sym typeface="微軟正黑體" pitchFamily="34" charset="-120"/>
              </a:rPr>
              <a:t>小時、南京廠區</a:t>
            </a:r>
            <a:r>
              <a:rPr lang="en-US" altLang="zh-TW" sz="900" dirty="0">
                <a:latin typeface="微軟正黑體" panose="020B0604030504040204" pitchFamily="34" charset="-120"/>
                <a:ea typeface="微軟正黑體" panose="020B0604030504040204" pitchFamily="34" charset="-120"/>
                <a:sym typeface="微軟正黑體" pitchFamily="34" charset="-120"/>
              </a:rPr>
              <a:t>21,267.4</a:t>
            </a:r>
            <a:r>
              <a:rPr lang="zh-TW" altLang="en-US" sz="900" dirty="0">
                <a:latin typeface="微軟正黑體" panose="020B0604030504040204" pitchFamily="34" charset="-120"/>
                <a:ea typeface="微軟正黑體" panose="020B0604030504040204" pitchFamily="34" charset="-120"/>
                <a:sym typeface="微軟正黑體" pitchFamily="34" charset="-120"/>
              </a:rPr>
              <a:t>小時。針對保全、保安人員的人權議題訓練人數比例，在五股廠區、大陸浦東、南京兩個廠區均為100%。</a:t>
            </a:r>
            <a:r>
              <a:rPr lang="zh-TW" altLang="en-US" sz="900" dirty="0">
                <a:latin typeface="微軟正黑體" panose="020B0604030504040204" pitchFamily="34" charset="-120"/>
                <a:ea typeface="微軟正黑體" panose="020B0604030504040204" pitchFamily="34" charset="-120"/>
                <a:sym typeface="Calibri" pitchFamily="34" charset="0"/>
              </a:rPr>
              <a:t>在環保教育上，針對環保法規的要求及廢棄物的管理訓練也都涵蓋各個職級。</a:t>
            </a:r>
          </a:p>
          <a:p>
            <a:endParaRPr lang="en-US" altLang="zh-TW" sz="900" dirty="0">
              <a:solidFill>
                <a:srgbClr val="FF0000"/>
              </a:solidFill>
              <a:latin typeface="微軟正黑體" panose="020B0604030504040204" pitchFamily="34" charset="-120"/>
              <a:ea typeface="微軟正黑體" panose="020B0604030504040204" pitchFamily="34" charset="-120"/>
            </a:endParaRPr>
          </a:p>
          <a:p>
            <a:endParaRPr lang="en-US" altLang="zh-TW" sz="900" dirty="0">
              <a:solidFill>
                <a:srgbClr val="FF0000"/>
              </a:solidFill>
              <a:latin typeface="微軟正黑體" panose="020B0604030504040204" pitchFamily="34" charset="-120"/>
              <a:ea typeface="微軟正黑體" panose="020B0604030504040204" pitchFamily="34" charset="-120"/>
            </a:endParaRPr>
          </a:p>
          <a:p>
            <a:r>
              <a:rPr lang="en-US" altLang="zh-TW" sz="900" dirty="0">
                <a:solidFill>
                  <a:srgbClr val="FF0000"/>
                </a:solidFill>
                <a:latin typeface="微軟正黑體" panose="020B0604030504040204" pitchFamily="34" charset="-120"/>
                <a:ea typeface="微軟正黑體" panose="020B0604030504040204" pitchFamily="34" charset="-120"/>
              </a:rPr>
              <a:t>         </a:t>
            </a:r>
            <a:endParaRPr lang="zh-TW" altLang="en-US" sz="9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027948259"/>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自訂設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壁窗">
  <a:themeElements>
    <a:clrScheme name="壁窗">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壁窗">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壁窗">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3.xml><?xml version="1.0" encoding="utf-8"?>
<a:theme xmlns:a="http://schemas.openxmlformats.org/drawingml/2006/main" name="1_自訂設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Oriel</Template>
  <TotalTime>21493</TotalTime>
  <Words>15729</Words>
  <Application>Microsoft Office PowerPoint</Application>
  <PresentationFormat>A4 紙張 (210x297 公釐)</PresentationFormat>
  <Paragraphs>2766</Paragraphs>
  <Slides>34</Slides>
  <Notes>2</Notes>
  <HiddenSlides>0</HiddenSlides>
  <MMClips>0</MMClips>
  <ScaleCrop>false</ScaleCrop>
  <HeadingPairs>
    <vt:vector size="4" baseType="variant">
      <vt:variant>
        <vt:lpstr>佈景主題</vt:lpstr>
      </vt:variant>
      <vt:variant>
        <vt:i4>3</vt:i4>
      </vt:variant>
      <vt:variant>
        <vt:lpstr>投影片標題</vt:lpstr>
      </vt:variant>
      <vt:variant>
        <vt:i4>34</vt:i4>
      </vt:variant>
    </vt:vector>
  </HeadingPairs>
  <TitlesOfParts>
    <vt:vector size="37" baseType="lpstr">
      <vt:lpstr>自訂設計</vt:lpstr>
      <vt:lpstr>壁窗</vt:lpstr>
      <vt:lpstr>1_自訂設計</vt:lpstr>
      <vt:lpstr>PowerPoint 簡報</vt:lpstr>
      <vt:lpstr>英華達公司</vt:lpstr>
      <vt:lpstr>英華達公司</vt:lpstr>
      <vt:lpstr>英華達公司</vt:lpstr>
      <vt:lpstr>英華達公司</vt:lpstr>
      <vt:lpstr>英華達公司</vt:lpstr>
      <vt:lpstr>英華達公司</vt:lpstr>
      <vt:lpstr>英華達公司</vt:lpstr>
      <vt:lpstr>英華達公司</vt:lpstr>
      <vt:lpstr>PowerPoint 簡報</vt:lpstr>
      <vt:lpstr>英華達公司</vt:lpstr>
      <vt:lpstr>英華達公司</vt:lpstr>
      <vt:lpstr>英華達公司</vt:lpstr>
      <vt:lpstr>英華達公司</vt:lpstr>
      <vt:lpstr>英華達公司</vt:lpstr>
      <vt:lpstr>英華達公司</vt:lpstr>
      <vt:lpstr>英華達公司</vt:lpstr>
      <vt:lpstr>英華達公司</vt:lpstr>
      <vt:lpstr>英華達公司</vt:lpstr>
      <vt:lpstr>英華達公司</vt:lpstr>
      <vt:lpstr>英華達公司</vt:lpstr>
      <vt:lpstr>英華達公司</vt:lpstr>
      <vt:lpstr>英華達公司</vt:lpstr>
      <vt:lpstr>PowerPoint 簡報</vt:lpstr>
      <vt:lpstr>PowerPoint 簡報</vt:lpstr>
      <vt:lpstr>英華達公司</vt:lpstr>
      <vt:lpstr>英華達公司</vt:lpstr>
      <vt:lpstr>英華達公司</vt:lpstr>
      <vt:lpstr>英華達公司</vt:lpstr>
      <vt:lpstr>9. 客戶資安</vt:lpstr>
      <vt:lpstr>9.  客戶資安</vt:lpstr>
      <vt:lpstr>GRI 內容指引</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Chen.Debby 陳瑾慧 IEC1</dc:creator>
  <cp:lastModifiedBy>Lin, Johnson.m(林明德 IAC-T)</cp:lastModifiedBy>
  <cp:revision>1062</cp:revision>
  <cp:lastPrinted>2020-04-28T00:03:53Z</cp:lastPrinted>
  <dcterms:created xsi:type="dcterms:W3CDTF">2018-12-03T02:24:51Z</dcterms:created>
  <dcterms:modified xsi:type="dcterms:W3CDTF">2020-11-03T04:01:33Z</dcterms:modified>
</cp:coreProperties>
</file>